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7559675" cy="10694988"/>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8" y="4740"/>
      </p:cViewPr>
      <p:guideLst>
        <p:guide orient="horz" pos="3369"/>
        <p:guide pos="2381"/>
      </p:guideLst>
    </p:cSldViewPr>
  </p:slideViewPr>
  <p:notesTextViewPr>
    <p:cViewPr>
      <p:scale>
        <a:sx n="150" d="100"/>
        <a:sy n="150" d="100"/>
      </p:scale>
      <p:origin x="0" y="0"/>
    </p:cViewPr>
  </p:notesTextViewPr>
  <p:sorterViewPr>
    <p:cViewPr varScale="1">
      <p:scale>
        <a:sx n="1" d="1"/>
        <a:sy n="1" d="1"/>
      </p:scale>
      <p:origin x="0" y="0"/>
    </p:cViewPr>
  </p:sorterViewPr>
  <p:notesViewPr>
    <p:cSldViewPr>
      <p:cViewPr varScale="1">
        <p:scale>
          <a:sx n="42" d="100"/>
          <a:sy n="42" d="100"/>
        </p:scale>
        <p:origin x="-216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4F64F9-C6E6-46CE-B7BA-1074937960E3}" type="datetimeFigureOut">
              <a:rPr lang="it-IT" smtClean="0"/>
              <a:pPr/>
              <a:t>09/10/2019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590013-EC80-4102-AF94-91B4E13A416B}"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6D2EC-B7F2-4B13-9008-928E99C9DA0B}" type="datetimeFigureOut">
              <a:rPr lang="it-IT" smtClean="0"/>
              <a:pPr/>
              <a:t>09/10/2019</a:t>
            </a:fld>
            <a:endParaRPr lang="it-IT"/>
          </a:p>
        </p:txBody>
      </p:sp>
      <p:sp>
        <p:nvSpPr>
          <p:cNvPr id="4" name="Segnaposto immagine diapositiva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6C94F-B174-4290-A041-3D66904A324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17738" y="685800"/>
            <a:ext cx="2422525"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4A6C94F-B174-4290-A041-3D66904A3240}"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17738" y="685800"/>
            <a:ext cx="2422525"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4A6C94F-B174-4290-A041-3D66904A3240}"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0"/>
          </p:nvPr>
        </p:nvSpPr>
        <p:spPr>
          <a:xfrm>
            <a:off x="186056" y="4067811"/>
            <a:ext cx="6629399" cy="2167889"/>
          </a:xfrm>
          <a:prstGeom prst="rect">
            <a:avLst/>
          </a:prstGeom>
          <a:noFill/>
          <a:ln w="0" cmpd="sng">
            <a:noFill/>
            <a:prstDash val="solid"/>
          </a:ln>
        </p:spPr>
        <p:txBody>
          <a:bodyPr vert="horz" lIns="0" tIns="3175" rIns="0" bIns="0" anchor="t"/>
          <a:lstStyle/>
          <a:p>
            <a:pPr marL="2240280" marR="0" indent="0" algn="l">
              <a:lnSpc>
                <a:spcPts val="1800"/>
              </a:lnSpc>
              <a:spcAft>
                <a:spcPts val="0"/>
              </a:spcAft>
            </a:pPr>
            <a:r>
              <a:rPr lang="it-IT" sz="1600" b="1" spc="0">
                <a:solidFill>
                  <a:srgbClr val="000000"/>
                </a:solidFill>
                <a:latin typeface="Times New Roman" panose="22635452340000000000" pitchFamily="1"/>
              </a:rPr>
              <a:t>OPUSCOLO INFORMATIVO </a:t>
            </a:r>
          </a:p>
          <a:p>
            <a:pPr marL="1600200" marR="0" indent="0" algn="l">
              <a:lnSpc>
                <a:spcPts val="1800"/>
              </a:lnSpc>
              <a:spcBef>
                <a:spcPts val="3670"/>
              </a:spcBef>
              <a:spcAft>
                <a:spcPts val="0"/>
              </a:spcAft>
            </a:pPr>
            <a:r>
              <a:rPr lang="it-IT" sz="1600" b="1" spc="0">
                <a:solidFill>
                  <a:srgbClr val="000000"/>
                </a:solidFill>
                <a:latin typeface="Times New Roman" panose="22635452340000000000" pitchFamily="1"/>
              </a:rPr>
              <a:t>SUI RISCHI E LA SICUREZZA A SCUOLA </a:t>
            </a:r>
          </a:p>
          <a:p>
            <a:pPr marL="0" marR="0" indent="0" algn="ctr">
              <a:lnSpc>
                <a:spcPts val="1300"/>
              </a:lnSpc>
              <a:spcBef>
                <a:spcPts val="8240"/>
              </a:spcBef>
              <a:spcAft>
                <a:spcPts val="0"/>
              </a:spcAft>
            </a:pPr>
            <a:r>
              <a:rPr lang="it-IT" sz="1200" b="1" spc="10">
                <a:solidFill>
                  <a:srgbClr val="000000"/>
                </a:solidFill>
                <a:latin typeface="Times New Roman" panose="22635452340000000000" pitchFamily="1"/>
              </a:rPr>
              <a:t>D.Lgs. 81/08 Testo unico – Salute e Sicurezza </a:t>
            </a:r>
          </a:p>
        </p:txBody>
      </p:sp>
    </p:spTree>
  </p:cSld>
  <p:clrMapOvr>
    <a:masterClrMapping/>
  </p:clrMapOvr>
  <p:transition advClick="0"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egnaposto testo 129"/>
          <p:cNvSpPr>
            <a:spLocks noGrp="1"/>
          </p:cNvSpPr>
          <p:nvPr>
            <p:ph type="body" idx="10"/>
          </p:nvPr>
        </p:nvSpPr>
        <p:spPr>
          <a:xfrm>
            <a:off x="504192" y="355599"/>
            <a:ext cx="4343399" cy="4758691"/>
          </a:xfrm>
          <a:prstGeom prst="rect">
            <a:avLst/>
          </a:prstGeom>
          <a:noFill/>
          <a:ln w="0" cmpd="sng">
            <a:noFill/>
            <a:prstDash val="solid"/>
          </a:ln>
        </p:spPr>
        <p:txBody>
          <a:bodyPr vert="horz" lIns="0" tIns="1270" rIns="0" bIns="0" anchor="t"/>
          <a:lstStyle/>
          <a:p>
            <a:pPr marL="228600" marR="45720" indent="0" algn="just">
              <a:lnSpc>
                <a:spcPts val="1300"/>
              </a:lnSpc>
              <a:spcAft>
                <a:spcPts val="0"/>
              </a:spcAft>
            </a:pPr>
            <a:r>
              <a:rPr lang="it-IT" sz="1100" spc="0">
                <a:solidFill>
                  <a:srgbClr val="000000"/>
                </a:solidFill>
                <a:latin typeface="Century Schoolbook" panose="22635452340000000000" pitchFamily="1"/>
              </a:rPr>
              <a:t>Verificare affinché soltanto i lavoratori che hanno ricevuto adeguate istruzioni accedano alle zone che li espongono ad un rischio grave e specifico. </a:t>
            </a:r>
          </a:p>
          <a:p>
            <a:pPr marL="228600" marR="45720" indent="137160" algn="just">
              <a:lnSpc>
                <a:spcPts val="1300"/>
              </a:lnSpc>
              <a:spcBef>
                <a:spcPts val="20"/>
              </a:spcBef>
              <a:spcAft>
                <a:spcPts val="0"/>
              </a:spcAft>
              <a:buFont typeface="Century Schoolbook"/>
              <a:buAutoNum type="arabicPeriod" startAt="2"/>
            </a:pPr>
            <a:r>
              <a:rPr lang="it-IT" sz="1100" spc="0">
                <a:solidFill>
                  <a:srgbClr val="000000"/>
                </a:solidFill>
                <a:latin typeface="Century Schoolbook" panose="22635452340000000000" pitchFamily="1"/>
              </a:rPr>
              <a:t>Richiedere l’osservanza delle misure per il controllo delle situazioni di rischio in caso d’emergenza e dare istruzioni affinché i lavoratori, in caso di pericolo grave, immediato e inevitabile, abbandonino il posto di lavoro o la zona pericolosa. </a:t>
            </a:r>
          </a:p>
          <a:p>
            <a:pPr marL="228600" marR="45720" indent="13716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Informare il più presto possibile i lavoratori esposti al rischio di un pericolo grave e immediato circa il rischio stesso e le disposizioni prese o da prendere in materia di protezione. </a:t>
            </a:r>
          </a:p>
          <a:p>
            <a:pPr marL="228600" marR="45720" indent="13716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Astenersi, salvo eccezioni debitamente motivate, dal richiedere ai lavoratori di riprendere la loro attività in una situazione di lavoro in cui persiste un pericolo grave ed immediato. </a:t>
            </a:r>
          </a:p>
          <a:p>
            <a:pPr marL="228600" marR="45720" indent="137160" algn="just">
              <a:lnSpc>
                <a:spcPts val="1300"/>
              </a:lnSpc>
              <a:spcBef>
                <a:spcPts val="20"/>
              </a:spcBef>
              <a:spcAft>
                <a:spcPts val="0"/>
              </a:spcAft>
              <a:buFont typeface="Century Schoolbook"/>
              <a:buAutoNum type="arabicPeriod"/>
            </a:pPr>
            <a:r>
              <a:rPr lang="it-IT" sz="1100" spc="0">
                <a:solidFill>
                  <a:srgbClr val="000000"/>
                </a:solidFill>
                <a:latin typeface="Century Schoolbook" panose="22635452340000000000" pitchFamily="1"/>
              </a:rPr>
              <a:t>Segnalare tempestivamente al datore di lavoro o al dirigente sia le deficienze dei mezzi e delle attrezzature di lavoro e dei dispositivi di protezione individuale, sia ogni altra condizione di pericolo che si verifichi durante il lavoro, delle quali venga a conoscenza sulla base della formazione ricevuta. </a:t>
            </a:r>
          </a:p>
          <a:p>
            <a:pPr marL="228600" marR="45720" indent="137160" algn="just">
              <a:lnSpc>
                <a:spcPts val="1300"/>
              </a:lnSpc>
              <a:spcBef>
                <a:spcPts val="5"/>
              </a:spcBef>
              <a:spcAft>
                <a:spcPts val="0"/>
              </a:spcAft>
              <a:buFont typeface="Century Schoolbook"/>
              <a:buAutoNum type="arabicPeriod"/>
            </a:pPr>
            <a:r>
              <a:rPr lang="it-IT" sz="1100" spc="5">
                <a:solidFill>
                  <a:srgbClr val="000000"/>
                </a:solidFill>
                <a:latin typeface="Century Schoolbook" panose="22635452340000000000" pitchFamily="1"/>
              </a:rPr>
              <a:t>Frequentare appositi corsi di formazione. </a:t>
            </a:r>
          </a:p>
          <a:p>
            <a:pPr marL="45720" marR="45720" indent="137160" algn="just">
              <a:lnSpc>
                <a:spcPts val="1300"/>
              </a:lnSpc>
              <a:spcBef>
                <a:spcPts val="1275"/>
              </a:spcBef>
              <a:spcAft>
                <a:spcPts val="0"/>
              </a:spcAft>
            </a:pPr>
            <a:r>
              <a:rPr lang="it-IT" sz="1100" b="1" i="1" u="sng" spc="0">
                <a:solidFill>
                  <a:srgbClr val="000000"/>
                </a:solidFill>
                <a:latin typeface="Century Schoolbook" panose="22635452340000000000" pitchFamily="1"/>
              </a:rPr>
              <a:t>Responsabile del Servizio Prevenzione e Protezione (R.S.P.P.)  </a:t>
            </a:r>
          </a:p>
          <a:p>
            <a:pPr marL="45720" marR="411480" indent="137160" algn="just">
              <a:lnSpc>
                <a:spcPts val="1300"/>
              </a:lnSpc>
              <a:spcBef>
                <a:spcPts val="600"/>
              </a:spcBef>
              <a:spcAft>
                <a:spcPts val="0"/>
              </a:spcAft>
            </a:pPr>
            <a:r>
              <a:rPr lang="it-IT" sz="1100" i="1" spc="-10">
                <a:solidFill>
                  <a:srgbClr val="000000"/>
                </a:solidFill>
                <a:latin typeface="Century Schoolbook" panose="22635452340000000000" pitchFamily="1"/>
              </a:rPr>
              <a:t>“Persona designata dal Datore di lavoro a cui risponde, per coordinare il servizio di prevenzione e protezione dei rischi.” </a:t>
            </a:r>
          </a:p>
          <a:p>
            <a:pPr marL="45720" marR="502920" indent="137160" algn="l">
              <a:lnSpc>
                <a:spcPts val="1300"/>
              </a:lnSpc>
              <a:spcBef>
                <a:spcPts val="600"/>
              </a:spcBef>
              <a:spcAft>
                <a:spcPts val="595"/>
              </a:spcAft>
            </a:pPr>
            <a:r>
              <a:rPr lang="it-IT" sz="1100" spc="0">
                <a:solidFill>
                  <a:srgbClr val="000000"/>
                </a:solidFill>
                <a:latin typeface="Century Schoolbook" panose="22635452340000000000" pitchFamily="1"/>
              </a:rPr>
              <a:t>Può essere interna o esterna all’istituto, in possesso di attitudini adeguate e deve essere in possesso di requisiti di formazione specifici stabiliti dalla normativa. </a:t>
            </a:r>
          </a:p>
        </p:txBody>
      </p:sp>
      <p:sp>
        <p:nvSpPr>
          <p:cNvPr id="131" name="Segnaposto testo 130"/>
          <p:cNvSpPr>
            <a:spLocks noGrp="1"/>
          </p:cNvSpPr>
          <p:nvPr>
            <p:ph type="body" idx="10"/>
          </p:nvPr>
        </p:nvSpPr>
        <p:spPr>
          <a:xfrm>
            <a:off x="621667" y="5114290"/>
            <a:ext cx="3389630" cy="133985"/>
          </a:xfrm>
          <a:prstGeom prst="rect">
            <a:avLst/>
          </a:prstGeom>
          <a:solidFill>
            <a:srgbClr val="FFFF00"/>
          </a:solidFill>
          <a:ln w="0" cmpd="sng">
            <a:noFill/>
            <a:prstDash val="solid"/>
          </a:ln>
        </p:spPr>
        <p:txBody>
          <a:bodyPr vert="horz" lIns="0" tIns="0" rIns="0" bIns="0" anchor="t"/>
          <a:lstStyle/>
          <a:p>
            <a:pPr marL="0" marR="0" indent="0" algn="l">
              <a:lnSpc>
                <a:spcPts val="900"/>
              </a:lnSpc>
              <a:spcAft>
                <a:spcPts val="0"/>
              </a:spcAft>
            </a:pPr>
            <a:r>
              <a:rPr lang="it-IT" sz="1100" b="1" i="1" spc="-10">
                <a:solidFill>
                  <a:srgbClr val="000000"/>
                </a:solidFill>
                <a:latin typeface="Century Schoolbook" panose="22635452340000000000" pitchFamily="1"/>
              </a:rPr>
              <a:t>Addetto al Servizio di Protezione e Prevenzione </a:t>
            </a:r>
          </a:p>
        </p:txBody>
      </p:sp>
      <p:sp>
        <p:nvSpPr>
          <p:cNvPr id="132" name="Segnaposto testo 131"/>
          <p:cNvSpPr>
            <a:spLocks noGrp="1"/>
          </p:cNvSpPr>
          <p:nvPr>
            <p:ph type="body" idx="10"/>
          </p:nvPr>
        </p:nvSpPr>
        <p:spPr>
          <a:xfrm>
            <a:off x="504192" y="5266690"/>
            <a:ext cx="4343399" cy="429895"/>
          </a:xfrm>
          <a:prstGeom prst="rect">
            <a:avLst/>
          </a:prstGeom>
          <a:noFill/>
          <a:ln w="0" cmpd="sng">
            <a:noFill/>
            <a:prstDash val="solid"/>
          </a:ln>
        </p:spPr>
        <p:txBody>
          <a:bodyPr vert="horz" lIns="0" tIns="91440" rIns="0" bIns="0" anchor="t"/>
          <a:lstStyle/>
          <a:p>
            <a:pPr marL="45720" marR="0" indent="137160" algn="just">
              <a:lnSpc>
                <a:spcPts val="1300"/>
              </a:lnSpc>
              <a:spcAft>
                <a:spcPts val="0"/>
              </a:spcAft>
            </a:pPr>
            <a:r>
              <a:rPr lang="it-IT" sz="1100" i="1" spc="-5">
                <a:solidFill>
                  <a:srgbClr val="000000"/>
                </a:solidFill>
                <a:latin typeface="Century Schoolbook" panose="22635452340000000000" pitchFamily="1"/>
              </a:rPr>
              <a:t>“Persona facente parte del servizio di prevenzione e protezione”. </a:t>
            </a:r>
            <a:r>
              <a:rPr lang="it-IT" sz="1100" spc="-5">
                <a:solidFill>
                  <a:srgbClr val="000000"/>
                </a:solidFill>
                <a:latin typeface="Century Schoolbook" panose="22635452340000000000" pitchFamily="1"/>
              </a:rPr>
              <a:t>Deve essere in possesso di requisiti di formazione stabiliti dalla </a:t>
            </a:r>
          </a:p>
        </p:txBody>
      </p:sp>
      <p:sp>
        <p:nvSpPr>
          <p:cNvPr id="133" name="Segnaposto testo 132"/>
          <p:cNvSpPr>
            <a:spLocks noGrp="1"/>
          </p:cNvSpPr>
          <p:nvPr>
            <p:ph type="body" idx="10"/>
          </p:nvPr>
        </p:nvSpPr>
        <p:spPr>
          <a:xfrm>
            <a:off x="504190" y="5696585"/>
            <a:ext cx="2659380" cy="1395730"/>
          </a:xfrm>
          <a:prstGeom prst="rect">
            <a:avLst/>
          </a:prstGeom>
          <a:noFill/>
          <a:ln w="0" cmpd="sng">
            <a:noFill/>
            <a:prstDash val="solid"/>
          </a:ln>
        </p:spPr>
        <p:txBody>
          <a:bodyPr vert="horz" lIns="0" tIns="0" rIns="0" bIns="0" anchor="t"/>
          <a:lstStyle/>
          <a:p>
            <a:pPr marL="45720" marR="0" indent="0" algn="just">
              <a:lnSpc>
                <a:spcPts val="1300"/>
              </a:lnSpc>
              <a:spcAft>
                <a:spcPts val="0"/>
              </a:spcAft>
            </a:pPr>
            <a:r>
              <a:rPr lang="it-IT" sz="1100" spc="-5">
                <a:solidFill>
                  <a:srgbClr val="000000"/>
                </a:solidFill>
                <a:latin typeface="Century Schoolbook" panose="22635452340000000000" pitchFamily="1"/>
              </a:rPr>
              <a:t>legge e unitamente al RSPP provvede a : </a:t>
            </a:r>
          </a:p>
          <a:p>
            <a:pPr marL="228600" marR="0" indent="182880" algn="l">
              <a:lnSpc>
                <a:spcPts val="1300"/>
              </a:lnSpc>
              <a:spcBef>
                <a:spcPts val="595"/>
              </a:spcBef>
              <a:spcAft>
                <a:spcPts val="0"/>
              </a:spcAft>
              <a:buFont typeface="Century Schoolbook"/>
              <a:buAutoNum type="arabicPeriod"/>
            </a:pPr>
            <a:r>
              <a:rPr lang="it-IT" sz="1100" spc="0">
                <a:solidFill>
                  <a:srgbClr val="000000"/>
                </a:solidFill>
                <a:latin typeface="Century Schoolbook" panose="22635452340000000000" pitchFamily="1"/>
              </a:rPr>
              <a:t>Individuare i fattori di rischio. </a:t>
            </a:r>
          </a:p>
          <a:p>
            <a:pPr marL="228600" marR="0" indent="182880" algn="l">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Proporre programmi di formazione e informazione degli addetti e fornire ai lavoratori e studenti adeguate informazioni in materia di sicurezza. </a:t>
            </a:r>
          </a:p>
          <a:p>
            <a:pPr marL="228600" marR="0" indent="182880" algn="l">
              <a:lnSpc>
                <a:spcPts val="1300"/>
              </a:lnSpc>
              <a:spcBef>
                <a:spcPts val="5"/>
              </a:spcBef>
              <a:spcAft>
                <a:spcPts val="1130"/>
              </a:spcAft>
              <a:buFont typeface="Century Schoolbook"/>
              <a:buAutoNum type="arabicPeriod"/>
            </a:pPr>
            <a:r>
              <a:rPr lang="it-IT" sz="1100" spc="0">
                <a:solidFill>
                  <a:srgbClr val="000000"/>
                </a:solidFill>
                <a:latin typeface="Century Schoolbook" panose="22635452340000000000" pitchFamily="1"/>
              </a:rPr>
              <a:t>Organizzare le prove di evacuazione. </a:t>
            </a:r>
          </a:p>
        </p:txBody>
      </p:sp>
      <p:sp>
        <p:nvSpPr>
          <p:cNvPr id="136" name="Segnaposto testo 135"/>
          <p:cNvSpPr>
            <a:spLocks noGrp="1"/>
          </p:cNvSpPr>
          <p:nvPr>
            <p:ph type="body" idx="10"/>
          </p:nvPr>
        </p:nvSpPr>
        <p:spPr>
          <a:xfrm>
            <a:off x="2488567" y="70923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10 </a:t>
            </a:r>
          </a:p>
        </p:txBody>
      </p:sp>
    </p:spTree>
  </p:cSld>
  <p:clrMapOvr>
    <a:masterClrMapping/>
  </p:clrMapOvr>
  <p:transition advClick="0" advTm="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egnaposto testo 139"/>
          <p:cNvSpPr>
            <a:spLocks noGrp="1"/>
          </p:cNvSpPr>
          <p:nvPr>
            <p:ph type="body" idx="10"/>
          </p:nvPr>
        </p:nvSpPr>
        <p:spPr>
          <a:xfrm>
            <a:off x="501651" y="355601"/>
            <a:ext cx="4343399" cy="6645276"/>
          </a:xfrm>
          <a:prstGeom prst="rect">
            <a:avLst/>
          </a:prstGeom>
          <a:noFill/>
          <a:ln w="0" cmpd="sng">
            <a:noFill/>
            <a:prstDash val="solid"/>
          </a:ln>
        </p:spPr>
        <p:txBody>
          <a:bodyPr vert="horz" lIns="0" tIns="635" rIns="0" bIns="0" anchor="t"/>
          <a:lstStyle/>
          <a:p>
            <a:pPr marL="45720" marR="45720" indent="0" algn="l">
              <a:lnSpc>
                <a:spcPts val="1300"/>
              </a:lnSpc>
              <a:spcAft>
                <a:spcPts val="0"/>
              </a:spcAft>
            </a:pPr>
            <a:r>
              <a:rPr lang="it-IT" sz="1100" b="1" i="1" u="sng" spc="0">
                <a:solidFill>
                  <a:srgbClr val="000000"/>
                </a:solidFill>
                <a:latin typeface="Century Schoolbook" panose="22635452340000000000" pitchFamily="1"/>
              </a:rPr>
              <a:t>Rappresentante dei lavoratori per la sicurezza (RLS)  </a:t>
            </a:r>
            <a:r>
              <a:rPr lang="it-IT" sz="1100" i="1" spc="0">
                <a:solidFill>
                  <a:srgbClr val="000000"/>
                </a:solidFill>
                <a:latin typeface="Century Schoolbook" panose="22635452340000000000" pitchFamily="1"/>
              </a:rPr>
              <a:t>“Persona eletta o designata per rappresentare i lavoratori, per quanto concerne gli aspetti della salute e della sicurezza durante il lavoro”. </a:t>
            </a:r>
          </a:p>
          <a:p>
            <a:pPr marL="228600" marR="45720" indent="182880" algn="just">
              <a:lnSpc>
                <a:spcPts val="1300"/>
              </a:lnSpc>
              <a:spcBef>
                <a:spcPts val="625"/>
              </a:spcBef>
              <a:spcAft>
                <a:spcPts val="0"/>
              </a:spcAft>
              <a:buFont typeface="Century Schoolbook"/>
              <a:buAutoNum type="arabicPeriod"/>
            </a:pPr>
            <a:r>
              <a:rPr lang="it-IT" sz="1100" spc="0">
                <a:solidFill>
                  <a:srgbClr val="000000"/>
                </a:solidFill>
                <a:latin typeface="Century Schoolbook" panose="22635452340000000000" pitchFamily="1"/>
              </a:rPr>
              <a:t>E’ nominato dai lavoratori. Ha diritto di accesso ai luoghi di lavoro nel rispetto dei limiti previsti dalla legge, segnalando preventivamente al dirigente scolastico le visite che intende effettuare negli ambienti di lavoro. </a:t>
            </a:r>
          </a:p>
          <a:p>
            <a:pPr marL="228600" marR="45720" indent="182880" algn="just">
              <a:lnSpc>
                <a:spcPts val="1300"/>
              </a:lnSpc>
              <a:spcBef>
                <a:spcPts val="20"/>
              </a:spcBef>
              <a:spcAft>
                <a:spcPts val="0"/>
              </a:spcAft>
              <a:buFont typeface="Century Schoolbook"/>
              <a:buAutoNum type="arabicPeriod"/>
            </a:pPr>
            <a:r>
              <a:rPr lang="it-IT" sz="1100" spc="5">
                <a:solidFill>
                  <a:srgbClr val="000000"/>
                </a:solidFill>
                <a:latin typeface="Century Schoolbook" panose="22635452340000000000" pitchFamily="1"/>
              </a:rPr>
              <a:t>E’ consultato preventivamente e tempestivamente dal dirigente scolastico in merito alla designazione del responsabile e degli addetti del servizio di prevenzione, alla valutazione dei rischi, alla programmazione, realizzazione e verifica della prevenzione nell’istituzione scolastica, alla organizzazione della formazione dei lavoratori incaricati dell’attività della prevenzione incendi, evacuazione e pronto soccorso. </a:t>
            </a:r>
          </a:p>
          <a:p>
            <a:pPr marL="228600" marR="45720" indent="182880" algn="just">
              <a:lnSpc>
                <a:spcPts val="1300"/>
              </a:lnSpc>
              <a:spcBef>
                <a:spcPts val="5"/>
              </a:spcBef>
              <a:spcAft>
                <a:spcPts val="0"/>
              </a:spcAft>
              <a:buFont typeface="Century Schoolbook"/>
              <a:buAutoNum type="arabicPeriod"/>
            </a:pPr>
            <a:r>
              <a:rPr lang="it-IT" sz="1100" spc="0">
                <a:solidFill>
                  <a:srgbClr val="000000"/>
                </a:solidFill>
                <a:latin typeface="Century Schoolbook" panose="22635452340000000000" pitchFamily="1"/>
              </a:rPr>
              <a:t>Ha facoltà di formulare proposte e opinioni sulle tematiche oggetto di consultazione (La consultazione deve essere verbalizzata). </a:t>
            </a:r>
          </a:p>
          <a:p>
            <a:pPr marL="228600" marR="45720" indent="182880" algn="just">
              <a:lnSpc>
                <a:spcPts val="1300"/>
              </a:lnSpc>
              <a:spcBef>
                <a:spcPts val="0"/>
              </a:spcBef>
              <a:spcAft>
                <a:spcPts val="0"/>
              </a:spcAft>
              <a:buFont typeface="Century Schoolbook"/>
              <a:buAutoNum type="arabicPeriod"/>
            </a:pPr>
            <a:r>
              <a:rPr lang="it-IT" sz="1100" spc="30">
                <a:solidFill>
                  <a:srgbClr val="000000"/>
                </a:solidFill>
                <a:latin typeface="Century Schoolbook" panose="22635452340000000000" pitchFamily="1"/>
              </a:rPr>
              <a:t>Ha diritto di ricevere le informazioni e la documentazione relativa alla valutazione dei rischi e alle misure di prevenzione. Ha diritto a ricevere una formazione adeguata (minimo32 ore). </a:t>
            </a:r>
          </a:p>
          <a:p>
            <a:pPr marL="137160" marR="45720" indent="0" algn="l">
              <a:lnSpc>
                <a:spcPts val="1200"/>
              </a:lnSpc>
              <a:spcBef>
                <a:spcPts val="1335"/>
              </a:spcBef>
              <a:spcAft>
                <a:spcPts val="0"/>
              </a:spcAft>
            </a:pPr>
            <a:r>
              <a:rPr lang="it-IT" sz="1100" b="1" i="1" u="sng" spc="15">
                <a:solidFill>
                  <a:srgbClr val="000000"/>
                </a:solidFill>
                <a:latin typeface="Century Schoolbook" panose="22635452340000000000" pitchFamily="1"/>
              </a:rPr>
              <a:t>Medico competente  </a:t>
            </a:r>
          </a:p>
          <a:p>
            <a:pPr marL="45720" marR="45720" indent="91440" algn="just">
              <a:lnSpc>
                <a:spcPts val="1300"/>
              </a:lnSpc>
              <a:spcBef>
                <a:spcPts val="625"/>
              </a:spcBef>
              <a:spcAft>
                <a:spcPts val="0"/>
              </a:spcAft>
            </a:pPr>
            <a:r>
              <a:rPr lang="it-IT" sz="1100" spc="0">
                <a:solidFill>
                  <a:srgbClr val="000000"/>
                </a:solidFill>
                <a:latin typeface="Century Schoolbook" panose="22635452340000000000" pitchFamily="1"/>
              </a:rPr>
              <a:t>Medico consulente nominato dal datore di lavoro in modo da assicurare la sorveglianza sanitaria con accertamenti preventivi e periodici. </a:t>
            </a:r>
          </a:p>
          <a:p>
            <a:pPr marL="45720" marR="45720" indent="0" algn="l">
              <a:lnSpc>
                <a:spcPts val="1300"/>
              </a:lnSpc>
              <a:spcBef>
                <a:spcPts val="1920"/>
              </a:spcBef>
              <a:spcAft>
                <a:spcPts val="0"/>
              </a:spcAft>
            </a:pPr>
            <a:r>
              <a:rPr lang="it-IT" sz="1100" b="1" i="1" u="sng" spc="5">
                <a:solidFill>
                  <a:srgbClr val="000000"/>
                </a:solidFill>
                <a:latin typeface="Century Schoolbook" panose="22635452340000000000" pitchFamily="1"/>
              </a:rPr>
              <a:t>Squadra primo soccorso </a:t>
            </a:r>
            <a:r>
              <a:rPr lang="it-IT" sz="1100" b="1" i="1" spc="5">
                <a:solidFill>
                  <a:srgbClr val="000000"/>
                </a:solidFill>
                <a:latin typeface="Century Schoolbook" panose="22635452340000000000" pitchFamily="1"/>
              </a:rPr>
              <a:t>(</a:t>
            </a:r>
            <a:r>
              <a:rPr lang="it-IT" sz="1100" spc="5">
                <a:solidFill>
                  <a:srgbClr val="000000"/>
                </a:solidFill>
                <a:latin typeface="Century Schoolbook" panose="22635452340000000000" pitchFamily="1"/>
              </a:rPr>
              <a:t>Art. 45 D.Lgs. 81/08) </a:t>
            </a:r>
          </a:p>
          <a:p>
            <a:pPr marL="45720" marR="137160" indent="0" algn="l">
              <a:lnSpc>
                <a:spcPts val="1300"/>
              </a:lnSpc>
              <a:spcBef>
                <a:spcPts val="600"/>
              </a:spcBef>
              <a:spcAft>
                <a:spcPts val="0"/>
              </a:spcAft>
            </a:pPr>
            <a:r>
              <a:rPr lang="it-IT" sz="1100" spc="0">
                <a:solidFill>
                  <a:srgbClr val="000000"/>
                </a:solidFill>
                <a:latin typeface="Century Schoolbook" panose="22635452340000000000" pitchFamily="1"/>
              </a:rPr>
              <a:t>“</a:t>
            </a:r>
            <a:r>
              <a:rPr lang="it-IT" sz="1100" i="1" spc="0">
                <a:solidFill>
                  <a:srgbClr val="000000"/>
                </a:solidFill>
                <a:latin typeface="Century Schoolbook" panose="22635452340000000000" pitchFamily="1"/>
              </a:rPr>
              <a:t>Lavoratori identificati dal datore di lavoro previa consultazione del rappresentante dei lavoratori.” </a:t>
            </a:r>
          </a:p>
          <a:p>
            <a:pPr marL="228600" marR="45720" indent="-182880" algn="l">
              <a:lnSpc>
                <a:spcPts val="1300"/>
              </a:lnSpc>
              <a:spcBef>
                <a:spcPts val="62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Gli addetti al PS vengono istruiti per il rischio specifico sia dal punto di vista teorico che pratico. </a:t>
            </a:r>
          </a:p>
          <a:p>
            <a:pPr marL="228600" marR="228600" indent="-182880" algn="l">
              <a:lnSpc>
                <a:spcPts val="1300"/>
              </a:lnSpc>
              <a:spcBef>
                <a:spcPts val="25"/>
              </a:spcBef>
              <a:spcAft>
                <a:spcPts val="163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Scopo: assicurare, immediatamente, i soccorsi d’urgenza alle persone infortunate. </a:t>
            </a:r>
          </a:p>
        </p:txBody>
      </p:sp>
      <p:sp>
        <p:nvSpPr>
          <p:cNvPr id="141" name="Segnaposto testo 140"/>
          <p:cNvSpPr>
            <a:spLocks noGrp="1"/>
          </p:cNvSpPr>
          <p:nvPr>
            <p:ph type="body" idx="10"/>
          </p:nvPr>
        </p:nvSpPr>
        <p:spPr>
          <a:xfrm>
            <a:off x="2564765" y="7000875"/>
            <a:ext cx="22606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50">
                <a:solidFill>
                  <a:srgbClr val="000000"/>
                </a:solidFill>
                <a:latin typeface="Times New Roman" panose="22635452340000000000" pitchFamily="1"/>
              </a:rPr>
              <a:t>11 </a:t>
            </a:r>
          </a:p>
        </p:txBody>
      </p:sp>
    </p:spTree>
  </p:cSld>
  <p:clrMapOvr>
    <a:masterClrMapping/>
  </p:clrMapOvr>
  <p:transition advClick="0" advTm="5000">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egnaposto testo 149"/>
          <p:cNvSpPr>
            <a:spLocks noGrp="1"/>
          </p:cNvSpPr>
          <p:nvPr>
            <p:ph type="body" idx="10"/>
          </p:nvPr>
        </p:nvSpPr>
        <p:spPr>
          <a:xfrm>
            <a:off x="502921" y="355600"/>
            <a:ext cx="4343399" cy="339090"/>
          </a:xfrm>
          <a:prstGeom prst="rect">
            <a:avLst/>
          </a:prstGeom>
          <a:noFill/>
          <a:ln w="0" cmpd="sng">
            <a:noFill/>
            <a:prstDash val="solid"/>
          </a:ln>
        </p:spPr>
        <p:txBody>
          <a:bodyPr vert="horz" lIns="0" tIns="1270" rIns="0" bIns="0" anchor="t"/>
          <a:lstStyle/>
          <a:p>
            <a:pPr marL="0" marR="45720" indent="0" algn="l">
              <a:lnSpc>
                <a:spcPts val="1300"/>
              </a:lnSpc>
              <a:spcAft>
                <a:spcPts val="0"/>
              </a:spcAft>
            </a:pPr>
            <a:r>
              <a:rPr lang="it-IT" sz="1100" spc="5">
                <a:solidFill>
                  <a:srgbClr val="000000"/>
                </a:solidFill>
                <a:latin typeface="Century Schoolbook" panose="22635452340000000000" pitchFamily="1"/>
              </a:rPr>
              <a:t>Regole da seguire n</a:t>
            </a:r>
            <a:r>
              <a:rPr lang="it-IT" sz="1050" spc="5">
                <a:solidFill>
                  <a:srgbClr val="000000"/>
                </a:solidFill>
                <a:latin typeface="Century Schoolbook" panose="22635452340000000000" pitchFamily="1"/>
              </a:rPr>
              <a:t>el caso in cui una persona abbia perdita di </a:t>
            </a:r>
          </a:p>
          <a:p>
            <a:pPr marL="0" marR="45720" indent="91440" algn="l">
              <a:lnSpc>
                <a:spcPts val="1300"/>
              </a:lnSpc>
              <a:spcBef>
                <a:spcPts val="0"/>
              </a:spcBef>
              <a:spcAft>
                <a:spcPts val="0"/>
              </a:spcAft>
            </a:pPr>
            <a:r>
              <a:rPr lang="it-IT" sz="1050" spc="0">
                <a:solidFill>
                  <a:srgbClr val="000000"/>
                </a:solidFill>
                <a:latin typeface="Century Schoolbook" panose="22635452340000000000" pitchFamily="1"/>
              </a:rPr>
              <a:t>coscienza, emorragie o un malore o infortunio di qualche entità : </a:t>
            </a:r>
          </a:p>
        </p:txBody>
      </p:sp>
      <p:sp>
        <p:nvSpPr>
          <p:cNvPr id="151" name="Segnaposto testo 150"/>
          <p:cNvSpPr>
            <a:spLocks noGrp="1"/>
          </p:cNvSpPr>
          <p:nvPr>
            <p:ph type="body" idx="10"/>
          </p:nvPr>
        </p:nvSpPr>
        <p:spPr>
          <a:xfrm>
            <a:off x="719456" y="694693"/>
            <a:ext cx="4126865" cy="837565"/>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0">
                <a:solidFill>
                  <a:srgbClr val="000000"/>
                </a:solidFill>
                <a:latin typeface="Century Schoolbook" panose="22635452340000000000" pitchFamily="1"/>
              </a:rPr>
              <a:t>chiamare con la massima urgenza un Addetto al Pronto soccorso; </a:t>
            </a:r>
          </a:p>
          <a:p>
            <a:pPr marL="0" marR="1143000" indent="0" algn="l">
              <a:lnSpc>
                <a:spcPts val="1300"/>
              </a:lnSpc>
              <a:spcBef>
                <a:spcPts val="30"/>
              </a:spcBef>
              <a:spcAft>
                <a:spcPts val="0"/>
              </a:spcAft>
            </a:pPr>
            <a:r>
              <a:rPr lang="it-IT" sz="1100" spc="0">
                <a:solidFill>
                  <a:srgbClr val="000000"/>
                </a:solidFill>
                <a:latin typeface="Century Schoolbook" panose="22635452340000000000" pitchFamily="1"/>
              </a:rPr>
              <a:t>valutare la scena e controllarne la sicurezza; autoproteggersi. </a:t>
            </a:r>
          </a:p>
        </p:txBody>
      </p:sp>
      <p:sp>
        <p:nvSpPr>
          <p:cNvPr id="152" name="Segnaposto testo 151"/>
          <p:cNvSpPr>
            <a:spLocks noGrp="1"/>
          </p:cNvSpPr>
          <p:nvPr>
            <p:ph type="body" idx="10"/>
          </p:nvPr>
        </p:nvSpPr>
        <p:spPr>
          <a:xfrm>
            <a:off x="722630" y="1532255"/>
            <a:ext cx="4123689" cy="1375411"/>
          </a:xfrm>
          <a:prstGeom prst="rect">
            <a:avLst/>
          </a:prstGeom>
          <a:noFill/>
          <a:ln w="0" cmpd="sng">
            <a:noFill/>
            <a:prstDash val="solid"/>
          </a:ln>
        </p:spPr>
        <p:txBody>
          <a:bodyPr vert="horz" lIns="0" tIns="34290" rIns="0" bIns="0" anchor="t"/>
          <a:lstStyle/>
          <a:p>
            <a:pPr marL="0" marR="45720" indent="0" algn="ctr">
              <a:lnSpc>
                <a:spcPts val="1200"/>
              </a:lnSpc>
              <a:spcAft>
                <a:spcPts val="0"/>
              </a:spcAft>
            </a:pPr>
            <a:r>
              <a:rPr lang="it-IT" sz="1100" b="1" i="1" spc="-10">
                <a:solidFill>
                  <a:srgbClr val="000000"/>
                </a:solidFill>
                <a:latin typeface="Century Schoolbook" panose="22635452340000000000" pitchFamily="1"/>
              </a:rPr>
              <a:t>ATTENZIONE!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E’ fatto divieto a chiunque di muovere o anche solo girare una persona infortunata o vittima di malore, salvo che per prevenire che costui sia vittima di eventi palesemente dannosi (caduta, crollo, incendio, ecc.)</a:t>
            </a:r>
            <a:r>
              <a:rPr lang="it-IT" sz="1050" spc="0">
                <a:solidFill>
                  <a:srgbClr val="000000"/>
                </a:solidFill>
                <a:latin typeface="Century Schoolbook" panose="22635452340000000000" pitchFamily="1"/>
              </a:rPr>
              <a:t>. </a:t>
            </a:r>
          </a:p>
          <a:p>
            <a:pPr marL="0" marR="45720" indent="0" algn="l">
              <a:lnSpc>
                <a:spcPts val="1300"/>
              </a:lnSpc>
              <a:spcBef>
                <a:spcPts val="20"/>
              </a:spcBef>
              <a:spcAft>
                <a:spcPts val="0"/>
              </a:spcAft>
            </a:pPr>
            <a:r>
              <a:rPr lang="it-IT" sz="1150" spc="20">
                <a:solidFill>
                  <a:srgbClr val="000000"/>
                </a:solidFill>
                <a:latin typeface="Century Schoolbook" panose="22635452340000000000" pitchFamily="1"/>
              </a:rPr>
              <a:t>Se la persona vittima di un malore o </a:t>
            </a:r>
            <a:r>
              <a:rPr lang="it-IT" sz="1100" spc="20">
                <a:solidFill>
                  <a:srgbClr val="000000"/>
                </a:solidFill>
                <a:latin typeface="Century Schoolbook" panose="22635452340000000000" pitchFamily="1"/>
              </a:rPr>
              <a:t>infortunio è cosciente, invitarla a non alzarsi e a non muoversi, fino a che non ha ricevuto il benestare dell’Addetto al Pronto Soccorso </a:t>
            </a:r>
          </a:p>
        </p:txBody>
      </p:sp>
      <p:sp>
        <p:nvSpPr>
          <p:cNvPr id="153" name="Segnaposto testo 152"/>
          <p:cNvSpPr>
            <a:spLocks noGrp="1"/>
          </p:cNvSpPr>
          <p:nvPr>
            <p:ph type="body" idx="10"/>
          </p:nvPr>
        </p:nvSpPr>
        <p:spPr>
          <a:xfrm>
            <a:off x="545467" y="2907665"/>
            <a:ext cx="4300854" cy="283845"/>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20">
                <a:solidFill>
                  <a:srgbClr val="000000"/>
                </a:solidFill>
                <a:latin typeface="Century Schoolbook" panose="22635452340000000000" pitchFamily="1"/>
              </a:rPr>
              <a:t>Che cosa fare in attesa dell’Addetto al Primo soccorso, o dei soccorsi esterni? </a:t>
            </a:r>
          </a:p>
        </p:txBody>
      </p:sp>
      <p:sp>
        <p:nvSpPr>
          <p:cNvPr id="154" name="Segnaposto testo 153"/>
          <p:cNvSpPr>
            <a:spLocks noGrp="1"/>
          </p:cNvSpPr>
          <p:nvPr>
            <p:ph type="body" idx="10"/>
          </p:nvPr>
        </p:nvSpPr>
        <p:spPr>
          <a:xfrm>
            <a:off x="716280" y="3191510"/>
            <a:ext cx="4130040" cy="892810"/>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10">
                <a:solidFill>
                  <a:srgbClr val="000000"/>
                </a:solidFill>
                <a:latin typeface="Century Schoolbook" panose="22635452340000000000" pitchFamily="1"/>
              </a:rPr>
              <a:t>Rendere la scena sicura. </a:t>
            </a:r>
          </a:p>
          <a:p>
            <a:pPr marL="0" marR="777240" indent="0" algn="l">
              <a:lnSpc>
                <a:spcPts val="1300"/>
              </a:lnSpc>
              <a:spcBef>
                <a:spcPts val="5"/>
              </a:spcBef>
              <a:spcAft>
                <a:spcPts val="0"/>
              </a:spcAft>
            </a:pPr>
            <a:r>
              <a:rPr lang="it-IT" sz="1100" spc="0">
                <a:solidFill>
                  <a:srgbClr val="000000"/>
                </a:solidFill>
                <a:latin typeface="Century Schoolbook" panose="22635452340000000000" pitchFamily="1"/>
              </a:rPr>
              <a:t>Allontanare le persone che non possono dare aiuto. Allontanare oggetti o materiali pericolosi.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Interrompere l’erogazione della corrente elettrica (se necessario) </a:t>
            </a:r>
          </a:p>
        </p:txBody>
      </p:sp>
      <p:sp>
        <p:nvSpPr>
          <p:cNvPr id="155" name="Segnaposto testo 154"/>
          <p:cNvSpPr>
            <a:spLocks noGrp="1"/>
          </p:cNvSpPr>
          <p:nvPr>
            <p:ph type="body" idx="10"/>
          </p:nvPr>
        </p:nvSpPr>
        <p:spPr>
          <a:xfrm>
            <a:off x="502921" y="4084321"/>
            <a:ext cx="4343399" cy="1816735"/>
          </a:xfrm>
          <a:prstGeom prst="rect">
            <a:avLst/>
          </a:prstGeom>
          <a:noFill/>
          <a:ln w="0" cmpd="sng">
            <a:noFill/>
            <a:prstDash val="solid"/>
          </a:ln>
        </p:spPr>
        <p:txBody>
          <a:bodyPr vert="horz" lIns="0" tIns="0" rIns="0" bIns="0" anchor="t"/>
          <a:lstStyle/>
          <a:p>
            <a:pPr marL="0" marR="45720" indent="0" algn="just">
              <a:lnSpc>
                <a:spcPts val="1300"/>
              </a:lnSpc>
              <a:spcAft>
                <a:spcPts val="0"/>
              </a:spcAft>
            </a:pPr>
            <a:r>
              <a:rPr lang="it-IT" sz="1100" spc="10">
                <a:solidFill>
                  <a:srgbClr val="000000"/>
                </a:solidFill>
                <a:latin typeface="Century Schoolbook" panose="22635452340000000000" pitchFamily="1"/>
              </a:rPr>
              <a:t>Contemporaneamente alla chiamata dell’addetto (o subito dopo), uno dei presenti o il collaboratore scolastico del piano deve andare a prendere la più vicina cassetta di pronto soccorso in modo che al suo arrivo l’addetto al Primo Soccorso la trovi già disponibile e aperta. </a:t>
            </a:r>
          </a:p>
          <a:p>
            <a:pPr marL="0" marR="45720" indent="0" algn="ctr">
              <a:lnSpc>
                <a:spcPts val="1200"/>
              </a:lnSpc>
              <a:spcBef>
                <a:spcPts val="1335"/>
              </a:spcBef>
              <a:spcAft>
                <a:spcPts val="0"/>
              </a:spcAft>
            </a:pPr>
            <a:r>
              <a:rPr lang="it-IT" sz="1100" b="1" i="1" spc="-15">
                <a:solidFill>
                  <a:srgbClr val="000000"/>
                </a:solidFill>
                <a:latin typeface="Century Schoolbook" panose="22635452340000000000" pitchFamily="1"/>
              </a:rPr>
              <a:t>Regole e responsabilità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Prestare soccorso non vuol dire praticare azioni e metodiche particolari, di pertinenza solamente del personale qualificato, ma anche attivare semplicemente il 118 ed assistere la vittima, in attesa di interventi qualificati: </a:t>
            </a:r>
          </a:p>
        </p:txBody>
      </p:sp>
      <p:sp>
        <p:nvSpPr>
          <p:cNvPr id="156" name="Segnaposto testo 155"/>
          <p:cNvSpPr>
            <a:spLocks noGrp="1"/>
          </p:cNvSpPr>
          <p:nvPr>
            <p:ph type="body" idx="10"/>
          </p:nvPr>
        </p:nvSpPr>
        <p:spPr>
          <a:xfrm>
            <a:off x="722630" y="5901057"/>
            <a:ext cx="4123689" cy="1267460"/>
          </a:xfrm>
          <a:prstGeom prst="rect">
            <a:avLst/>
          </a:prstGeom>
          <a:noFill/>
          <a:ln w="0" cmpd="sng">
            <a:noFill/>
            <a:prstDash val="solid"/>
          </a:ln>
        </p:spPr>
        <p:txBody>
          <a:bodyPr vert="horz" lIns="0" tIns="2540" rIns="0" bIns="0" anchor="t"/>
          <a:lstStyle/>
          <a:p>
            <a:pPr marL="0" marR="45720" indent="0" algn="just">
              <a:lnSpc>
                <a:spcPts val="1300"/>
              </a:lnSpc>
              <a:spcAft>
                <a:spcPts val="0"/>
              </a:spcAft>
            </a:pPr>
            <a:r>
              <a:rPr lang="it-IT" sz="1100" spc="0">
                <a:solidFill>
                  <a:srgbClr val="000000"/>
                </a:solidFill>
                <a:latin typeface="Century Schoolbook" panose="22635452340000000000" pitchFamily="1"/>
              </a:rPr>
              <a:t>nessuna regola è prospettata per l’Addetto al Pronto Soccorso, in quanto dovrà applicare le conoscenze e le istruzioni ricevute nei corsi di formazione; </a:t>
            </a:r>
          </a:p>
          <a:p>
            <a:pPr marL="0" marR="45720" indent="0" algn="just">
              <a:lnSpc>
                <a:spcPts val="1300"/>
              </a:lnSpc>
              <a:spcBef>
                <a:spcPts val="5"/>
              </a:spcBef>
              <a:spcAft>
                <a:spcPts val="0"/>
              </a:spcAft>
            </a:pPr>
            <a:r>
              <a:rPr lang="it-IT" sz="1100" spc="0">
                <a:solidFill>
                  <a:srgbClr val="000000"/>
                </a:solidFill>
                <a:latin typeface="Century Schoolbook" panose="22635452340000000000" pitchFamily="1"/>
              </a:rPr>
              <a:t>l’addetto al pronto Soccorso non ha responsabilità diverse da quelle di un qualsiasi cittadino; </a:t>
            </a:r>
          </a:p>
          <a:p>
            <a:pPr marL="0" marR="45720" indent="0" algn="just">
              <a:lnSpc>
                <a:spcPts val="1300"/>
              </a:lnSpc>
              <a:spcBef>
                <a:spcPts val="0"/>
              </a:spcBef>
              <a:spcAft>
                <a:spcPts val="670"/>
              </a:spcAft>
            </a:pPr>
            <a:r>
              <a:rPr lang="it-IT" sz="1100" spc="0">
                <a:solidFill>
                  <a:srgbClr val="000000"/>
                </a:solidFill>
                <a:latin typeface="Century Schoolbook" panose="22635452340000000000" pitchFamily="1"/>
              </a:rPr>
              <a:t>ogni cittadino infatti è obbligato a prestare soccorso, secondo le proprie possibilità. </a:t>
            </a:r>
          </a:p>
        </p:txBody>
      </p:sp>
      <p:sp>
        <p:nvSpPr>
          <p:cNvPr id="157" name="Segnaposto testo 156"/>
          <p:cNvSpPr>
            <a:spLocks noGrp="1"/>
          </p:cNvSpPr>
          <p:nvPr>
            <p:ph type="body" idx="10"/>
          </p:nvPr>
        </p:nvSpPr>
        <p:spPr>
          <a:xfrm>
            <a:off x="2564766" y="71685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12 </a:t>
            </a:r>
          </a:p>
        </p:txBody>
      </p:sp>
    </p:spTree>
  </p:cSld>
  <p:clrMapOvr>
    <a:masterClrMapping/>
  </p:clrMapOvr>
  <p:transition advClick="0" advTm="5000">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egnaposto testo 165"/>
          <p:cNvSpPr>
            <a:spLocks noGrp="1"/>
          </p:cNvSpPr>
          <p:nvPr>
            <p:ph type="body" idx="10"/>
          </p:nvPr>
        </p:nvSpPr>
        <p:spPr>
          <a:xfrm>
            <a:off x="501651" y="355601"/>
            <a:ext cx="4343399" cy="2262505"/>
          </a:xfrm>
          <a:prstGeom prst="rect">
            <a:avLst/>
          </a:prstGeom>
          <a:noFill/>
          <a:ln w="0" cmpd="sng">
            <a:noFill/>
            <a:prstDash val="solid"/>
          </a:ln>
        </p:spPr>
        <p:txBody>
          <a:bodyPr vert="horz" lIns="0" tIns="5080" rIns="0" bIns="0" anchor="t"/>
          <a:lstStyle/>
          <a:p>
            <a:pPr marL="1920240" marR="0" indent="0" algn="just">
              <a:lnSpc>
                <a:spcPts val="1200"/>
              </a:lnSpc>
              <a:spcAft>
                <a:spcPts val="0"/>
              </a:spcAft>
            </a:pPr>
            <a:r>
              <a:rPr lang="it-IT" sz="1050" b="1" i="1" spc="-5">
                <a:solidFill>
                  <a:srgbClr val="000000"/>
                </a:solidFill>
                <a:latin typeface="Century Schoolbook" panose="22635452340000000000" pitchFamily="1"/>
              </a:rPr>
              <a:t>Privacy </a:t>
            </a:r>
          </a:p>
          <a:p>
            <a:pPr marL="0" marR="0" indent="91440" algn="just">
              <a:lnSpc>
                <a:spcPts val="1300"/>
              </a:lnSpc>
              <a:spcBef>
                <a:spcPts val="15"/>
              </a:spcBef>
              <a:spcAft>
                <a:spcPts val="0"/>
              </a:spcAft>
            </a:pPr>
            <a:r>
              <a:rPr lang="it-IT" sz="1100" spc="0">
                <a:solidFill>
                  <a:srgbClr val="000000"/>
                </a:solidFill>
                <a:latin typeface="Century Schoolbook" panose="22635452340000000000" pitchFamily="1"/>
              </a:rPr>
              <a:t>Tutti i presenti e comunque coloro che venissero a conoscenza di informazioni relative allo stato di salute delle persone vittime di malore o infortunio sono tenuti, per legge al riserbo verso terzi, in base alla normativa sulla privacy (legge 196/2003), tranne che per informazioni di servizio e ai soccorritori. </a:t>
            </a:r>
          </a:p>
          <a:p>
            <a:pPr marL="0" marR="0" indent="91440" algn="just">
              <a:lnSpc>
                <a:spcPts val="1300"/>
              </a:lnSpc>
              <a:spcBef>
                <a:spcPts val="5"/>
              </a:spcBef>
              <a:spcAft>
                <a:spcPts val="0"/>
              </a:spcAft>
            </a:pPr>
            <a:r>
              <a:rPr lang="it-IT" sz="1100" spc="0">
                <a:solidFill>
                  <a:srgbClr val="000000"/>
                </a:solidFill>
                <a:latin typeface="Century Schoolbook" panose="22635452340000000000" pitchFamily="1"/>
              </a:rPr>
              <a:t>Tutti sono invitati alla buona riuscita degli interventi di primo soccorso, sia seguendo le istruzioni, sia astenendosi dai comportamenti vietati. </a:t>
            </a:r>
          </a:p>
          <a:p>
            <a:pPr marL="0" marR="0" indent="0" algn="l">
              <a:lnSpc>
                <a:spcPts val="1300"/>
              </a:lnSpc>
              <a:spcBef>
                <a:spcPts val="1320"/>
              </a:spcBef>
              <a:spcAft>
                <a:spcPts val="0"/>
              </a:spcAft>
            </a:pPr>
            <a:r>
              <a:rPr lang="it-IT" sz="1100" b="1" i="1" u="sng" spc="0">
                <a:solidFill>
                  <a:srgbClr val="000000"/>
                </a:solidFill>
                <a:latin typeface="Century Schoolbook" panose="22635452340000000000" pitchFamily="1"/>
              </a:rPr>
              <a:t>Squadra prevenzione incendio </a:t>
            </a:r>
            <a:r>
              <a:rPr lang="it-IT" sz="1100" b="1" i="1" spc="0">
                <a:solidFill>
                  <a:srgbClr val="000000"/>
                </a:solidFill>
                <a:latin typeface="Century Schoolbook" panose="22635452340000000000" pitchFamily="1"/>
              </a:rPr>
              <a:t>(</a:t>
            </a:r>
            <a:r>
              <a:rPr lang="it-IT" sz="1100" spc="0">
                <a:solidFill>
                  <a:srgbClr val="000000"/>
                </a:solidFill>
                <a:latin typeface="Century Schoolbook" panose="22635452340000000000" pitchFamily="1"/>
              </a:rPr>
              <a:t>Art. 46 D.Lgs. 81/08) </a:t>
            </a:r>
          </a:p>
          <a:p>
            <a:pPr marL="0" marR="137160" indent="0" algn="just">
              <a:lnSpc>
                <a:spcPts val="1300"/>
              </a:lnSpc>
              <a:spcBef>
                <a:spcPts val="600"/>
              </a:spcBef>
              <a:spcAft>
                <a:spcPts val="0"/>
              </a:spcAft>
            </a:pPr>
            <a:r>
              <a:rPr lang="it-IT" sz="1100" i="1" spc="0">
                <a:solidFill>
                  <a:srgbClr val="000000"/>
                </a:solidFill>
                <a:latin typeface="Century Schoolbook" panose="22635452340000000000" pitchFamily="1"/>
              </a:rPr>
              <a:t>“Lavoratori identificati dal datore di lavoro previa consultazione del rappresentante dei lavoratori” </a:t>
            </a:r>
          </a:p>
        </p:txBody>
      </p:sp>
      <p:sp>
        <p:nvSpPr>
          <p:cNvPr id="167" name="Segnaposto testo 166"/>
          <p:cNvSpPr>
            <a:spLocks noGrp="1"/>
          </p:cNvSpPr>
          <p:nvPr>
            <p:ph type="body" idx="10"/>
          </p:nvPr>
        </p:nvSpPr>
        <p:spPr>
          <a:xfrm>
            <a:off x="722631" y="2618107"/>
            <a:ext cx="4122420" cy="1081405"/>
          </a:xfrm>
          <a:prstGeom prst="rect">
            <a:avLst/>
          </a:prstGeom>
          <a:noFill/>
          <a:ln w="0" cmpd="sng">
            <a:noFill/>
            <a:prstDash val="solid"/>
          </a:ln>
        </p:spPr>
        <p:txBody>
          <a:bodyPr vert="horz" lIns="0" tIns="7874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Gli addetti alla prevenzione incendi vengono istruiti con un corso teorico-pratico a seconda del tipo di rischio presente nell’azienda </a:t>
            </a:r>
          </a:p>
          <a:p>
            <a:pPr marL="0" marR="0" indent="0" algn="just">
              <a:lnSpc>
                <a:spcPts val="1300"/>
              </a:lnSpc>
              <a:spcBef>
                <a:spcPts val="5"/>
              </a:spcBef>
              <a:spcAft>
                <a:spcPts val="0"/>
              </a:spcAft>
            </a:pPr>
            <a:r>
              <a:rPr lang="it-IT" sz="1100" spc="0">
                <a:solidFill>
                  <a:srgbClr val="000000"/>
                </a:solidFill>
                <a:latin typeface="Century Schoolbook" panose="22635452340000000000" pitchFamily="1"/>
              </a:rPr>
              <a:t>Scopo: Intervenire in caso di un principio d’incendio con idonei dispositivi (Estintori) </a:t>
            </a:r>
          </a:p>
        </p:txBody>
      </p:sp>
      <p:sp>
        <p:nvSpPr>
          <p:cNvPr id="168" name="Segnaposto testo 167"/>
          <p:cNvSpPr>
            <a:spLocks noGrp="1"/>
          </p:cNvSpPr>
          <p:nvPr>
            <p:ph type="body" idx="10"/>
          </p:nvPr>
        </p:nvSpPr>
        <p:spPr>
          <a:xfrm>
            <a:off x="501651" y="3699510"/>
            <a:ext cx="4343399" cy="582930"/>
          </a:xfrm>
          <a:prstGeom prst="rect">
            <a:avLst/>
          </a:prstGeom>
          <a:noFill/>
          <a:ln w="0" cmpd="sng">
            <a:noFill/>
            <a:prstDash val="solid"/>
          </a:ln>
        </p:spPr>
        <p:txBody>
          <a:bodyPr vert="horz" lIns="0" tIns="34290" rIns="0" bIns="0" anchor="t"/>
          <a:lstStyle/>
          <a:p>
            <a:pPr marL="0" marR="0" indent="0" algn="l">
              <a:lnSpc>
                <a:spcPts val="1200"/>
              </a:lnSpc>
              <a:spcAft>
                <a:spcPts val="0"/>
              </a:spcAft>
            </a:pPr>
            <a:r>
              <a:rPr lang="it-IT" sz="1100" b="1" i="1" u="sng" spc="0">
                <a:solidFill>
                  <a:srgbClr val="000000"/>
                </a:solidFill>
                <a:latin typeface="Century Schoolbook" panose="22635452340000000000" pitchFamily="1"/>
              </a:rPr>
              <a:t>Squadra evacuazione lavoratori  </a:t>
            </a:r>
          </a:p>
          <a:p>
            <a:pPr marL="0" marR="137160" indent="0" algn="just">
              <a:lnSpc>
                <a:spcPts val="1300"/>
              </a:lnSpc>
              <a:spcBef>
                <a:spcPts val="600"/>
              </a:spcBef>
              <a:spcAft>
                <a:spcPts val="0"/>
              </a:spcAft>
            </a:pPr>
            <a:r>
              <a:rPr lang="it-IT" sz="1100" i="1" spc="0">
                <a:solidFill>
                  <a:srgbClr val="000000"/>
                </a:solidFill>
                <a:latin typeface="Century Schoolbook" panose="22635452340000000000" pitchFamily="1"/>
              </a:rPr>
              <a:t>“Lavoratori identificati dal datore di lavoro previa consultazione del rappresentante dei lavoratori” </a:t>
            </a:r>
          </a:p>
        </p:txBody>
      </p:sp>
      <p:sp>
        <p:nvSpPr>
          <p:cNvPr id="169" name="Segnaposto testo 168"/>
          <p:cNvSpPr>
            <a:spLocks noGrp="1"/>
          </p:cNvSpPr>
          <p:nvPr>
            <p:ph type="body" idx="10"/>
          </p:nvPr>
        </p:nvSpPr>
        <p:spPr>
          <a:xfrm>
            <a:off x="722631" y="4282440"/>
            <a:ext cx="4122420" cy="749935"/>
          </a:xfrm>
          <a:prstGeom prst="rect">
            <a:avLst/>
          </a:prstGeom>
          <a:noFill/>
          <a:ln w="0" cmpd="sng">
            <a:noFill/>
            <a:prstDash val="solid"/>
          </a:ln>
        </p:spPr>
        <p:txBody>
          <a:bodyPr vert="horz" lIns="0" tIns="78740" rIns="0" bIns="0" anchor="t"/>
          <a:lstStyle/>
          <a:p>
            <a:pPr marL="0" marR="137160" indent="0" algn="l">
              <a:lnSpc>
                <a:spcPts val="1300"/>
              </a:lnSpc>
              <a:spcAft>
                <a:spcPts val="1325"/>
              </a:spcAft>
            </a:pPr>
            <a:r>
              <a:rPr lang="it-IT" sz="1100" spc="0">
                <a:solidFill>
                  <a:srgbClr val="000000"/>
                </a:solidFill>
                <a:latin typeface="Century Schoolbook" panose="22635452340000000000" pitchFamily="1"/>
              </a:rPr>
              <a:t>Gli addetti all’ evacuazione ed emergenza vengono istruiti con un corso teorico pratico a seconda del tipo di rischio presente nell’azienda </a:t>
            </a:r>
          </a:p>
        </p:txBody>
      </p:sp>
      <p:sp>
        <p:nvSpPr>
          <p:cNvPr id="170" name="Segnaposto testo 169"/>
          <p:cNvSpPr>
            <a:spLocks noGrp="1"/>
          </p:cNvSpPr>
          <p:nvPr>
            <p:ph type="body" idx="10"/>
          </p:nvPr>
        </p:nvSpPr>
        <p:spPr>
          <a:xfrm>
            <a:off x="501650" y="5032377"/>
            <a:ext cx="885190" cy="140335"/>
          </a:xfrm>
          <a:prstGeom prst="rect">
            <a:avLst/>
          </a:prstGeom>
          <a:solidFill>
            <a:srgbClr val="FFFF00"/>
          </a:solidFill>
          <a:ln w="0" cmpd="sng">
            <a:noFill/>
            <a:prstDash val="solid"/>
          </a:ln>
        </p:spPr>
        <p:txBody>
          <a:bodyPr vert="horz" lIns="0" tIns="0" rIns="0" bIns="0" anchor="t"/>
          <a:lstStyle/>
          <a:p>
            <a:pPr marL="0" marR="0" indent="0" algn="r">
              <a:lnSpc>
                <a:spcPts val="1000"/>
              </a:lnSpc>
              <a:spcAft>
                <a:spcPts val="0"/>
              </a:spcAft>
            </a:pPr>
            <a:r>
              <a:rPr lang="it-IT" sz="1100" b="1" i="1" spc="-15">
                <a:solidFill>
                  <a:srgbClr val="000000"/>
                </a:solidFill>
                <a:latin typeface="Century Schoolbook" panose="22635452340000000000" pitchFamily="1"/>
              </a:rPr>
              <a:t>Ente Locale </a:t>
            </a:r>
          </a:p>
        </p:txBody>
      </p:sp>
      <p:sp>
        <p:nvSpPr>
          <p:cNvPr id="171" name="Segnaposto testo 170"/>
          <p:cNvSpPr>
            <a:spLocks noGrp="1"/>
          </p:cNvSpPr>
          <p:nvPr>
            <p:ph type="body" idx="10"/>
          </p:nvPr>
        </p:nvSpPr>
        <p:spPr>
          <a:xfrm>
            <a:off x="501651" y="5184776"/>
            <a:ext cx="4343399" cy="929640"/>
          </a:xfrm>
          <a:prstGeom prst="rect">
            <a:avLst/>
          </a:prstGeom>
          <a:noFill/>
          <a:ln w="0" cmpd="sng">
            <a:noFill/>
            <a:prstDash val="solid"/>
          </a:ln>
        </p:spPr>
        <p:txBody>
          <a:bodyPr vert="horz" lIns="0" tIns="88265"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Oltre ai soggetti giuridici dell’amministrazione scolastica che nell’ordine sono stati trattati, c’è anche l</a:t>
            </a:r>
            <a:r>
              <a:rPr lang="it-IT" sz="1100" b="1" spc="0">
                <a:solidFill>
                  <a:srgbClr val="000000"/>
                </a:solidFill>
                <a:latin typeface="Century Schoolbook" panose="22635452340000000000" pitchFamily="1"/>
              </a:rPr>
              <a:t>’Ente Locale</a:t>
            </a:r>
            <a:r>
              <a:rPr lang="it-IT" sz="1100" spc="0">
                <a:solidFill>
                  <a:srgbClr val="000000"/>
                </a:solidFill>
                <a:latin typeface="Century Schoolbook" panose="22635452340000000000" pitchFamily="1"/>
              </a:rPr>
              <a:t>: il Comune o la Provincia, responsabile delle strutture e degli impianti (le Province per le scuole superiori, i Comuni per le scuole dell’obbligo) con i seguenti obblighi: </a:t>
            </a:r>
          </a:p>
        </p:txBody>
      </p:sp>
      <p:sp>
        <p:nvSpPr>
          <p:cNvPr id="172" name="Segnaposto testo 171"/>
          <p:cNvSpPr>
            <a:spLocks noGrp="1"/>
          </p:cNvSpPr>
          <p:nvPr>
            <p:ph type="body" idx="10"/>
          </p:nvPr>
        </p:nvSpPr>
        <p:spPr>
          <a:xfrm>
            <a:off x="722631" y="6114417"/>
            <a:ext cx="4122420" cy="895986"/>
          </a:xfrm>
          <a:prstGeom prst="rect">
            <a:avLst/>
          </a:prstGeom>
          <a:noFill/>
          <a:ln w="0" cmpd="sng">
            <a:noFill/>
            <a:prstDash val="solid"/>
          </a:ln>
        </p:spPr>
        <p:txBody>
          <a:bodyPr vert="horz" lIns="0" tIns="7620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manutenzione ordinaria e straordinaria degli edifici scolastici; adeguamento degli impianti esistenti; </a:t>
            </a:r>
          </a:p>
          <a:p>
            <a:pPr marL="0" marR="0" indent="0" algn="l">
              <a:lnSpc>
                <a:spcPts val="1300"/>
              </a:lnSpc>
              <a:spcBef>
                <a:spcPts val="20"/>
              </a:spcBef>
              <a:spcAft>
                <a:spcPts val="0"/>
              </a:spcAft>
            </a:pPr>
            <a:r>
              <a:rPr lang="it-IT" sz="1100" spc="0">
                <a:solidFill>
                  <a:srgbClr val="000000"/>
                </a:solidFill>
                <a:latin typeface="Century Schoolbook" panose="22635452340000000000" pitchFamily="1"/>
              </a:rPr>
              <a:t>abbattimento delle eventuali barriere architettoniche;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controllo ed eventuale rimozione di amianto; </a:t>
            </a:r>
          </a:p>
          <a:p>
            <a:pPr marL="1691640" marR="0" indent="0" algn="l">
              <a:lnSpc>
                <a:spcPts val="1000"/>
              </a:lnSpc>
              <a:spcBef>
                <a:spcPts val="45"/>
              </a:spcBef>
              <a:spcAft>
                <a:spcPts val="0"/>
              </a:spcAft>
            </a:pPr>
            <a:r>
              <a:rPr lang="it-IT" sz="1000" spc="-50">
                <a:solidFill>
                  <a:srgbClr val="000000"/>
                </a:solidFill>
                <a:latin typeface="Times New Roman" panose="22635452340000000000" pitchFamily="1"/>
              </a:rPr>
              <a:t>13 </a:t>
            </a:r>
          </a:p>
        </p:txBody>
      </p:sp>
    </p:spTree>
  </p:cSld>
  <p:clrMapOvr>
    <a:masterClrMapping/>
  </p:clrMapOvr>
  <p:transition advClick="0" advTm="5000">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egnaposto testo 181"/>
          <p:cNvSpPr>
            <a:spLocks noGrp="1"/>
          </p:cNvSpPr>
          <p:nvPr>
            <p:ph type="body" idx="10"/>
          </p:nvPr>
        </p:nvSpPr>
        <p:spPr>
          <a:xfrm>
            <a:off x="0" y="2480312"/>
            <a:ext cx="4978400" cy="2682875"/>
          </a:xfrm>
          <a:prstGeom prst="rect">
            <a:avLst/>
          </a:prstGeom>
          <a:noFill/>
          <a:ln w="0" cmpd="sng">
            <a:noFill/>
            <a:prstDash val="solid"/>
          </a:ln>
        </p:spPr>
        <p:txBody>
          <a:bodyPr vert="horz" lIns="0" tIns="2540" rIns="0" bIns="0" anchor="t"/>
          <a:lstStyle/>
          <a:p>
            <a:pPr marL="548640" marR="0" indent="0" algn="l">
              <a:lnSpc>
                <a:spcPts val="1200"/>
              </a:lnSpc>
              <a:spcAft>
                <a:spcPts val="0"/>
              </a:spcAft>
            </a:pPr>
            <a:r>
              <a:rPr lang="it-IT" sz="1100" b="1" i="1" spc="0">
                <a:solidFill>
                  <a:srgbClr val="000000"/>
                </a:solidFill>
                <a:latin typeface="Century Schoolbook" panose="22635452340000000000" pitchFamily="1"/>
              </a:rPr>
              <a:t>Chi deve conoscere le norme sulla sicurezza?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Personale Docente </a:t>
            </a:r>
          </a:p>
          <a:p>
            <a:pPr marL="685800" marR="0" indent="137160" algn="l">
              <a:lnSpc>
                <a:spcPts val="1300"/>
              </a:lnSpc>
              <a:spcBef>
                <a:spcPts val="0"/>
              </a:spcBef>
              <a:spcAft>
                <a:spcPts val="0"/>
              </a:spcAft>
              <a:buFont typeface="Symbol"/>
              <a:buChar char="·"/>
            </a:pPr>
            <a:r>
              <a:rPr lang="it-IT" sz="1100" spc="-10">
                <a:solidFill>
                  <a:srgbClr val="000000"/>
                </a:solidFill>
                <a:latin typeface="Century Schoolbook" panose="22635452340000000000" pitchFamily="1"/>
              </a:rPr>
              <a:t>Personale A.T.A. </a:t>
            </a:r>
          </a:p>
          <a:p>
            <a:pPr marL="685800" marR="0" indent="137160" algn="l">
              <a:lnSpc>
                <a:spcPts val="1300"/>
              </a:lnSpc>
              <a:spcBef>
                <a:spcPts val="25"/>
              </a:spcBef>
              <a:spcAft>
                <a:spcPts val="0"/>
              </a:spcAft>
              <a:buFont typeface="Symbol"/>
              <a:buChar char="·"/>
            </a:pPr>
            <a:r>
              <a:rPr lang="it-IT" sz="1100" spc="-25">
                <a:solidFill>
                  <a:srgbClr val="000000"/>
                </a:solidFill>
                <a:latin typeface="Century Schoolbook" panose="22635452340000000000" pitchFamily="1"/>
              </a:rPr>
              <a:t>Alunni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Famiglie degli alunni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Personale esterno </a:t>
            </a:r>
          </a:p>
          <a:p>
            <a:pPr marL="548640" marR="0" indent="0" algn="l">
              <a:lnSpc>
                <a:spcPts val="1400"/>
              </a:lnSpc>
              <a:spcBef>
                <a:spcPts val="1455"/>
              </a:spcBef>
              <a:spcAft>
                <a:spcPts val="0"/>
              </a:spcAft>
            </a:pPr>
            <a:r>
              <a:rPr lang="it-IT" sz="1200" b="1" i="1" spc="0">
                <a:solidFill>
                  <a:srgbClr val="000000"/>
                </a:solidFill>
                <a:latin typeface="Century Schoolbook" panose="22635452340000000000" pitchFamily="1"/>
              </a:rPr>
              <a:t>Perché è importante essere informati? </a:t>
            </a:r>
          </a:p>
          <a:p>
            <a:pPr marL="685800" marR="0" indent="137160" algn="l">
              <a:lnSpc>
                <a:spcPts val="1400"/>
              </a:lnSpc>
              <a:spcBef>
                <a:spcPts val="0"/>
              </a:spcBef>
              <a:spcAft>
                <a:spcPts val="0"/>
              </a:spcAft>
              <a:buFont typeface="Symbol"/>
              <a:buChar char="·"/>
            </a:pPr>
            <a:r>
              <a:rPr lang="it-IT" sz="1200" spc="5">
                <a:solidFill>
                  <a:srgbClr val="000000"/>
                </a:solidFill>
                <a:latin typeface="Century Schoolbook" panose="22635452340000000000" pitchFamily="1"/>
              </a:rPr>
              <a:t>Per non essere presi dal panico in caso di emergenza </a:t>
            </a:r>
          </a:p>
          <a:p>
            <a:pPr marL="685800" marR="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sapere come comportarsi </a:t>
            </a:r>
          </a:p>
          <a:p>
            <a:pPr marL="685800" marR="36576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poter dare istruzioni in caso di necessità a chi non è informato </a:t>
            </a:r>
          </a:p>
          <a:p>
            <a:pPr marL="685800" marR="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ridurre il rischio di incidenti </a:t>
            </a:r>
          </a:p>
          <a:p>
            <a:pPr marL="1508760" marR="0" indent="0" algn="l">
              <a:lnSpc>
                <a:spcPts val="1400"/>
              </a:lnSpc>
              <a:spcBef>
                <a:spcPts val="1410"/>
              </a:spcBef>
              <a:spcAft>
                <a:spcPts val="215"/>
              </a:spcAft>
            </a:pPr>
            <a:r>
              <a:rPr lang="it-IT" sz="1200" b="1" i="1" spc="0">
                <a:solidFill>
                  <a:srgbClr val="000000"/>
                </a:solidFill>
                <a:latin typeface="Century Schoolbook" panose="22635452340000000000" pitchFamily="1"/>
              </a:rPr>
              <a:t>Cosa è importante conoscere? </a:t>
            </a:r>
          </a:p>
        </p:txBody>
      </p:sp>
      <p:sp>
        <p:nvSpPr>
          <p:cNvPr id="185" name="Segnaposto testo 184"/>
          <p:cNvSpPr>
            <a:spLocks noGrp="1"/>
          </p:cNvSpPr>
          <p:nvPr>
            <p:ph type="body" idx="10"/>
          </p:nvPr>
        </p:nvSpPr>
        <p:spPr>
          <a:xfrm>
            <a:off x="1974851" y="1764030"/>
            <a:ext cx="1399540" cy="1968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it-IT" sz="1400" b="1" spc="-40">
                <a:solidFill>
                  <a:srgbClr val="000000"/>
                </a:solidFill>
                <a:latin typeface="Times New Roman" panose="22635452340000000000" pitchFamily="1"/>
              </a:rPr>
              <a:t>NELLA SCUOLA </a:t>
            </a:r>
          </a:p>
        </p:txBody>
      </p:sp>
      <p:sp>
        <p:nvSpPr>
          <p:cNvPr id="186" name="Segnaposto testo 185"/>
          <p:cNvSpPr>
            <a:spLocks noGrp="1"/>
          </p:cNvSpPr>
          <p:nvPr>
            <p:ph type="body" idx="10"/>
          </p:nvPr>
        </p:nvSpPr>
        <p:spPr>
          <a:xfrm>
            <a:off x="2194561" y="1352550"/>
            <a:ext cx="972185" cy="1968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it-IT" sz="1400" spc="-65">
                <a:solidFill>
                  <a:srgbClr val="000000"/>
                </a:solidFill>
                <a:latin typeface="Times New Roman" panose="22635452340000000000" pitchFamily="1"/>
              </a:rPr>
              <a:t>SICUREZZA </a:t>
            </a:r>
          </a:p>
        </p:txBody>
      </p:sp>
      <p:sp>
        <p:nvSpPr>
          <p:cNvPr id="187" name="Segnaposto testo 186"/>
          <p:cNvSpPr>
            <a:spLocks noGrp="1"/>
          </p:cNvSpPr>
          <p:nvPr>
            <p:ph type="body" idx="10"/>
          </p:nvPr>
        </p:nvSpPr>
        <p:spPr>
          <a:xfrm>
            <a:off x="326392" y="5562602"/>
            <a:ext cx="1355725" cy="438785"/>
          </a:xfrm>
          <a:prstGeom prst="rect">
            <a:avLst/>
          </a:prstGeom>
          <a:noFill/>
          <a:ln w="18415" cmpd="sng">
            <a:solidFill>
              <a:srgbClr val="FF6600"/>
            </a:solidFill>
            <a:prstDash val="solid"/>
          </a:ln>
        </p:spPr>
        <p:txBody>
          <a:bodyPr vert="horz" lIns="0" tIns="45720" rIns="0" bIns="0" anchor="t"/>
          <a:lstStyle/>
          <a:p>
            <a:pPr marL="0" marR="0" indent="0" algn="ctr">
              <a:lnSpc>
                <a:spcPts val="1400"/>
              </a:lnSpc>
              <a:spcAft>
                <a:spcPts val="190"/>
              </a:spcAft>
            </a:pPr>
            <a:r>
              <a:rPr lang="it-IT" sz="1200" b="1" spc="0">
                <a:solidFill>
                  <a:srgbClr val="000000"/>
                </a:solidFill>
                <a:latin typeface="Times New Roman" panose="22635452340000000000" pitchFamily="1"/>
              </a:rPr>
              <a:t>1</a:t>
            </a:r>
            <a:r>
              <a:rPr lang="it-IT" sz="1200" b="1" spc="0">
                <a:solidFill>
                  <a:srgbClr val="000000"/>
                </a:solidFill>
                <a:latin typeface="Century Schoolbook" panose="22635452340000000000" pitchFamily="1"/>
              </a:rPr>
              <a:t>. </a:t>
            </a:r>
            <a:r>
              <a:rPr lang="it-IT" sz="1200" spc="0">
                <a:solidFill>
                  <a:srgbClr val="000000"/>
                </a:solidFill>
                <a:latin typeface="Century Schoolbook" panose="22635452340000000000" pitchFamily="1"/>
              </a:rPr>
              <a:t>Il luogo di </a:t>
            </a:r>
            <a:r>
              <a:t/>
            </a:r>
            <a:br/>
            <a:r>
              <a:rPr lang="it-IT" sz="1200" spc="0">
                <a:solidFill>
                  <a:srgbClr val="000000"/>
                </a:solidFill>
                <a:latin typeface="Century Schoolbook" panose="22635452340000000000" pitchFamily="1"/>
              </a:rPr>
              <a:t>lavoro </a:t>
            </a:r>
          </a:p>
        </p:txBody>
      </p:sp>
      <p:sp>
        <p:nvSpPr>
          <p:cNvPr id="188" name="Segnaposto testo 187"/>
          <p:cNvSpPr>
            <a:spLocks noGrp="1"/>
          </p:cNvSpPr>
          <p:nvPr>
            <p:ph type="body" idx="10"/>
          </p:nvPr>
        </p:nvSpPr>
        <p:spPr>
          <a:xfrm>
            <a:off x="2917190" y="5562602"/>
            <a:ext cx="2041526" cy="438785"/>
          </a:xfrm>
          <a:prstGeom prst="rect">
            <a:avLst/>
          </a:prstGeom>
          <a:noFill/>
          <a:ln w="18415" cmpd="sng">
            <a:solidFill>
              <a:srgbClr val="FF6600"/>
            </a:solidFill>
            <a:prstDash val="solid"/>
          </a:ln>
        </p:spPr>
        <p:txBody>
          <a:bodyPr vert="horz" lIns="0" tIns="52070" rIns="0" bIns="0" anchor="t"/>
          <a:lstStyle/>
          <a:p>
            <a:pPr marL="91440" marR="0" indent="0" algn="l">
              <a:lnSpc>
                <a:spcPts val="1400"/>
              </a:lnSpc>
              <a:spcAft>
                <a:spcPts val="0"/>
              </a:spcAft>
            </a:pPr>
            <a:r>
              <a:rPr lang="it-IT" sz="1200" b="1" spc="30">
                <a:solidFill>
                  <a:srgbClr val="000000"/>
                </a:solidFill>
                <a:latin typeface="Times New Roman" panose="22635452340000000000" pitchFamily="1"/>
              </a:rPr>
              <a:t>2. </a:t>
            </a:r>
            <a:r>
              <a:rPr lang="it-IT" sz="1200" spc="30">
                <a:solidFill>
                  <a:srgbClr val="000000"/>
                </a:solidFill>
                <a:latin typeface="Century Schoolbook" panose="22635452340000000000" pitchFamily="1"/>
              </a:rPr>
              <a:t>Le misure di </a:t>
            </a:r>
          </a:p>
          <a:p>
            <a:pPr marL="274320" marR="0" indent="0" algn="l">
              <a:lnSpc>
                <a:spcPts val="1400"/>
              </a:lnSpc>
              <a:spcBef>
                <a:spcPts val="0"/>
              </a:spcBef>
              <a:spcAft>
                <a:spcPts val="190"/>
              </a:spcAft>
            </a:pPr>
            <a:r>
              <a:rPr lang="it-IT" sz="1200" spc="0">
                <a:solidFill>
                  <a:srgbClr val="000000"/>
                </a:solidFill>
                <a:latin typeface="Century Schoolbook" panose="22635452340000000000" pitchFamily="1"/>
              </a:rPr>
              <a:t>prevenzione/protezione </a:t>
            </a:r>
          </a:p>
        </p:txBody>
      </p:sp>
      <p:sp>
        <p:nvSpPr>
          <p:cNvPr id="189" name="Segnaposto testo 188"/>
          <p:cNvSpPr>
            <a:spLocks noGrp="1"/>
          </p:cNvSpPr>
          <p:nvPr>
            <p:ph type="body" idx="10"/>
          </p:nvPr>
        </p:nvSpPr>
        <p:spPr>
          <a:xfrm>
            <a:off x="2679066" y="6593205"/>
            <a:ext cx="1898650" cy="361950"/>
          </a:xfrm>
          <a:prstGeom prst="rect">
            <a:avLst/>
          </a:prstGeom>
          <a:noFill/>
          <a:ln w="18415" cmpd="sng">
            <a:solidFill>
              <a:srgbClr val="FF6600"/>
            </a:solidFill>
            <a:prstDash val="solid"/>
          </a:ln>
        </p:spPr>
        <p:txBody>
          <a:bodyPr vert="horz" lIns="0" tIns="52070" rIns="0" bIns="0" anchor="t"/>
          <a:lstStyle/>
          <a:p>
            <a:pPr marL="91440" marR="0" indent="0" algn="l">
              <a:lnSpc>
                <a:spcPts val="1400"/>
              </a:lnSpc>
              <a:spcAft>
                <a:spcPts val="955"/>
              </a:spcAft>
            </a:pPr>
            <a:r>
              <a:rPr lang="it-IT" sz="1200" b="1" spc="30">
                <a:solidFill>
                  <a:srgbClr val="000000"/>
                </a:solidFill>
                <a:latin typeface="Times New Roman" panose="22635452340000000000" pitchFamily="1"/>
              </a:rPr>
              <a:t>3</a:t>
            </a:r>
            <a:r>
              <a:rPr lang="it-IT" sz="1200" b="1" spc="30">
                <a:solidFill>
                  <a:srgbClr val="000000"/>
                </a:solidFill>
                <a:latin typeface="Century Schoolbook" panose="22635452340000000000" pitchFamily="1"/>
              </a:rPr>
              <a:t>. </a:t>
            </a:r>
            <a:r>
              <a:rPr lang="it-IT" sz="1200" spc="30">
                <a:solidFill>
                  <a:srgbClr val="000000"/>
                </a:solidFill>
                <a:latin typeface="Century Schoolbook" panose="22635452340000000000" pitchFamily="1"/>
              </a:rPr>
              <a:t>I possibili rischi </a:t>
            </a:r>
          </a:p>
        </p:txBody>
      </p:sp>
      <p:sp>
        <p:nvSpPr>
          <p:cNvPr id="190" name="Segnaposto testo 189"/>
          <p:cNvSpPr>
            <a:spLocks noGrp="1"/>
          </p:cNvSpPr>
          <p:nvPr>
            <p:ph type="body" idx="10"/>
          </p:nvPr>
        </p:nvSpPr>
        <p:spPr>
          <a:xfrm>
            <a:off x="0" y="7048502"/>
            <a:ext cx="4978400" cy="163195"/>
          </a:xfrm>
          <a:prstGeom prst="rect">
            <a:avLst/>
          </a:prstGeom>
          <a:noFill/>
          <a:ln w="0" cmpd="sng">
            <a:noFill/>
            <a:prstDash val="solid"/>
          </a:ln>
        </p:spPr>
        <p:txBody>
          <a:bodyPr vert="horz" lIns="0" tIns="71755" rIns="0" bIns="0" anchor="t"/>
          <a:lstStyle/>
          <a:p>
            <a:pPr marL="0" marR="0" indent="0" algn="ctr">
              <a:lnSpc>
                <a:spcPts val="800"/>
              </a:lnSpc>
              <a:spcAft>
                <a:spcPts val="0"/>
              </a:spcAft>
            </a:pPr>
            <a:r>
              <a:rPr lang="it-IT" sz="1000" spc="185">
                <a:solidFill>
                  <a:srgbClr val="000000"/>
                </a:solidFill>
                <a:latin typeface="Times New Roman" panose="22635452340000000000" pitchFamily="1"/>
              </a:rPr>
              <a:t>14 </a:t>
            </a:r>
          </a:p>
        </p:txBody>
      </p:sp>
    </p:spTree>
  </p:cSld>
  <p:clrMapOvr>
    <a:masterClrMapping/>
  </p:clrMapOvr>
  <p:transition advClick="0" advTm="5000">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egnaposto testo 194"/>
          <p:cNvSpPr>
            <a:spLocks noGrp="1"/>
          </p:cNvSpPr>
          <p:nvPr>
            <p:ph type="body" idx="10"/>
          </p:nvPr>
        </p:nvSpPr>
        <p:spPr>
          <a:xfrm>
            <a:off x="478791" y="355603"/>
            <a:ext cx="4343399" cy="211454"/>
          </a:xfrm>
          <a:prstGeom prst="rect">
            <a:avLst/>
          </a:prstGeom>
          <a:noFill/>
          <a:ln w="0" cmpd="sng">
            <a:noFill/>
            <a:prstDash val="solid"/>
          </a:ln>
        </p:spPr>
        <p:txBody>
          <a:bodyPr vert="horz" lIns="0" tIns="19050" rIns="0" bIns="0" anchor="t"/>
          <a:lstStyle/>
          <a:p>
            <a:pPr marL="0" marR="228600" indent="0" algn="just">
              <a:lnSpc>
                <a:spcPts val="1300"/>
              </a:lnSpc>
              <a:spcAft>
                <a:spcPts val="0"/>
              </a:spcAft>
            </a:pPr>
            <a:r>
              <a:rPr lang="it-IT" sz="1400" b="1" spc="0">
                <a:solidFill>
                  <a:srgbClr val="000000"/>
                </a:solidFill>
                <a:latin typeface="Times New Roman" panose="22635452340000000000" pitchFamily="1"/>
              </a:rPr>
              <a:t>1. La prima cosa utile da conoscere: il luogo di lavoro </a:t>
            </a:r>
          </a:p>
        </p:txBody>
      </p:sp>
      <p:sp>
        <p:nvSpPr>
          <p:cNvPr id="196" name="Segnaposto testo 195"/>
          <p:cNvSpPr>
            <a:spLocks noGrp="1"/>
          </p:cNvSpPr>
          <p:nvPr>
            <p:ph type="body" idx="10"/>
          </p:nvPr>
        </p:nvSpPr>
        <p:spPr>
          <a:xfrm>
            <a:off x="987425" y="567057"/>
            <a:ext cx="3834765" cy="1002030"/>
          </a:xfrm>
          <a:prstGeom prst="rect">
            <a:avLst/>
          </a:prstGeom>
          <a:noFill/>
          <a:ln w="0" cmpd="sng">
            <a:noFill/>
            <a:prstDash val="solid"/>
          </a:ln>
        </p:spPr>
        <p:txBody>
          <a:bodyPr vert="horz" lIns="0" tIns="0" rIns="0" bIns="0" anchor="t"/>
          <a:lstStyle/>
          <a:p>
            <a:pPr marL="0" marR="228600" indent="0" algn="just">
              <a:lnSpc>
                <a:spcPts val="1300"/>
              </a:lnSpc>
              <a:spcAft>
                <a:spcPts val="0"/>
              </a:spcAft>
            </a:pPr>
            <a:r>
              <a:rPr lang="it-IT" sz="1100" spc="0">
                <a:solidFill>
                  <a:srgbClr val="000000"/>
                </a:solidFill>
                <a:latin typeface="Century Schoolbook" panose="22635452340000000000" pitchFamily="1"/>
              </a:rPr>
              <a:t>Il contesto esterno e l’edificio scolastico. </a:t>
            </a:r>
          </a:p>
          <a:p>
            <a:pPr marL="0" marR="228600" indent="0" algn="l">
              <a:lnSpc>
                <a:spcPts val="1300"/>
              </a:lnSpc>
              <a:spcBef>
                <a:spcPts val="0"/>
              </a:spcBef>
              <a:spcAft>
                <a:spcPts val="0"/>
              </a:spcAft>
            </a:pPr>
            <a:r>
              <a:rPr lang="it-IT" sz="1100" spc="0">
                <a:solidFill>
                  <a:srgbClr val="000000"/>
                </a:solidFill>
                <a:latin typeface="Century Schoolbook" panose="22635452340000000000" pitchFamily="1"/>
              </a:rPr>
              <a:t>Vie di uscita, segnaletica di sicurezza, punto di raccolta, misure di protezione collettiva, ambienti a rischio, ecc. Conoscere il </a:t>
            </a:r>
            <a:r>
              <a:rPr lang="it-IT" sz="1100" b="1" spc="0">
                <a:solidFill>
                  <a:srgbClr val="000000"/>
                </a:solidFill>
                <a:latin typeface="Century Schoolbook" panose="22635452340000000000" pitchFamily="1"/>
              </a:rPr>
              <a:t>piano di evacuazione </a:t>
            </a:r>
            <a:r>
              <a:rPr lang="it-IT" sz="1100" spc="0">
                <a:solidFill>
                  <a:srgbClr val="000000"/>
                </a:solidFill>
                <a:latin typeface="Century Schoolbook" panose="22635452340000000000" pitchFamily="1"/>
              </a:rPr>
              <a:t>esposto in ogni ambiente dell’istituto (aule, uffici corridoi), dove sono indicati: </a:t>
            </a:r>
          </a:p>
        </p:txBody>
      </p:sp>
      <p:sp>
        <p:nvSpPr>
          <p:cNvPr id="197" name="Segnaposto testo 196"/>
          <p:cNvSpPr>
            <a:spLocks noGrp="1"/>
          </p:cNvSpPr>
          <p:nvPr>
            <p:ph type="body" idx="10"/>
          </p:nvPr>
        </p:nvSpPr>
        <p:spPr>
          <a:xfrm>
            <a:off x="981711" y="1569087"/>
            <a:ext cx="3840479" cy="866140"/>
          </a:xfrm>
          <a:prstGeom prst="rect">
            <a:avLst/>
          </a:prstGeom>
          <a:noFill/>
          <a:ln w="0" cmpd="sng">
            <a:noFill/>
            <a:prstDash val="solid"/>
          </a:ln>
        </p:spPr>
        <p:txBody>
          <a:bodyPr vert="horz" lIns="0" tIns="0" rIns="0" bIns="0" anchor="t"/>
          <a:lstStyle/>
          <a:p>
            <a:pPr marL="0" marR="1737360" indent="0" algn="l">
              <a:lnSpc>
                <a:spcPts val="2500"/>
              </a:lnSpc>
              <a:spcAft>
                <a:spcPts val="0"/>
              </a:spcAft>
            </a:pPr>
            <a:r>
              <a:rPr lang="it-IT" sz="1100" spc="0">
                <a:solidFill>
                  <a:srgbClr val="000000"/>
                </a:solidFill>
                <a:latin typeface="Century Schoolbook" panose="22635452340000000000" pitchFamily="1"/>
              </a:rPr>
              <a:t>Pulsante di allarme incendio UE Uscita di emergenza </a:t>
            </a:r>
          </a:p>
        </p:txBody>
      </p:sp>
      <p:sp>
        <p:nvSpPr>
          <p:cNvPr id="198" name="Segnaposto testo 197"/>
          <p:cNvSpPr>
            <a:spLocks noGrp="1"/>
          </p:cNvSpPr>
          <p:nvPr>
            <p:ph type="body" idx="10"/>
          </p:nvPr>
        </p:nvSpPr>
        <p:spPr>
          <a:xfrm>
            <a:off x="536576" y="2435227"/>
            <a:ext cx="4285615" cy="487680"/>
          </a:xfrm>
          <a:prstGeom prst="rect">
            <a:avLst/>
          </a:prstGeom>
          <a:noFill/>
          <a:ln w="0" cmpd="sng">
            <a:noFill/>
            <a:prstDash val="solid"/>
          </a:ln>
        </p:spPr>
        <p:txBody>
          <a:bodyPr vert="horz" lIns="0" tIns="0" rIns="0" bIns="0" anchor="t"/>
          <a:lstStyle/>
          <a:p>
            <a:pPr marL="0" marR="0" indent="0" algn="l">
              <a:lnSpc>
                <a:spcPts val="1300"/>
              </a:lnSpc>
              <a:spcAft>
                <a:spcPts val="0"/>
              </a:spcAft>
              <a:tabLst>
                <a:tab pos="445135" algn="l"/>
              </a:tabLst>
            </a:pPr>
            <a:r>
              <a:rPr lang="it-IT" sz="1100" spc="0">
                <a:solidFill>
                  <a:srgbClr val="000000"/>
                </a:solidFill>
                <a:latin typeface="Century Schoolbook" panose="22635452340000000000" pitchFamily="1"/>
              </a:rPr>
              <a:t>AP Porte con maniglione antipanico </a:t>
            </a:r>
          </a:p>
          <a:p>
            <a:pPr marL="0" marR="0" indent="0" algn="l">
              <a:lnSpc>
                <a:spcPts val="1600"/>
              </a:lnSpc>
              <a:spcBef>
                <a:spcPts val="1335"/>
              </a:spcBef>
              <a:spcAft>
                <a:spcPts val="0"/>
              </a:spcAft>
              <a:tabLst>
                <a:tab pos="445135" algn="l"/>
              </a:tabLst>
            </a:pPr>
            <a:r>
              <a:rPr lang="it-IT" sz="1100" spc="10">
                <a:solidFill>
                  <a:srgbClr val="000000"/>
                </a:solidFill>
                <a:latin typeface="Segoe UI Symbol" panose="22635452340000000000" pitchFamily="2"/>
              </a:rPr>
              <a:t> </a:t>
            </a:r>
            <a:r>
              <a:rPr lang="it-IT" sz="1100" spc="10">
                <a:solidFill>
                  <a:srgbClr val="000000"/>
                </a:solidFill>
                <a:latin typeface="Century Schoolbook" panose="22635452340000000000" pitchFamily="1"/>
              </a:rPr>
              <a:t>Vie di uscita </a:t>
            </a:r>
          </a:p>
        </p:txBody>
      </p:sp>
      <p:sp>
        <p:nvSpPr>
          <p:cNvPr id="199" name="Segnaposto testo 198"/>
          <p:cNvSpPr>
            <a:spLocks noGrp="1"/>
          </p:cNvSpPr>
          <p:nvPr>
            <p:ph type="body" idx="10"/>
          </p:nvPr>
        </p:nvSpPr>
        <p:spPr>
          <a:xfrm>
            <a:off x="993778" y="2922905"/>
            <a:ext cx="3828415" cy="579120"/>
          </a:xfrm>
          <a:prstGeom prst="rect">
            <a:avLst/>
          </a:prstGeom>
          <a:noFill/>
          <a:ln w="0" cmpd="sng">
            <a:noFill/>
            <a:prstDash val="solid"/>
          </a:ln>
        </p:spPr>
        <p:txBody>
          <a:bodyPr vert="horz" lIns="0" tIns="17399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Percorsi di evacuazione; estintore a mano; idrante </a:t>
            </a:r>
          </a:p>
        </p:txBody>
      </p:sp>
      <p:sp>
        <p:nvSpPr>
          <p:cNvPr id="200" name="Segnaposto testo 199"/>
          <p:cNvSpPr>
            <a:spLocks noGrp="1"/>
          </p:cNvSpPr>
          <p:nvPr>
            <p:ph type="body" idx="10"/>
          </p:nvPr>
        </p:nvSpPr>
        <p:spPr>
          <a:xfrm>
            <a:off x="542291" y="3502025"/>
            <a:ext cx="4279899" cy="935990"/>
          </a:xfrm>
          <a:prstGeom prst="rect">
            <a:avLst/>
          </a:prstGeom>
          <a:noFill/>
          <a:ln w="0" cmpd="sng">
            <a:noFill/>
            <a:prstDash val="solid"/>
          </a:ln>
        </p:spPr>
        <p:txBody>
          <a:bodyPr vert="horz" lIns="0" tIns="3175" rIns="0" bIns="0" anchor="t"/>
          <a:lstStyle/>
          <a:p>
            <a:pPr marL="0" marR="0" indent="0" algn="l">
              <a:lnSpc>
                <a:spcPts val="1600"/>
              </a:lnSpc>
              <a:spcAft>
                <a:spcPts val="0"/>
              </a:spcAft>
              <a:tabLst>
                <a:tab pos="622300" algn="l"/>
              </a:tabLst>
            </a:pPr>
            <a:r>
              <a:rPr lang="it-IT" sz="1400" spc="0">
                <a:solidFill>
                  <a:srgbClr val="000000"/>
                </a:solidFill>
                <a:latin typeface="Century Schoolbook" panose="22635452340000000000" pitchFamily="1"/>
              </a:rPr>
              <a:t>LS </a:t>
            </a:r>
            <a:r>
              <a:rPr lang="it-IT" sz="1100" spc="0">
                <a:solidFill>
                  <a:srgbClr val="000000"/>
                </a:solidFill>
                <a:latin typeface="Century Schoolbook" panose="22635452340000000000" pitchFamily="1"/>
              </a:rPr>
              <a:t>Luci di sicurezza </a:t>
            </a:r>
          </a:p>
          <a:p>
            <a:pPr marL="0" marR="0" indent="0" algn="l">
              <a:lnSpc>
                <a:spcPts val="1600"/>
              </a:lnSpc>
              <a:spcBef>
                <a:spcPts val="1315"/>
              </a:spcBef>
              <a:spcAft>
                <a:spcPts val="0"/>
              </a:spcAft>
            </a:pPr>
            <a:r>
              <a:rPr lang="it-IT" sz="1400" spc="45">
                <a:solidFill>
                  <a:srgbClr val="000000"/>
                </a:solidFill>
                <a:latin typeface="Century Schoolbook" panose="22635452340000000000" pitchFamily="1"/>
              </a:rPr>
              <a:t>QE </a:t>
            </a:r>
            <a:r>
              <a:rPr lang="it-IT" sz="1100" spc="45">
                <a:solidFill>
                  <a:srgbClr val="000000"/>
                </a:solidFill>
                <a:latin typeface="Century Schoolbook" panose="22635452340000000000" pitchFamily="1"/>
              </a:rPr>
              <a:t>Quadro elettrico di piano </a:t>
            </a:r>
          </a:p>
          <a:p>
            <a:pPr marL="0" marR="0" indent="0" algn="l">
              <a:lnSpc>
                <a:spcPts val="1600"/>
              </a:lnSpc>
              <a:spcBef>
                <a:spcPts val="1315"/>
              </a:spcBef>
              <a:spcAft>
                <a:spcPts val="0"/>
              </a:spcAft>
            </a:pPr>
            <a:r>
              <a:rPr lang="it-IT" sz="1400" spc="10">
                <a:solidFill>
                  <a:srgbClr val="000000"/>
                </a:solidFill>
                <a:latin typeface="Century Schoolbook" panose="22635452340000000000" pitchFamily="1"/>
              </a:rPr>
              <a:t>QEG </a:t>
            </a:r>
            <a:r>
              <a:rPr lang="it-IT" sz="1100" spc="10">
                <a:solidFill>
                  <a:srgbClr val="000000"/>
                </a:solidFill>
                <a:latin typeface="Century Schoolbook" panose="22635452340000000000" pitchFamily="1"/>
              </a:rPr>
              <a:t>Quadro elettrico generale </a:t>
            </a:r>
          </a:p>
        </p:txBody>
      </p:sp>
      <p:sp>
        <p:nvSpPr>
          <p:cNvPr id="201" name="Segnaposto testo 200"/>
          <p:cNvSpPr>
            <a:spLocks noGrp="1"/>
          </p:cNvSpPr>
          <p:nvPr>
            <p:ph type="body" idx="10"/>
          </p:nvPr>
        </p:nvSpPr>
        <p:spPr>
          <a:xfrm>
            <a:off x="1009015" y="4438017"/>
            <a:ext cx="3813175" cy="502286"/>
          </a:xfrm>
          <a:prstGeom prst="rect">
            <a:avLst/>
          </a:prstGeom>
          <a:noFill/>
          <a:ln w="0" cmpd="sng">
            <a:noFill/>
            <a:prstDash val="solid"/>
          </a:ln>
        </p:spPr>
        <p:txBody>
          <a:bodyPr vert="horz" lIns="0" tIns="169545" rIns="0" bIns="0" anchor="t"/>
          <a:lstStyle/>
          <a:p>
            <a:pPr marL="0" marR="0" indent="0" algn="l">
              <a:lnSpc>
                <a:spcPts val="1300"/>
              </a:lnSpc>
              <a:spcAft>
                <a:spcPts val="0"/>
              </a:spcAft>
            </a:pPr>
            <a:r>
              <a:rPr lang="it-IT" sz="1100" spc="5">
                <a:solidFill>
                  <a:srgbClr val="000000"/>
                </a:solidFill>
                <a:latin typeface="Century Schoolbook" panose="22635452340000000000" pitchFamily="1"/>
              </a:rPr>
              <a:t>Ubicazione Cassetta Primo Soccorso </a:t>
            </a:r>
          </a:p>
        </p:txBody>
      </p:sp>
      <p:sp>
        <p:nvSpPr>
          <p:cNvPr id="202" name="Segnaposto testo 201"/>
          <p:cNvSpPr>
            <a:spLocks noGrp="1"/>
          </p:cNvSpPr>
          <p:nvPr>
            <p:ph type="body" idx="10"/>
          </p:nvPr>
        </p:nvSpPr>
        <p:spPr>
          <a:xfrm>
            <a:off x="478791" y="4940301"/>
            <a:ext cx="4343399" cy="1908175"/>
          </a:xfrm>
          <a:prstGeom prst="rect">
            <a:avLst/>
          </a:prstGeom>
          <a:noFill/>
          <a:ln w="0" cmpd="sng">
            <a:noFill/>
            <a:prstDash val="solid"/>
          </a:ln>
        </p:spPr>
        <p:txBody>
          <a:bodyPr vert="horz" lIns="0" tIns="34290" rIns="0" bIns="0" anchor="t"/>
          <a:lstStyle/>
          <a:p>
            <a:pPr marL="0" marR="45720" indent="0" algn="l">
              <a:lnSpc>
                <a:spcPts val="1300"/>
              </a:lnSpc>
              <a:spcAft>
                <a:spcPts val="0"/>
              </a:spcAft>
            </a:pPr>
            <a:r>
              <a:rPr lang="it-IT" sz="1100" spc="0">
                <a:solidFill>
                  <a:srgbClr val="000000"/>
                </a:solidFill>
                <a:latin typeface="Century Schoolbook" panose="22635452340000000000" pitchFamily="1"/>
              </a:rPr>
              <a:t>Sono anche indicate le regole e i comportamenti da seguire in caso di </a:t>
            </a:r>
            <a:r>
              <a:rPr lang="it-IT" sz="1100" b="1" i="1" spc="0">
                <a:solidFill>
                  <a:srgbClr val="000000"/>
                </a:solidFill>
                <a:latin typeface="Century Schoolbook" panose="22635452340000000000" pitchFamily="1"/>
              </a:rPr>
              <a:t>EMERGENZA, </a:t>
            </a:r>
            <a:r>
              <a:rPr lang="it-IT" sz="1100" spc="0">
                <a:solidFill>
                  <a:srgbClr val="000000"/>
                </a:solidFill>
                <a:latin typeface="Century Schoolbook" panose="22635452340000000000" pitchFamily="1"/>
              </a:rPr>
              <a:t>il punto di raccolta in caso di evacuazione di emergenza dell’edificio </a:t>
            </a:r>
          </a:p>
          <a:p>
            <a:pPr marL="0" marR="0" indent="0" algn="l">
              <a:lnSpc>
                <a:spcPts val="1300"/>
              </a:lnSpc>
              <a:spcBef>
                <a:spcPts val="1310"/>
              </a:spcBef>
              <a:spcAft>
                <a:spcPts val="0"/>
              </a:spcAft>
            </a:pPr>
            <a:r>
              <a:rPr lang="it-IT" sz="1100" spc="0">
                <a:solidFill>
                  <a:srgbClr val="000000"/>
                </a:solidFill>
                <a:latin typeface="Century Schoolbook" panose="22635452340000000000" pitchFamily="1"/>
              </a:rPr>
              <a:t>I numeri telefonici per le chiamate di emergenza </a:t>
            </a:r>
          </a:p>
          <a:p>
            <a:pPr marL="0" marR="0" indent="182880" algn="l">
              <a:lnSpc>
                <a:spcPts val="1300"/>
              </a:lnSpc>
              <a:spcBef>
                <a:spcPts val="0"/>
              </a:spcBef>
              <a:spcAft>
                <a:spcPts val="0"/>
              </a:spcAft>
              <a:buFont typeface="Symbol"/>
              <a:buChar char="·"/>
            </a:pPr>
            <a:r>
              <a:rPr lang="it-IT" sz="1100" spc="15">
                <a:solidFill>
                  <a:srgbClr val="000000"/>
                </a:solidFill>
                <a:latin typeface="Century Schoolbook" panose="22635452340000000000" pitchFamily="1"/>
              </a:rPr>
              <a:t>VIGILI DEL FUOCO: 115 </a:t>
            </a:r>
          </a:p>
          <a:p>
            <a:pPr marL="0" marR="0" indent="182880" algn="l">
              <a:lnSpc>
                <a:spcPts val="1300"/>
              </a:lnSpc>
              <a:spcBef>
                <a:spcPts val="0"/>
              </a:spcBef>
              <a:spcAft>
                <a:spcPts val="0"/>
              </a:spcAft>
              <a:buFont typeface="Symbol"/>
              <a:buChar char="·"/>
            </a:pPr>
            <a:r>
              <a:rPr lang="it-IT" sz="1100" spc="15">
                <a:solidFill>
                  <a:srgbClr val="000000"/>
                </a:solidFill>
                <a:latin typeface="Century Schoolbook" panose="22635452340000000000" pitchFamily="1"/>
              </a:rPr>
              <a:t>SOCCORSO SANITARIO:118 </a:t>
            </a:r>
          </a:p>
          <a:p>
            <a:pPr marL="0" marR="0" indent="182880" algn="l">
              <a:lnSpc>
                <a:spcPts val="1300"/>
              </a:lnSpc>
              <a:spcBef>
                <a:spcPts val="0"/>
              </a:spcBef>
              <a:spcAft>
                <a:spcPts val="0"/>
              </a:spcAft>
              <a:buFont typeface="Symbol"/>
              <a:buChar char="·"/>
            </a:pPr>
            <a:r>
              <a:rPr lang="it-IT" sz="1100" spc="55">
                <a:solidFill>
                  <a:srgbClr val="000000"/>
                </a:solidFill>
                <a:latin typeface="Century Schoolbook" panose="22635452340000000000" pitchFamily="1"/>
              </a:rPr>
              <a:t>CARABINIERI: 112 </a:t>
            </a:r>
          </a:p>
          <a:p>
            <a:pPr marL="0" marR="0" indent="182880" algn="l">
              <a:lnSpc>
                <a:spcPts val="1300"/>
              </a:lnSpc>
              <a:spcBef>
                <a:spcPts val="0"/>
              </a:spcBef>
              <a:spcAft>
                <a:spcPts val="3045"/>
              </a:spcAft>
              <a:buFont typeface="Symbol"/>
              <a:buChar char="·"/>
            </a:pPr>
            <a:r>
              <a:rPr lang="it-IT" sz="1100" spc="20">
                <a:solidFill>
                  <a:srgbClr val="000000"/>
                </a:solidFill>
                <a:latin typeface="Century Schoolbook" panose="22635452340000000000" pitchFamily="1"/>
              </a:rPr>
              <a:t>QUESTURA: 113 </a:t>
            </a:r>
          </a:p>
        </p:txBody>
      </p:sp>
      <p:sp>
        <p:nvSpPr>
          <p:cNvPr id="211" name="Segnaposto testo 210"/>
          <p:cNvSpPr>
            <a:spLocks noGrp="1"/>
          </p:cNvSpPr>
          <p:nvPr>
            <p:ph type="body" idx="10"/>
          </p:nvPr>
        </p:nvSpPr>
        <p:spPr>
          <a:xfrm>
            <a:off x="2488565" y="6848475"/>
            <a:ext cx="234951"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75">
                <a:solidFill>
                  <a:srgbClr val="000000"/>
                </a:solidFill>
                <a:latin typeface="Times New Roman" panose="22635452340000000000" pitchFamily="1"/>
              </a:rPr>
              <a:t>15 </a:t>
            </a:r>
          </a:p>
        </p:txBody>
      </p:sp>
    </p:spTree>
  </p:cSld>
  <p:clrMapOvr>
    <a:masterClrMapping/>
  </p:clrMapOvr>
  <p:transition advClick="0" advTm="5000">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egnaposto testo 213"/>
          <p:cNvSpPr>
            <a:spLocks noGrp="1"/>
          </p:cNvSpPr>
          <p:nvPr>
            <p:ph type="body" idx="10"/>
          </p:nvPr>
        </p:nvSpPr>
        <p:spPr>
          <a:xfrm>
            <a:off x="504192" y="355599"/>
            <a:ext cx="4343399" cy="171450"/>
          </a:xfrm>
          <a:prstGeom prst="rect">
            <a:avLst/>
          </a:prstGeom>
          <a:noFill/>
          <a:ln w="0" cmpd="sng">
            <a:noFill/>
            <a:prstDash val="solid"/>
          </a:ln>
        </p:spPr>
        <p:txBody>
          <a:bodyPr vert="horz" lIns="0" tIns="127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Per la sicurezza sul lavoro è importante l’informazione riguardo: </a:t>
            </a:r>
          </a:p>
        </p:txBody>
      </p:sp>
      <p:sp>
        <p:nvSpPr>
          <p:cNvPr id="215" name="Segnaposto testo 214"/>
          <p:cNvSpPr>
            <a:spLocks noGrp="1"/>
          </p:cNvSpPr>
          <p:nvPr>
            <p:ph type="body" idx="10"/>
          </p:nvPr>
        </p:nvSpPr>
        <p:spPr>
          <a:xfrm>
            <a:off x="899161" y="527053"/>
            <a:ext cx="3948430" cy="83756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pericoli specifici presenti nei luoghi di lavoro ;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norme comportamentali e tecniche di sicurezza;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mezzi a disposizione per affrontare l’emergenza; </a:t>
            </a:r>
          </a:p>
          <a:p>
            <a:pPr marL="0" marR="0" indent="0" algn="l">
              <a:lnSpc>
                <a:spcPts val="1300"/>
              </a:lnSpc>
              <a:spcBef>
                <a:spcPts val="20"/>
              </a:spcBef>
              <a:spcAft>
                <a:spcPts val="0"/>
              </a:spcAft>
            </a:pPr>
            <a:r>
              <a:rPr lang="it-IT" sz="1100" spc="0">
                <a:solidFill>
                  <a:srgbClr val="000000"/>
                </a:solidFill>
                <a:latin typeface="Century Schoolbook" panose="22635452340000000000" pitchFamily="1"/>
              </a:rPr>
              <a:t>vie di esodo rapide e sicure. </a:t>
            </a:r>
          </a:p>
        </p:txBody>
      </p:sp>
      <p:sp>
        <p:nvSpPr>
          <p:cNvPr id="216" name="Segnaposto testo 215"/>
          <p:cNvSpPr>
            <a:spLocks noGrp="1"/>
          </p:cNvSpPr>
          <p:nvPr>
            <p:ph type="body" idx="10"/>
          </p:nvPr>
        </p:nvSpPr>
        <p:spPr>
          <a:xfrm>
            <a:off x="504192" y="1364615"/>
            <a:ext cx="4343399" cy="2014855"/>
          </a:xfrm>
          <a:prstGeom prst="rect">
            <a:avLst/>
          </a:prstGeom>
          <a:noFill/>
          <a:ln w="0" cmpd="sng">
            <a:noFill/>
            <a:prstDash val="solid"/>
          </a:ln>
        </p:spPr>
        <p:txBody>
          <a:bodyPr vert="horz" lIns="0" tIns="34290" rIns="0" bIns="0" anchor="t"/>
          <a:lstStyle/>
          <a:p>
            <a:pPr marL="0" marR="45720" indent="0" algn="just">
              <a:lnSpc>
                <a:spcPts val="1300"/>
              </a:lnSpc>
              <a:spcAft>
                <a:spcPts val="0"/>
              </a:spcAft>
            </a:pPr>
            <a:r>
              <a:rPr lang="it-IT" sz="1100" spc="0">
                <a:solidFill>
                  <a:srgbClr val="000000"/>
                </a:solidFill>
                <a:latin typeface="Century Schoolbook" panose="22635452340000000000" pitchFamily="1"/>
              </a:rPr>
              <a:t>La </a:t>
            </a:r>
            <a:r>
              <a:rPr lang="it-IT" sz="1100" b="1" spc="0">
                <a:solidFill>
                  <a:srgbClr val="000000"/>
                </a:solidFill>
                <a:latin typeface="Century Schoolbook" panose="22635452340000000000" pitchFamily="1"/>
              </a:rPr>
              <a:t>segnaletica di sicurezza </a:t>
            </a:r>
            <a:r>
              <a:rPr lang="it-IT" sz="1100" spc="0">
                <a:solidFill>
                  <a:srgbClr val="000000"/>
                </a:solidFill>
                <a:latin typeface="Century Schoolbook" panose="22635452340000000000" pitchFamily="1"/>
              </a:rPr>
              <a:t>è il mezzo più diretto per estendere le informazioni anche agli occupanti occasionali dei luoghi di lavoro. </a:t>
            </a:r>
          </a:p>
          <a:p>
            <a:pPr marL="822960" marR="0" indent="0" algn="just">
              <a:lnSpc>
                <a:spcPts val="1200"/>
              </a:lnSpc>
              <a:spcBef>
                <a:spcPts val="1340"/>
              </a:spcBef>
              <a:spcAft>
                <a:spcPts val="0"/>
              </a:spcAft>
            </a:pPr>
            <a:r>
              <a:rPr lang="it-IT" sz="1100" b="1" i="1" u="sng" spc="0">
                <a:solidFill>
                  <a:srgbClr val="000000"/>
                </a:solidFill>
                <a:latin typeface="Century Schoolbook" panose="22635452340000000000" pitchFamily="1"/>
              </a:rPr>
              <a:t>Conoscere la segnaletica di sicurezza  </a:t>
            </a:r>
          </a:p>
          <a:p>
            <a:pPr marL="0" marR="45720" indent="91440" algn="just">
              <a:lnSpc>
                <a:spcPts val="1300"/>
              </a:lnSpc>
              <a:spcBef>
                <a:spcPts val="0"/>
              </a:spcBef>
              <a:spcAft>
                <a:spcPts val="0"/>
              </a:spcAft>
            </a:pPr>
            <a:r>
              <a:rPr lang="it-IT" sz="1100" spc="0">
                <a:solidFill>
                  <a:srgbClr val="000000"/>
                </a:solidFill>
                <a:latin typeface="Century Schoolbook" panose="22635452340000000000" pitchFamily="1"/>
              </a:rPr>
              <a:t>Nell'edificio scolastico è esposta, e deve essere mantenuta controllata, la segnaletica destinata a trasmettere messaggi di sicurezza. </a:t>
            </a:r>
          </a:p>
          <a:p>
            <a:pPr marL="0" marR="45720" indent="91440" algn="just">
              <a:lnSpc>
                <a:spcPts val="1300"/>
              </a:lnSpc>
              <a:spcBef>
                <a:spcPts val="25"/>
              </a:spcBef>
              <a:spcAft>
                <a:spcPts val="1275"/>
              </a:spcAft>
            </a:pPr>
            <a:r>
              <a:rPr lang="it-IT" sz="1100" spc="10">
                <a:solidFill>
                  <a:srgbClr val="000000"/>
                </a:solidFill>
                <a:latin typeface="Century Schoolbook" panose="22635452340000000000" pitchFamily="1"/>
              </a:rPr>
              <a:t>La segnaletica di sicurezza è il mezzo più diretto per estendere le informazioni anche agli occupanti occasionali dei luoghi di lavoro. </a:t>
            </a:r>
          </a:p>
        </p:txBody>
      </p:sp>
      <p:sp>
        <p:nvSpPr>
          <p:cNvPr id="227" name="Segnaposto testo 226"/>
          <p:cNvSpPr>
            <a:spLocks noGrp="1"/>
          </p:cNvSpPr>
          <p:nvPr>
            <p:ph type="body" idx="10"/>
          </p:nvPr>
        </p:nvSpPr>
        <p:spPr>
          <a:xfrm>
            <a:off x="2640965" y="70923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16 </a:t>
            </a:r>
          </a:p>
        </p:txBody>
      </p:sp>
    </p:spTree>
  </p:cSld>
  <p:clrMapOvr>
    <a:masterClrMapping/>
  </p:clrMapOvr>
  <p:transition advClick="0" advTm="5000">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egnaposto testo 229"/>
          <p:cNvSpPr>
            <a:spLocks noGrp="1"/>
          </p:cNvSpPr>
          <p:nvPr>
            <p:ph type="body" idx="10"/>
          </p:nvPr>
        </p:nvSpPr>
        <p:spPr>
          <a:xfrm>
            <a:off x="501651" y="355600"/>
            <a:ext cx="2171700" cy="680720"/>
          </a:xfrm>
          <a:prstGeom prst="rect">
            <a:avLst/>
          </a:prstGeom>
          <a:noFill/>
          <a:ln w="0" cmpd="sng">
            <a:noFill/>
            <a:prstDash val="solid"/>
          </a:ln>
        </p:spPr>
        <p:txBody>
          <a:bodyPr vert="horz" lIns="0" tIns="4445" rIns="0" bIns="0" anchor="t"/>
          <a:lstStyle/>
          <a:p>
            <a:pPr marL="45720" marR="0" indent="0" algn="l">
              <a:lnSpc>
                <a:spcPts val="1300"/>
              </a:lnSpc>
              <a:spcAft>
                <a:spcPts val="0"/>
              </a:spcAft>
            </a:pPr>
            <a:r>
              <a:rPr lang="it-IT" sz="1200" spc="0">
                <a:solidFill>
                  <a:srgbClr val="000000"/>
                </a:solidFill>
                <a:latin typeface="Times New Roman" panose="22635452340000000000" pitchFamily="1"/>
              </a:rPr>
              <a:t>Segnali di salvataggio </a:t>
            </a:r>
          </a:p>
          <a:p>
            <a:pPr marL="182880" marR="0" indent="137160" algn="l">
              <a:lnSpc>
                <a:spcPts val="1200"/>
              </a:lnSpc>
              <a:spcBef>
                <a:spcPts val="0"/>
              </a:spcBef>
              <a:spcAft>
                <a:spcPts val="0"/>
              </a:spcAft>
              <a:buFont typeface="Symbol"/>
              <a:buChar char="·"/>
            </a:pPr>
            <a:r>
              <a:rPr lang="it-IT" sz="1100" spc="-25">
                <a:solidFill>
                  <a:srgbClr val="000000"/>
                </a:solidFill>
                <a:latin typeface="Century Schoolbook" panose="22635452340000000000" pitchFamily="1"/>
              </a:rPr>
              <a:t>Forma quadrata o rettangolare </a:t>
            </a:r>
          </a:p>
          <a:p>
            <a:pPr marL="182880" marR="0" indent="137160" algn="l">
              <a:lnSpc>
                <a:spcPts val="1300"/>
              </a:lnSpc>
              <a:spcBef>
                <a:spcPts val="0"/>
              </a:spcBef>
              <a:spcAft>
                <a:spcPts val="6095"/>
              </a:spcAft>
              <a:buFont typeface="Symbol"/>
              <a:buChar char="·"/>
            </a:pPr>
            <a:r>
              <a:rPr lang="it-IT" sz="1100" spc="0">
                <a:solidFill>
                  <a:srgbClr val="000000"/>
                </a:solidFill>
                <a:latin typeface="Century Schoolbook" panose="22635452340000000000" pitchFamily="1"/>
              </a:rPr>
              <a:t>Pittogramma bianco su fondo verde </a:t>
            </a:r>
          </a:p>
        </p:txBody>
      </p:sp>
      <p:sp>
        <p:nvSpPr>
          <p:cNvPr id="231" name="Segnaposto testo 230"/>
          <p:cNvSpPr>
            <a:spLocks noGrp="1"/>
          </p:cNvSpPr>
          <p:nvPr>
            <p:ph type="body" idx="10"/>
          </p:nvPr>
        </p:nvSpPr>
        <p:spPr>
          <a:xfrm>
            <a:off x="2148840" y="1036322"/>
            <a:ext cx="524510" cy="782955"/>
          </a:xfrm>
          <a:prstGeom prst="rect">
            <a:avLst/>
          </a:prstGeom>
          <a:noFill/>
          <a:ln w="0" cmpd="sng">
            <a:noFill/>
            <a:prstDash val="solid"/>
          </a:ln>
        </p:spPr>
        <p:txBody>
          <a:bodyPr vert="horz" lIns="0" tIns="0" rIns="0" bIns="0" anchor="t"/>
          <a:lstStyle/>
          <a:p>
            <a:pPr algn="l"/>
            <a:r>
              <a:rPr lang="en-US" sz="100"/>
              <a:t> </a:t>
            </a:r>
          </a:p>
        </p:txBody>
      </p:sp>
      <p:sp>
        <p:nvSpPr>
          <p:cNvPr id="232" name="Segnaposto testo 231"/>
          <p:cNvSpPr>
            <a:spLocks noGrp="1"/>
          </p:cNvSpPr>
          <p:nvPr>
            <p:ph type="body" idx="10"/>
          </p:nvPr>
        </p:nvSpPr>
        <p:spPr>
          <a:xfrm>
            <a:off x="2148841" y="1819277"/>
            <a:ext cx="2696210" cy="1160780"/>
          </a:xfrm>
          <a:prstGeom prst="rect">
            <a:avLst/>
          </a:prstGeom>
          <a:noFill/>
          <a:ln w="0" cmpd="sng">
            <a:noFill/>
            <a:prstDash val="solid"/>
          </a:ln>
        </p:spPr>
        <p:txBody>
          <a:bodyPr vert="horz" lIns="0" tIns="57150" rIns="0" bIns="0" anchor="t"/>
          <a:lstStyle/>
          <a:p>
            <a:pPr marL="0" marR="0" indent="0" algn="l">
              <a:lnSpc>
                <a:spcPts val="1200"/>
              </a:lnSpc>
              <a:spcAft>
                <a:spcPts val="0"/>
              </a:spcAft>
            </a:pPr>
            <a:r>
              <a:rPr lang="it-IT" sz="1100" b="1" i="1" spc="0">
                <a:solidFill>
                  <a:srgbClr val="000000"/>
                </a:solidFill>
                <a:latin typeface="Century Schoolbook" panose="22635452340000000000" pitchFamily="1"/>
              </a:rPr>
              <a:t>Segnali antincendio </a:t>
            </a:r>
          </a:p>
          <a:p>
            <a:pPr marL="0" marR="0" indent="137160" algn="l">
              <a:lnSpc>
                <a:spcPts val="1300"/>
              </a:lnSpc>
              <a:spcBef>
                <a:spcPts val="20"/>
              </a:spcBef>
              <a:spcAft>
                <a:spcPts val="0"/>
              </a:spcAft>
              <a:buFont typeface="Symbol"/>
              <a:buChar char="·"/>
            </a:pPr>
            <a:r>
              <a:rPr lang="it-IT" sz="1100" spc="5">
                <a:solidFill>
                  <a:srgbClr val="000000"/>
                </a:solidFill>
                <a:latin typeface="Century Schoolbook" panose="22635452340000000000" pitchFamily="1"/>
              </a:rPr>
              <a:t>Forma quadrata o rettangolare </a:t>
            </a:r>
          </a:p>
          <a:p>
            <a:pPr marL="0" marR="0" indent="137160" algn="l">
              <a:lnSpc>
                <a:spcPts val="1300"/>
              </a:lnSpc>
              <a:spcBef>
                <a:spcPts val="0"/>
              </a:spcBef>
              <a:spcAft>
                <a:spcPts val="0"/>
              </a:spcAft>
              <a:buFont typeface="Symbol"/>
              <a:buChar char="·"/>
            </a:pPr>
            <a:r>
              <a:rPr lang="it-IT" sz="1100" spc="0">
                <a:solidFill>
                  <a:srgbClr val="000000"/>
                </a:solidFill>
                <a:latin typeface="Century Schoolbook" panose="22635452340000000000" pitchFamily="1"/>
              </a:rPr>
              <a:t>Pittogramma bianco su fondo rosso </a:t>
            </a:r>
          </a:p>
        </p:txBody>
      </p:sp>
      <p:sp>
        <p:nvSpPr>
          <p:cNvPr id="233" name="Segnaposto testo 232"/>
          <p:cNvSpPr>
            <a:spLocks noGrp="1"/>
          </p:cNvSpPr>
          <p:nvPr>
            <p:ph type="body" idx="10"/>
          </p:nvPr>
        </p:nvSpPr>
        <p:spPr>
          <a:xfrm>
            <a:off x="501651" y="2980054"/>
            <a:ext cx="4343399" cy="4149090"/>
          </a:xfrm>
          <a:prstGeom prst="rect">
            <a:avLst/>
          </a:prstGeom>
          <a:noFill/>
          <a:ln w="0" cmpd="sng">
            <a:noFill/>
            <a:prstDash val="solid"/>
          </a:ln>
        </p:spPr>
        <p:txBody>
          <a:bodyPr vert="horz" lIns="0" tIns="40640" rIns="0" bIns="0" anchor="t"/>
          <a:lstStyle/>
          <a:p>
            <a:pPr marL="822960" marR="228600" indent="-228600" algn="l">
              <a:lnSpc>
                <a:spcPts val="1600"/>
              </a:lnSpc>
              <a:spcAft>
                <a:spcPts val="0"/>
              </a:spcAft>
            </a:pPr>
            <a:r>
              <a:rPr lang="it-IT" sz="1400" b="1" spc="0">
                <a:solidFill>
                  <a:srgbClr val="000000"/>
                </a:solidFill>
                <a:latin typeface="Century Schoolbook" panose="22635452340000000000" pitchFamily="1"/>
              </a:rPr>
              <a:t>2. La seconda cosa utile da conoscere: misure di prevenzione/protezione </a:t>
            </a:r>
          </a:p>
          <a:p>
            <a:pPr marL="137160" marR="0" indent="0" algn="just">
              <a:lnSpc>
                <a:spcPts val="1300"/>
              </a:lnSpc>
              <a:spcBef>
                <a:spcPts val="1315"/>
              </a:spcBef>
              <a:spcAft>
                <a:spcPts val="0"/>
              </a:spcAft>
            </a:pPr>
            <a:r>
              <a:rPr lang="it-IT" sz="1100" spc="5">
                <a:solidFill>
                  <a:srgbClr val="000000"/>
                </a:solidFill>
                <a:latin typeface="Century Schoolbook" panose="22635452340000000000" pitchFamily="1"/>
              </a:rPr>
              <a:t>Ma cosa si intende per </a:t>
            </a:r>
            <a:r>
              <a:rPr lang="it-IT" sz="1100" b="1" spc="5">
                <a:solidFill>
                  <a:srgbClr val="000000"/>
                </a:solidFill>
                <a:latin typeface="Century Schoolbook" panose="22635452340000000000" pitchFamily="1"/>
              </a:rPr>
              <a:t>PREVENZIONE</a:t>
            </a:r>
            <a:r>
              <a:rPr lang="it-IT" sz="1100" spc="5">
                <a:solidFill>
                  <a:srgbClr val="000000"/>
                </a:solidFill>
                <a:latin typeface="Century Schoolbook" panose="22635452340000000000" pitchFamily="1"/>
              </a:rPr>
              <a:t>? </a:t>
            </a:r>
          </a:p>
          <a:p>
            <a:pPr marL="0" marR="45720" indent="0" algn="just">
              <a:lnSpc>
                <a:spcPts val="1400"/>
              </a:lnSpc>
              <a:spcBef>
                <a:spcPts val="20"/>
              </a:spcBef>
              <a:spcAft>
                <a:spcPts val="0"/>
              </a:spcAft>
            </a:pPr>
            <a:r>
              <a:rPr lang="it-IT" sz="1100" spc="0">
                <a:solidFill>
                  <a:srgbClr val="000000"/>
                </a:solidFill>
                <a:latin typeface="Century Schoolbook" panose="22635452340000000000" pitchFamily="1"/>
              </a:rPr>
              <a:t>Il complesso delle disposizioni o misure adottate o previste </a:t>
            </a:r>
            <a:r>
              <a:rPr lang="it-IT" sz="1200" spc="0">
                <a:solidFill>
                  <a:srgbClr val="000000"/>
                </a:solidFill>
                <a:latin typeface="Century Schoolbook" panose="22635452340000000000" pitchFamily="1"/>
              </a:rPr>
              <a:t>con cui gli allievi, gli insegnanti, il personale ausiliario, i presidi e ogni altro preposto, vivono le varie attività disciplinari, interdisciplinari e gestionali per evitare o ridurre i rischi professionali nel rispetto della salute e della sicurezza di tutti </a:t>
            </a:r>
            <a:r>
              <a:rPr lang="it-IT" sz="1100" spc="0">
                <a:solidFill>
                  <a:srgbClr val="000000"/>
                </a:solidFill>
                <a:latin typeface="Century Schoolbook" panose="22635452340000000000" pitchFamily="1"/>
              </a:rPr>
              <a:t>e dell’integrità dell’ambiente estern</a:t>
            </a:r>
            <a:r>
              <a:rPr lang="it-IT" sz="1150" spc="0">
                <a:solidFill>
                  <a:srgbClr val="000000"/>
                </a:solidFill>
                <a:latin typeface="Century Schoolbook" panose="22635452340000000000" pitchFamily="1"/>
              </a:rPr>
              <a:t>o </a:t>
            </a:r>
          </a:p>
          <a:p>
            <a:pPr marL="0" marR="45720" indent="0" algn="just">
              <a:lnSpc>
                <a:spcPts val="1300"/>
              </a:lnSpc>
              <a:spcBef>
                <a:spcPts val="5"/>
              </a:spcBef>
              <a:spcAft>
                <a:spcPts val="0"/>
              </a:spcAft>
              <a:tabLst>
                <a:tab pos="4297680" algn="r"/>
              </a:tabLst>
            </a:pPr>
            <a:r>
              <a:rPr lang="it-IT" sz="1100" b="1" spc="0">
                <a:solidFill>
                  <a:srgbClr val="000000"/>
                </a:solidFill>
                <a:latin typeface="Century Schoolbook" panose="22635452340000000000" pitchFamily="1"/>
              </a:rPr>
              <a:t>La “scuola” può e deve diventare il luogo primo e </a:t>
            </a:r>
            <a:r>
              <a:t/>
            </a:r>
            <a:br/>
            <a:r>
              <a:rPr lang="it-IT" sz="1100" b="1" spc="0">
                <a:solidFill>
                  <a:srgbClr val="000000"/>
                </a:solidFill>
                <a:latin typeface="Century Schoolbook" panose="22635452340000000000" pitchFamily="1"/>
              </a:rPr>
              <a:t>prioritario in cui si insegna e si attua la “prevenzione”. </a:t>
            </a:r>
          </a:p>
          <a:p>
            <a:pPr marL="0" marR="548640" indent="0" algn="l">
              <a:lnSpc>
                <a:spcPts val="1300"/>
              </a:lnSpc>
              <a:spcBef>
                <a:spcPts val="1330"/>
              </a:spcBef>
              <a:spcAft>
                <a:spcPts val="0"/>
              </a:spcAft>
            </a:pPr>
            <a:r>
              <a:rPr lang="it-IT" sz="1100" i="1" spc="0">
                <a:solidFill>
                  <a:srgbClr val="000000"/>
                </a:solidFill>
                <a:latin typeface="Century Schoolbook" panose="22635452340000000000" pitchFamily="1"/>
              </a:rPr>
              <a:t>PREVENZIONE </a:t>
            </a:r>
            <a:r>
              <a:rPr lang="it-IT" sz="1100" spc="0">
                <a:solidFill>
                  <a:srgbClr val="000000"/>
                </a:solidFill>
                <a:latin typeface="Century Schoolbook" panose="22635452340000000000" pitchFamily="1"/>
              </a:rPr>
              <a:t>= ridurre le probabilità che un evento si verifichi </a:t>
            </a:r>
          </a:p>
          <a:p>
            <a:pPr marL="0" marR="45720" indent="0" algn="just">
              <a:lnSpc>
                <a:spcPts val="1300"/>
              </a:lnSpc>
              <a:spcBef>
                <a:spcPts val="1310"/>
              </a:spcBef>
              <a:spcAft>
                <a:spcPts val="7415"/>
              </a:spcAft>
            </a:pPr>
            <a:r>
              <a:rPr lang="it-IT" sz="1100" i="1" spc="0">
                <a:solidFill>
                  <a:srgbClr val="000000"/>
                </a:solidFill>
                <a:latin typeface="Century Schoolbook" panose="22635452340000000000" pitchFamily="1"/>
              </a:rPr>
              <a:t>PROTEZIONE </a:t>
            </a:r>
            <a:r>
              <a:rPr lang="it-IT" sz="1100" spc="0">
                <a:solidFill>
                  <a:srgbClr val="000000"/>
                </a:solidFill>
                <a:latin typeface="Century Schoolbook" panose="22635452340000000000" pitchFamily="1"/>
              </a:rPr>
              <a:t>= predisporre misure che limitino la gravità di un evento </a:t>
            </a:r>
          </a:p>
        </p:txBody>
      </p:sp>
      <p:sp>
        <p:nvSpPr>
          <p:cNvPr id="238" name="Segnaposto testo 237"/>
          <p:cNvSpPr>
            <a:spLocks noGrp="1"/>
          </p:cNvSpPr>
          <p:nvPr>
            <p:ph type="body" idx="10"/>
          </p:nvPr>
        </p:nvSpPr>
        <p:spPr>
          <a:xfrm>
            <a:off x="2488567" y="712914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17 </a:t>
            </a:r>
          </a:p>
        </p:txBody>
      </p:sp>
    </p:spTree>
  </p:cSld>
  <p:clrMapOvr>
    <a:masterClrMapping/>
  </p:clrMapOvr>
  <p:transition advClick="0" advTm="5000">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egnaposto testo 240"/>
          <p:cNvSpPr>
            <a:spLocks noGrp="1"/>
          </p:cNvSpPr>
          <p:nvPr>
            <p:ph type="body" idx="10"/>
          </p:nvPr>
        </p:nvSpPr>
        <p:spPr>
          <a:xfrm>
            <a:off x="501651" y="520702"/>
            <a:ext cx="4343399" cy="6687820"/>
          </a:xfrm>
          <a:prstGeom prst="rect">
            <a:avLst/>
          </a:prstGeom>
          <a:noFill/>
          <a:ln w="0" cmpd="sng">
            <a:noFill/>
            <a:prstDash val="solid"/>
          </a:ln>
        </p:spPr>
        <p:txBody>
          <a:bodyPr vert="horz" lIns="0" tIns="3810" rIns="0" bIns="0" anchor="t">
            <a:normAutofit fontScale="90000"/>
          </a:bodyPr>
          <a:lstStyle/>
          <a:p>
            <a:pPr marL="45720" marR="0" indent="0" algn="l">
              <a:lnSpc>
                <a:spcPts val="1300"/>
              </a:lnSpc>
              <a:spcAft>
                <a:spcPts val="0"/>
              </a:spcAft>
            </a:pPr>
            <a:r>
              <a:rPr lang="it-IT" sz="1100" spc="0">
                <a:solidFill>
                  <a:srgbClr val="000000"/>
                </a:solidFill>
                <a:latin typeface="Century Schoolbook" panose="22635452340000000000" pitchFamily="1"/>
              </a:rPr>
              <a:t>Misure di prevenzione protezione : </a:t>
            </a:r>
          </a:p>
          <a:p>
            <a:pPr marL="320040" marR="0" indent="0" algn="l">
              <a:lnSpc>
                <a:spcPts val="1300"/>
              </a:lnSpc>
              <a:spcBef>
                <a:spcPts val="1645"/>
              </a:spcBef>
              <a:spcAft>
                <a:spcPts val="0"/>
              </a:spcAft>
            </a:pPr>
            <a:r>
              <a:rPr lang="it-IT" sz="1900" spc="-10">
                <a:solidFill>
                  <a:srgbClr val="000000"/>
                </a:solidFill>
                <a:latin typeface="Lucida Console" panose="22635452340000000000"/>
              </a:rPr>
              <a:t>&gt; </a:t>
            </a:r>
            <a:r>
              <a:rPr lang="it-IT" sz="1100" spc="-10">
                <a:solidFill>
                  <a:srgbClr val="000000"/>
                </a:solidFill>
                <a:latin typeface="Century Schoolbook" panose="22635452340000000000" pitchFamily="1"/>
              </a:rPr>
              <a:t>organizzazione del lavoro; </a:t>
            </a:r>
          </a:p>
          <a:p>
            <a:pPr marL="320040" marR="0" indent="0" algn="l">
              <a:lnSpc>
                <a:spcPts val="1200"/>
              </a:lnSpc>
              <a:spcBef>
                <a:spcPts val="195"/>
              </a:spcBef>
              <a:spcAft>
                <a:spcPts val="0"/>
              </a:spcAft>
            </a:pPr>
            <a:r>
              <a:rPr lang="it-IT" sz="1900" spc="110">
                <a:solidFill>
                  <a:srgbClr val="000000"/>
                </a:solidFill>
                <a:latin typeface="Lucida Console" panose="22635452340000000000"/>
              </a:rPr>
              <a:t>&gt; </a:t>
            </a:r>
            <a:r>
              <a:rPr lang="it-IT" sz="1100" spc="110">
                <a:solidFill>
                  <a:srgbClr val="000000"/>
                </a:solidFill>
                <a:latin typeface="Century Schoolbook" panose="22635452340000000000" pitchFamily="1"/>
              </a:rPr>
              <a:t>assegnazione dei compiti delle funzioni e delle </a:t>
            </a:r>
          </a:p>
          <a:p>
            <a:pPr marL="548640" marR="0" indent="0" algn="l">
              <a:lnSpc>
                <a:spcPts val="1200"/>
              </a:lnSpc>
              <a:spcBef>
                <a:spcPts val="0"/>
              </a:spcBef>
              <a:spcAft>
                <a:spcPts val="0"/>
              </a:spcAft>
            </a:pPr>
            <a:r>
              <a:rPr lang="it-IT" sz="1100" spc="0">
                <a:solidFill>
                  <a:srgbClr val="000000"/>
                </a:solidFill>
                <a:latin typeface="Century Schoolbook" panose="22635452340000000000" pitchFamily="1"/>
              </a:rPr>
              <a:t>responsabilità; </a:t>
            </a:r>
          </a:p>
          <a:p>
            <a:pPr marL="320040" marR="0" indent="0" algn="l">
              <a:lnSpc>
                <a:spcPts val="1300"/>
              </a:lnSpc>
              <a:spcBef>
                <a:spcPts val="325"/>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analisi, pianificazione, controllo; </a:t>
            </a:r>
          </a:p>
          <a:p>
            <a:pPr marL="320040" marR="0" indent="0" algn="l">
              <a:lnSpc>
                <a:spcPts val="1300"/>
              </a:lnSpc>
              <a:spcBef>
                <a:spcPts val="195"/>
              </a:spcBef>
              <a:spcAft>
                <a:spcPts val="0"/>
              </a:spcAft>
            </a:pPr>
            <a:r>
              <a:rPr lang="it-IT" sz="1900" spc="-10">
                <a:solidFill>
                  <a:srgbClr val="000000"/>
                </a:solidFill>
                <a:latin typeface="Lucida Console" panose="22635452340000000000"/>
              </a:rPr>
              <a:t>&gt; </a:t>
            </a:r>
            <a:r>
              <a:rPr lang="it-IT" sz="1100" spc="-10">
                <a:solidFill>
                  <a:srgbClr val="000000"/>
                </a:solidFill>
                <a:latin typeface="Century Schoolbook" panose="22635452340000000000" pitchFamily="1"/>
              </a:rPr>
              <a:t>periodica valutazione dei rischi; </a:t>
            </a:r>
          </a:p>
          <a:p>
            <a:pPr marL="320040" marR="0" indent="0" algn="l">
              <a:lnSpc>
                <a:spcPts val="1300"/>
              </a:lnSpc>
              <a:spcBef>
                <a:spcPts val="165"/>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informazione e formazione dei lavoratori; </a:t>
            </a:r>
          </a:p>
          <a:p>
            <a:pPr marL="320040" marR="0" indent="0" algn="l">
              <a:lnSpc>
                <a:spcPts val="1300"/>
              </a:lnSpc>
              <a:spcBef>
                <a:spcPts val="170"/>
              </a:spcBef>
              <a:spcAft>
                <a:spcPts val="0"/>
              </a:spcAft>
            </a:pPr>
            <a:r>
              <a:rPr lang="it-IT" sz="1900" spc="-10">
                <a:solidFill>
                  <a:srgbClr val="000000"/>
                </a:solidFill>
                <a:latin typeface="Lucida Console" panose="22635452340000000000"/>
              </a:rPr>
              <a:t>&gt; </a:t>
            </a:r>
            <a:r>
              <a:rPr lang="it-IT" sz="1100" spc="-10">
                <a:solidFill>
                  <a:srgbClr val="000000"/>
                </a:solidFill>
                <a:latin typeface="Century Schoolbook" panose="22635452340000000000" pitchFamily="1"/>
              </a:rPr>
              <a:t>partecipazione dei lavoratori; </a:t>
            </a:r>
          </a:p>
          <a:p>
            <a:pPr marL="320040" marR="0" indent="0" algn="l">
              <a:lnSpc>
                <a:spcPts val="1300"/>
              </a:lnSpc>
              <a:spcBef>
                <a:spcPts val="165"/>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predisposizione norme e procedure di lavoro; </a:t>
            </a:r>
          </a:p>
          <a:p>
            <a:pPr marL="320040" marR="0" indent="0" algn="l">
              <a:lnSpc>
                <a:spcPts val="1300"/>
              </a:lnSpc>
              <a:spcBef>
                <a:spcPts val="195"/>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dispositivi di protezione individuale; </a:t>
            </a:r>
          </a:p>
          <a:p>
            <a:pPr marL="320040" marR="0" indent="0" algn="l">
              <a:lnSpc>
                <a:spcPts val="1300"/>
              </a:lnSpc>
              <a:spcBef>
                <a:spcPts val="165"/>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misure di emergenza e primo soccorso; </a:t>
            </a:r>
          </a:p>
          <a:p>
            <a:pPr marL="320040" marR="0" indent="0" algn="l">
              <a:lnSpc>
                <a:spcPts val="1300"/>
              </a:lnSpc>
              <a:spcBef>
                <a:spcPts val="170"/>
              </a:spcBef>
              <a:spcAft>
                <a:spcPts val="0"/>
              </a:spcAft>
            </a:pPr>
            <a:r>
              <a:rPr lang="it-IT" sz="1900" spc="-5">
                <a:solidFill>
                  <a:srgbClr val="000000"/>
                </a:solidFill>
                <a:latin typeface="Lucida Console" panose="22635452340000000000"/>
              </a:rPr>
              <a:t>&gt; </a:t>
            </a:r>
            <a:r>
              <a:rPr lang="it-IT" sz="1100" spc="-5">
                <a:solidFill>
                  <a:srgbClr val="000000"/>
                </a:solidFill>
                <a:latin typeface="Century Schoolbook" panose="22635452340000000000" pitchFamily="1"/>
              </a:rPr>
              <a:t>misure relative ai lavori in appalto. </a:t>
            </a:r>
          </a:p>
          <a:p>
            <a:pPr marL="45720" marR="0" indent="0" algn="l">
              <a:lnSpc>
                <a:spcPts val="1300"/>
              </a:lnSpc>
              <a:spcBef>
                <a:spcPts val="1185"/>
              </a:spcBef>
              <a:spcAft>
                <a:spcPts val="0"/>
              </a:spcAft>
            </a:pPr>
            <a:r>
              <a:rPr lang="it-IT" sz="1100" spc="0">
                <a:solidFill>
                  <a:srgbClr val="000000"/>
                </a:solidFill>
                <a:latin typeface="Century Schoolbook" panose="22635452340000000000" pitchFamily="1"/>
              </a:rPr>
              <a:t>In ottemperanza alla normativa vigente... </a:t>
            </a:r>
          </a:p>
          <a:p>
            <a:pPr marL="320040" marR="0" indent="274320" algn="just">
              <a:lnSpc>
                <a:spcPts val="1300"/>
              </a:lnSpc>
              <a:spcBef>
                <a:spcPts val="55"/>
              </a:spcBef>
              <a:spcAft>
                <a:spcPts val="0"/>
              </a:spcAft>
              <a:buFont typeface="Century Schoolbook"/>
              <a:buAutoNum type="arabicPeriod"/>
            </a:pPr>
            <a:r>
              <a:rPr lang="it-IT" sz="1100" spc="0">
                <a:solidFill>
                  <a:srgbClr val="000000"/>
                </a:solidFill>
                <a:latin typeface="Century Schoolbook" panose="22635452340000000000" pitchFamily="1"/>
              </a:rPr>
              <a:t>la scuola ha elaborato il Documento di Valutazione dei Rischi ai sensi </a:t>
            </a:r>
            <a:r>
              <a:rPr lang="it-IT" sz="1200" spc="0">
                <a:solidFill>
                  <a:srgbClr val="000000"/>
                </a:solidFill>
                <a:latin typeface="Century Schoolbook" panose="22635452340000000000" pitchFamily="1"/>
              </a:rPr>
              <a:t>dell’art. 17 del D.Leg.vo 81/2008</a:t>
            </a:r>
            <a:r>
              <a:rPr lang="it-IT" sz="1100" spc="0">
                <a:solidFill>
                  <a:srgbClr val="000000"/>
                </a:solidFill>
                <a:latin typeface="Century Schoolbook" panose="22635452340000000000" pitchFamily="1"/>
              </a:rPr>
              <a:t>, che viene annualmente aggiornato, analizzando le modifiche significative negli ambienti e nei metodi di lavoro; </a:t>
            </a:r>
          </a:p>
          <a:p>
            <a:pPr marL="320040" marR="0" indent="274320" algn="just">
              <a:lnSpc>
                <a:spcPts val="1300"/>
              </a:lnSpc>
              <a:spcBef>
                <a:spcPts val="120"/>
              </a:spcBef>
              <a:spcAft>
                <a:spcPts val="0"/>
              </a:spcAft>
              <a:buFont typeface="Century Schoolbook"/>
              <a:buAutoNum type="arabicPeriod"/>
            </a:pPr>
            <a:r>
              <a:rPr lang="it-IT" sz="1100" spc="0">
                <a:solidFill>
                  <a:srgbClr val="000000"/>
                </a:solidFill>
                <a:latin typeface="Century Schoolbook" panose="22635452340000000000" pitchFamily="1"/>
              </a:rPr>
              <a:t>è stato predisposto un programma di interventi per garantire nel tempo il livello di sicurezza; </a:t>
            </a:r>
          </a:p>
          <a:p>
            <a:pPr marL="320040" marR="0" indent="274320" algn="just">
              <a:lnSpc>
                <a:spcPts val="1300"/>
              </a:lnSpc>
              <a:spcBef>
                <a:spcPts val="95"/>
              </a:spcBef>
              <a:spcAft>
                <a:spcPts val="0"/>
              </a:spcAft>
              <a:buFont typeface="Century Schoolbook"/>
              <a:buAutoNum type="arabicPeriod"/>
            </a:pPr>
            <a:r>
              <a:rPr lang="it-IT" sz="1100" spc="0">
                <a:solidFill>
                  <a:srgbClr val="000000"/>
                </a:solidFill>
                <a:latin typeface="Century Schoolbook" panose="22635452340000000000" pitchFamily="1"/>
              </a:rPr>
              <a:t>a completamento del Documento di Valutazione dei Rischi è stato predisposto il Piano di Emergenza. </a:t>
            </a:r>
          </a:p>
          <a:p>
            <a:pPr marL="594360" marR="731520" indent="-182880" algn="l">
              <a:lnSpc>
                <a:spcPts val="1600"/>
              </a:lnSpc>
              <a:spcBef>
                <a:spcPts val="1320"/>
              </a:spcBef>
              <a:spcAft>
                <a:spcPts val="0"/>
              </a:spcAft>
            </a:pPr>
            <a:r>
              <a:rPr lang="it-IT" sz="1400" b="1" spc="0">
                <a:solidFill>
                  <a:srgbClr val="000000"/>
                </a:solidFill>
                <a:latin typeface="Century Schoolbook" panose="22635452340000000000" pitchFamily="1"/>
              </a:rPr>
              <a:t>3. La terza cosa utile da conoscere: possibili rischi </a:t>
            </a:r>
          </a:p>
          <a:p>
            <a:pPr marL="45720" marR="137160" indent="0" algn="just">
              <a:lnSpc>
                <a:spcPts val="1300"/>
              </a:lnSpc>
              <a:spcBef>
                <a:spcPts val="1345"/>
              </a:spcBef>
              <a:spcAft>
                <a:spcPts val="0"/>
              </a:spcAft>
            </a:pPr>
            <a:r>
              <a:rPr lang="it-IT" sz="1100" b="1" u="sng" spc="0">
                <a:solidFill>
                  <a:srgbClr val="000000"/>
                </a:solidFill>
                <a:latin typeface="Century Schoolbook" panose="22635452340000000000" pitchFamily="1"/>
              </a:rPr>
              <a:t>FATTORI DI EMERGENZA O RISCHIO NELLA SCUOLA  </a:t>
            </a:r>
            <a:r>
              <a:rPr lang="it-IT" sz="1100" spc="0">
                <a:solidFill>
                  <a:srgbClr val="000000"/>
                </a:solidFill>
                <a:latin typeface="Century Schoolbook" panose="22635452340000000000" pitchFamily="1"/>
              </a:rPr>
              <a:t>(linee guida per difenderci) </a:t>
            </a:r>
          </a:p>
          <a:p>
            <a:pPr marL="45720" marR="0" indent="0" algn="just">
              <a:lnSpc>
                <a:spcPts val="1300"/>
              </a:lnSpc>
              <a:spcBef>
                <a:spcPts val="0"/>
              </a:spcBef>
              <a:spcAft>
                <a:spcPts val="3455"/>
              </a:spcAft>
            </a:pPr>
            <a:r>
              <a:rPr lang="it-IT" sz="1100" spc="0">
                <a:solidFill>
                  <a:srgbClr val="000000"/>
                </a:solidFill>
                <a:latin typeface="Century Schoolbook" panose="22635452340000000000" pitchFamily="1"/>
              </a:rPr>
              <a:t>Per definizione l’emergenza è un fatto, una situazione, una circostanza diversa da tutti gli avvenimenti che si presentano normalmente alle persone e il verificarsi della stessa porta le persone che la osservano o la subiscono a compiere azioni atte alla riduzione dei danni causati da tale emergenza e alla incolumità delle persone stesse. </a:t>
            </a:r>
          </a:p>
        </p:txBody>
      </p:sp>
      <p:sp>
        <p:nvSpPr>
          <p:cNvPr id="242" name="Segnaposto testo 241"/>
          <p:cNvSpPr>
            <a:spLocks noGrp="1"/>
          </p:cNvSpPr>
          <p:nvPr>
            <p:ph type="body" idx="10"/>
          </p:nvPr>
        </p:nvSpPr>
        <p:spPr>
          <a:xfrm>
            <a:off x="2488565" y="7208519"/>
            <a:ext cx="234951"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75">
                <a:solidFill>
                  <a:srgbClr val="000000"/>
                </a:solidFill>
                <a:latin typeface="Times New Roman" panose="22635452340000000000" pitchFamily="1"/>
              </a:rPr>
              <a:t>18 </a:t>
            </a:r>
          </a:p>
        </p:txBody>
      </p:sp>
    </p:spTree>
  </p:cSld>
  <p:clrMapOvr>
    <a:masterClrMapping/>
  </p:clrMapOvr>
  <p:transition advClick="0" advTm="5000">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egnaposto testo 246"/>
          <p:cNvSpPr>
            <a:spLocks noGrp="1"/>
          </p:cNvSpPr>
          <p:nvPr>
            <p:ph type="body" idx="10"/>
          </p:nvPr>
        </p:nvSpPr>
        <p:spPr>
          <a:xfrm>
            <a:off x="2209802" y="522608"/>
            <a:ext cx="1017905" cy="178434"/>
          </a:xfrm>
          <a:prstGeom prst="rect">
            <a:avLst/>
          </a:prstGeom>
          <a:noFill/>
          <a:ln w="0" cmpd="sng">
            <a:noFill/>
            <a:prstDash val="solid"/>
          </a:ln>
        </p:spPr>
        <p:txBody>
          <a:bodyPr vert="horz" lIns="0" tIns="1905" rIns="0" bIns="0" anchor="t"/>
          <a:lstStyle/>
          <a:p>
            <a:pPr marL="0" marR="0" indent="0" algn="l">
              <a:lnSpc>
                <a:spcPts val="1300"/>
              </a:lnSpc>
              <a:spcAft>
                <a:spcPts val="0"/>
              </a:spcAft>
            </a:pPr>
            <a:r>
              <a:rPr lang="it-IT" sz="1200" b="1" i="1" spc="-20">
                <a:solidFill>
                  <a:srgbClr val="000000"/>
                </a:solidFill>
                <a:latin typeface="Times New Roman" panose="22635452340000000000" pitchFamily="1"/>
              </a:rPr>
              <a:t>I rischi generali </a:t>
            </a:r>
          </a:p>
        </p:txBody>
      </p:sp>
      <p:sp>
        <p:nvSpPr>
          <p:cNvPr id="248" name="Segnaposto testo 247"/>
          <p:cNvSpPr>
            <a:spLocks noGrp="1"/>
          </p:cNvSpPr>
          <p:nvPr>
            <p:ph type="body" idx="10"/>
          </p:nvPr>
        </p:nvSpPr>
        <p:spPr>
          <a:xfrm>
            <a:off x="501651" y="1014095"/>
            <a:ext cx="4343399" cy="6078220"/>
          </a:xfrm>
          <a:prstGeom prst="rect">
            <a:avLst/>
          </a:prstGeom>
          <a:noFill/>
          <a:ln w="0" cmpd="sng">
            <a:noFill/>
            <a:prstDash val="solid"/>
          </a:ln>
        </p:spPr>
        <p:txBody>
          <a:bodyPr vert="horz" lIns="0" tIns="635" rIns="0" bIns="0" anchor="t"/>
          <a:lstStyle/>
          <a:p>
            <a:pPr marL="45720" marR="45720" indent="0" algn="l">
              <a:lnSpc>
                <a:spcPts val="1300"/>
              </a:lnSpc>
              <a:spcAft>
                <a:spcPts val="0"/>
              </a:spcAft>
            </a:pPr>
            <a:r>
              <a:rPr lang="it-IT" sz="1100" spc="114">
                <a:solidFill>
                  <a:srgbClr val="000000"/>
                </a:solidFill>
                <a:latin typeface="Century Schoolbook" panose="22635452340000000000" pitchFamily="1"/>
              </a:rPr>
              <a:t>Ogni ambiente presenta degli elementi di rischio che </a:t>
            </a:r>
          </a:p>
          <a:p>
            <a:pPr marL="45720" marR="45720" indent="0" algn="just">
              <a:lnSpc>
                <a:spcPts val="1300"/>
              </a:lnSpc>
              <a:spcBef>
                <a:spcPts val="0"/>
              </a:spcBef>
              <a:spcAft>
                <a:spcPts val="0"/>
              </a:spcAft>
              <a:tabLst>
                <a:tab pos="868680" algn="l"/>
                <a:tab pos="1600200" algn="l"/>
                <a:tab pos="4297680" algn="r"/>
              </a:tabLst>
            </a:pPr>
            <a:r>
              <a:rPr lang="it-IT" sz="1100" spc="0">
                <a:solidFill>
                  <a:srgbClr val="000000"/>
                </a:solidFill>
                <a:latin typeface="Century Schoolbook" panose="22635452340000000000" pitchFamily="1"/>
              </a:rPr>
              <a:t>possono essere acuiti dai comportamenti talvolta </a:t>
            </a:r>
            <a:r>
              <a:t/>
            </a:r>
            <a:br/>
            <a:r>
              <a:rPr lang="it-IT" sz="1100" spc="0">
                <a:solidFill>
                  <a:srgbClr val="000000"/>
                </a:solidFill>
                <a:latin typeface="Century Schoolbook" panose="22635452340000000000" pitchFamily="1"/>
              </a:rPr>
              <a:t>irresponsabili degli alunni (la confidenza, la noncuranza del pericolo o l'eccesso di disinvoltura aggravate da disattenzione, fretta, imprudenza o scherzi pericolosi). </a:t>
            </a:r>
          </a:p>
          <a:p>
            <a:pPr marL="45720" marR="45720" indent="0" algn="just">
              <a:lnSpc>
                <a:spcPts val="1300"/>
              </a:lnSpc>
              <a:spcBef>
                <a:spcPts val="0"/>
              </a:spcBef>
              <a:spcAft>
                <a:spcPts val="0"/>
              </a:spcAft>
            </a:pPr>
            <a:r>
              <a:rPr lang="it-IT" sz="1100" spc="0">
                <a:solidFill>
                  <a:srgbClr val="000000"/>
                </a:solidFill>
                <a:latin typeface="Century Schoolbook" panose="22635452340000000000" pitchFamily="1"/>
              </a:rPr>
              <a:t>Osserviamo gli spazi che ci circondano e individuiamo i comportamenti adeguati per agire con consapevolezza nella quotidianità e nei momenti di emergenza. </a:t>
            </a:r>
          </a:p>
          <a:p>
            <a:pPr marL="45720" marR="45720" indent="0" algn="just">
              <a:lnSpc>
                <a:spcPts val="1300"/>
              </a:lnSpc>
              <a:spcBef>
                <a:spcPts val="20"/>
              </a:spcBef>
              <a:spcAft>
                <a:spcPts val="0"/>
              </a:spcAft>
            </a:pPr>
            <a:r>
              <a:rPr lang="it-IT" sz="1100" spc="10">
                <a:solidFill>
                  <a:srgbClr val="000000"/>
                </a:solidFill>
                <a:latin typeface="Century Schoolbook" panose="22635452340000000000" pitchFamily="1"/>
              </a:rPr>
              <a:t>Dobbiamo evitare, con un comportamento responsabile, situazioni di rischio che potrebbero mettere a repentaglio l'incolumità di tutti. </a:t>
            </a:r>
          </a:p>
          <a:p>
            <a:pPr marL="45720" marR="45720" indent="0" algn="l">
              <a:lnSpc>
                <a:spcPts val="1200"/>
              </a:lnSpc>
              <a:spcBef>
                <a:spcPts val="1340"/>
              </a:spcBef>
              <a:spcAft>
                <a:spcPts val="0"/>
              </a:spcAft>
            </a:pPr>
            <a:r>
              <a:rPr lang="it-IT" sz="1100" b="1" i="1" spc="0">
                <a:solidFill>
                  <a:srgbClr val="000000"/>
                </a:solidFill>
                <a:latin typeface="Century Schoolbook" panose="22635452340000000000" pitchFamily="1"/>
              </a:rPr>
              <a:t>Regole da rispettare </a:t>
            </a:r>
          </a:p>
          <a:p>
            <a:pPr marL="228600" marR="45720" indent="182880" algn="l">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E' obbligatorio attenersi alle disposizioni che regolano l'entrata e l'uscita dall'edificio scolastico. </a:t>
            </a:r>
          </a:p>
          <a:p>
            <a:pPr marL="228600" marR="45720" indent="182880" algn="l">
              <a:lnSpc>
                <a:spcPts val="1300"/>
              </a:lnSpc>
              <a:spcBef>
                <a:spcPts val="5"/>
              </a:spcBef>
              <a:spcAft>
                <a:spcPts val="0"/>
              </a:spcAft>
              <a:buFont typeface="Century Schoolbook"/>
              <a:buAutoNum type="arabicPeriod"/>
            </a:pPr>
            <a:r>
              <a:rPr lang="it-IT" sz="1100" spc="0">
                <a:solidFill>
                  <a:srgbClr val="000000"/>
                </a:solidFill>
                <a:latin typeface="Century Schoolbook" panose="22635452340000000000" pitchFamily="1"/>
              </a:rPr>
              <a:t>E' obbligatorio osservare le disposizioni impartite attraverso la segnaletica di sicurezza o dagli ordini scritti. </a:t>
            </a:r>
          </a:p>
          <a:p>
            <a:pPr marL="228600" marR="45720" indent="182880" algn="l">
              <a:lnSpc>
                <a:spcPts val="1300"/>
              </a:lnSpc>
              <a:spcBef>
                <a:spcPts val="0"/>
              </a:spcBef>
              <a:spcAft>
                <a:spcPts val="0"/>
              </a:spcAft>
              <a:buFont typeface="Century Schoolbook"/>
              <a:buAutoNum type="arabicPeriod"/>
            </a:pPr>
            <a:r>
              <a:rPr lang="it-IT" sz="1100" spc="-10">
                <a:solidFill>
                  <a:srgbClr val="000000"/>
                </a:solidFill>
                <a:latin typeface="Century Schoolbook" panose="22635452340000000000" pitchFamily="1"/>
              </a:rPr>
              <a:t>In generale è vietato andare in luoghi il cui accesso è riservato. </a:t>
            </a:r>
          </a:p>
          <a:p>
            <a:pPr marL="228600" marR="45720" indent="182880" algn="l">
              <a:lnSpc>
                <a:spcPts val="1300"/>
              </a:lnSpc>
              <a:spcBef>
                <a:spcPts val="20"/>
              </a:spcBef>
              <a:spcAft>
                <a:spcPts val="0"/>
              </a:spcAft>
              <a:buFont typeface="Century Schoolbook"/>
              <a:buAutoNum type="arabicPeriod"/>
            </a:pPr>
            <a:r>
              <a:rPr lang="it-IT" sz="1100" spc="0">
                <a:solidFill>
                  <a:srgbClr val="000000"/>
                </a:solidFill>
                <a:latin typeface="Century Schoolbook" panose="22635452340000000000" pitchFamily="1"/>
              </a:rPr>
              <a:t>E' vietato usare le uscite di emergenza se non per motivi di necessità. </a:t>
            </a:r>
          </a:p>
          <a:p>
            <a:pPr marL="228600" marR="45720" indent="182880" algn="l">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E' vietato fumare in tutti i locali interni all'edificio scolastico. </a:t>
            </a:r>
          </a:p>
          <a:p>
            <a:pPr marL="228600" marR="45720" indent="182880" algn="just">
              <a:lnSpc>
                <a:spcPts val="1300"/>
              </a:lnSpc>
              <a:spcBef>
                <a:spcPts val="5"/>
              </a:spcBef>
              <a:spcAft>
                <a:spcPts val="0"/>
              </a:spcAft>
              <a:buFont typeface="Century Schoolbook"/>
              <a:buAutoNum type="arabicPeriod"/>
            </a:pPr>
            <a:r>
              <a:rPr lang="it-IT" sz="1100" spc="0">
                <a:solidFill>
                  <a:srgbClr val="000000"/>
                </a:solidFill>
                <a:latin typeface="Century Schoolbook" panose="22635452340000000000" pitchFamily="1"/>
              </a:rPr>
              <a:t>Nei corridoi, in cortile sulle scale è vietato correre, spingersi, compiere azioni o gesti che possano determinare situazioni di pericolo. </a:t>
            </a:r>
          </a:p>
          <a:p>
            <a:pPr marL="228600" marR="45720" indent="18288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E' vietato ingombrare i corridoi, le porte, le vie di esodo e le uscite di sicurezza (ad esempio mettere i banchi davanti alla porta dell'aula) </a:t>
            </a:r>
          </a:p>
          <a:p>
            <a:pPr marL="228600" marR="45720" indent="182880" algn="just">
              <a:lnSpc>
                <a:spcPts val="1300"/>
              </a:lnSpc>
              <a:spcBef>
                <a:spcPts val="25"/>
              </a:spcBef>
              <a:spcAft>
                <a:spcPts val="0"/>
              </a:spcAft>
              <a:buFont typeface="Century Schoolbook"/>
              <a:buAutoNum type="arabicPeriod"/>
            </a:pPr>
            <a:r>
              <a:rPr lang="it-IT" sz="1100" spc="15">
                <a:solidFill>
                  <a:srgbClr val="000000"/>
                </a:solidFill>
                <a:latin typeface="Century Schoolbook" panose="22635452340000000000" pitchFamily="1"/>
              </a:rPr>
              <a:t>E' obbligatorio mantenere ordine e pulizia in tutti i locali della scuola (compresi gli armadi in uso agli studenti e ai docenti). </a:t>
            </a:r>
          </a:p>
          <a:p>
            <a:pPr marL="228600" marR="45720" indent="18288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Nei laboratori e in palestra le attività collegate a tali luoghi devono essere svolte sotto la stretta sorveglianza da parte </a:t>
            </a:r>
          </a:p>
          <a:p>
            <a:pPr marL="228600" marR="45720" indent="0" algn="just">
              <a:lnSpc>
                <a:spcPts val="1300"/>
              </a:lnSpc>
              <a:spcBef>
                <a:spcPts val="0"/>
              </a:spcBef>
              <a:spcAft>
                <a:spcPts val="1535"/>
              </a:spcAft>
            </a:pPr>
            <a:r>
              <a:rPr lang="it-IT" sz="1100" spc="0">
                <a:solidFill>
                  <a:srgbClr val="000000"/>
                </a:solidFill>
                <a:latin typeface="Century Schoolbook" panose="22635452340000000000" pitchFamily="1"/>
              </a:rPr>
              <a:t>dell'insegnante che indicherà i modi di corretto utilizzo delle varie attrezzature e responsabilizzerà gli alunni affinché rispettino le regole. </a:t>
            </a:r>
          </a:p>
        </p:txBody>
      </p:sp>
      <p:sp>
        <p:nvSpPr>
          <p:cNvPr id="249" name="Segnaposto testo 248"/>
          <p:cNvSpPr>
            <a:spLocks noGrp="1"/>
          </p:cNvSpPr>
          <p:nvPr>
            <p:ph type="body" idx="10"/>
          </p:nvPr>
        </p:nvSpPr>
        <p:spPr>
          <a:xfrm>
            <a:off x="2488567" y="70923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19 </a:t>
            </a:r>
          </a:p>
        </p:txBody>
      </p:sp>
    </p:spTree>
  </p:cSld>
  <p:clrMapOvr>
    <a:masterClrMapping/>
  </p:clrMapOvr>
  <p:transition advClick="0"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testo 14"/>
          <p:cNvSpPr>
            <a:spLocks noGrp="1"/>
          </p:cNvSpPr>
          <p:nvPr>
            <p:ph type="body" idx="10"/>
          </p:nvPr>
        </p:nvSpPr>
        <p:spPr>
          <a:xfrm>
            <a:off x="504826" y="355603"/>
            <a:ext cx="4343399" cy="6660515"/>
          </a:xfrm>
          <a:prstGeom prst="rect">
            <a:avLst/>
          </a:prstGeom>
          <a:noFill/>
          <a:ln w="0" cmpd="sng">
            <a:noFill/>
            <a:prstDash val="solid"/>
          </a:ln>
        </p:spPr>
        <p:txBody>
          <a:bodyPr vert="horz" lIns="0" tIns="3810" rIns="0" bIns="0" anchor="t"/>
          <a:lstStyle/>
          <a:p>
            <a:pPr marL="0" marR="45720" indent="0" algn="just">
              <a:lnSpc>
                <a:spcPts val="1300"/>
              </a:lnSpc>
              <a:spcAft>
                <a:spcPts val="0"/>
              </a:spcAft>
            </a:pPr>
            <a:r>
              <a:rPr lang="it-IT" sz="1100" spc="0">
                <a:solidFill>
                  <a:srgbClr val="000000"/>
                </a:solidFill>
                <a:latin typeface="Century Schoolbook" panose="22635452340000000000" pitchFamily="1"/>
              </a:rPr>
              <a:t>allegato A, punto 2.1). A conclusione dei percorsi degli istituti professionali (o tecnici), gli studenti sono in grado di padroneggiare l’uso di strumenti tecnologici, con particolare attenzione alla sicurezza nei luoghi di vita e di lavoro, alla tutela della persona, dell’ambiente e del territorio. </a:t>
            </a:r>
          </a:p>
          <a:p>
            <a:pPr marL="0" marR="45720" indent="137160" algn="just">
              <a:lnSpc>
                <a:spcPts val="1300"/>
              </a:lnSpc>
              <a:spcBef>
                <a:spcPts val="0"/>
              </a:spcBef>
              <a:spcAft>
                <a:spcPts val="0"/>
              </a:spcAft>
            </a:pPr>
            <a:r>
              <a:rPr lang="it-IT" sz="1100" spc="0">
                <a:solidFill>
                  <a:srgbClr val="000000"/>
                </a:solidFill>
                <a:latin typeface="Century Schoolbook" panose="22635452340000000000" pitchFamily="1"/>
              </a:rPr>
              <a:t>Questo implica che, in </a:t>
            </a:r>
            <a:r>
              <a:rPr lang="it-IT" sz="1100" b="1" spc="0">
                <a:solidFill>
                  <a:srgbClr val="000000"/>
                </a:solidFill>
                <a:latin typeface="Century Schoolbook" panose="22635452340000000000" pitchFamily="1"/>
              </a:rPr>
              <a:t>tutti i percorsi dell’istruzione professionale e tecnica, la sicurezza è un valore da perseguire attivamente, attraverso le attività di progettazione, produzione, costruzione, gestione e organizzazione, svolte nel rispetto di criteri, regole e leggi dello Stato, secondo il principio che la sicurezza è un valore intrinseco e non complementare o addizionale ad ogni attività. </a:t>
            </a:r>
          </a:p>
          <a:p>
            <a:pPr marL="0" marR="45720" indent="137160" algn="just">
              <a:lnSpc>
                <a:spcPts val="1300"/>
              </a:lnSpc>
              <a:spcBef>
                <a:spcPts val="45"/>
              </a:spcBef>
              <a:spcAft>
                <a:spcPts val="0"/>
              </a:spcAft>
            </a:pPr>
            <a:r>
              <a:rPr lang="it-IT" sz="1100" spc="10">
                <a:solidFill>
                  <a:srgbClr val="000000"/>
                </a:solidFill>
                <a:latin typeface="Century Schoolbook" panose="22635452340000000000" pitchFamily="1"/>
              </a:rPr>
              <a:t>... Sul piano organizzativo della didattica, si osservi come le tematiche della sicurezza siano multidisciplinari e coinvolgano tutti i docenti, negli aspetti generali e nella specificità culturale dell’istruzione professionale. </a:t>
            </a:r>
            <a:r>
              <a:rPr lang="it-IT" sz="1100" b="1" spc="10">
                <a:solidFill>
                  <a:srgbClr val="000000"/>
                </a:solidFill>
                <a:latin typeface="Century Schoolbook" panose="22635452340000000000" pitchFamily="1"/>
              </a:rPr>
              <a:t>È quindi opportuno che tutti concorrano in maniera cooperativa alla progettazione e realizzazione degli esiti di apprendimento convenuti, con attività laboratoriali e prioritariamente attraverso la concreta applicazione dei principi della sicurezza nei contesti specifici ambientali e di apprendimento (T.U. 81/2008). Per l’approfondimento delle tematiche nei contesti esterni alla scuola, potranno essere proficuamente realizzati stage e percorsi di alternanza scuola/lavoro. </a:t>
            </a:r>
          </a:p>
          <a:p>
            <a:pPr marL="0" marR="45720" indent="137160" algn="just">
              <a:lnSpc>
                <a:spcPts val="1300"/>
              </a:lnSpc>
              <a:spcBef>
                <a:spcPts val="5"/>
              </a:spcBef>
              <a:spcAft>
                <a:spcPts val="0"/>
              </a:spcAft>
            </a:pPr>
            <a:r>
              <a:rPr lang="it-IT" sz="1100" spc="5">
                <a:solidFill>
                  <a:srgbClr val="000000"/>
                </a:solidFill>
                <a:latin typeface="Century Schoolbook" panose="22635452340000000000" pitchFamily="1"/>
              </a:rPr>
              <a:t>Nel prosieguo del percorso, le competenze specifiche sulla sicurezza indicate nei risultati di apprendimento si caratterizzeranno per una maggiore complessità e per una correlazione più specifica agli aspetti peculiari di ogni settore, relativi sia all’operatività (strumenti, sostanze, procedure e dispositivi) che alle interazioni con l’ambiente e al relativo impatto. </a:t>
            </a:r>
          </a:p>
          <a:p>
            <a:pPr marL="0" marR="45720" indent="137160" algn="just">
              <a:lnSpc>
                <a:spcPts val="1300"/>
              </a:lnSpc>
              <a:spcBef>
                <a:spcPts val="25"/>
              </a:spcBef>
              <a:spcAft>
                <a:spcPts val="835"/>
              </a:spcAft>
            </a:pPr>
            <a:r>
              <a:rPr lang="it-IT" sz="1100" b="1" spc="0">
                <a:solidFill>
                  <a:srgbClr val="000000"/>
                </a:solidFill>
                <a:latin typeface="Century Schoolbook" panose="22635452340000000000" pitchFamily="1"/>
              </a:rPr>
              <a:t>Tutte le discipline concorrono, quindi, a sviluppare e a potenziare le competenze degli studenti in fatto di sicurezza, per arricchirne i profili con i riferimenti culturali ed etici indispensabili perché essi divengano lavoratori capaci di assumere comportamenti professionalmente responsabili. </a:t>
            </a:r>
          </a:p>
        </p:txBody>
      </p:sp>
      <p:sp>
        <p:nvSpPr>
          <p:cNvPr id="16" name="Segnaposto testo 15"/>
          <p:cNvSpPr>
            <a:spLocks noGrp="1"/>
          </p:cNvSpPr>
          <p:nvPr>
            <p:ph type="body" idx="10"/>
          </p:nvPr>
        </p:nvSpPr>
        <p:spPr>
          <a:xfrm>
            <a:off x="2631439" y="7016115"/>
            <a:ext cx="18669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0">
                <a:solidFill>
                  <a:srgbClr val="000000"/>
                </a:solidFill>
                <a:latin typeface="Times New Roman" panose="22635452340000000000" pitchFamily="1"/>
              </a:rPr>
              <a:t>2 </a:t>
            </a:r>
          </a:p>
        </p:txBody>
      </p:sp>
    </p:spTree>
  </p:cSld>
  <p:clrMapOvr>
    <a:masterClrMapping/>
  </p:clrMapOvr>
  <p:transition advClick="0" advTm="5000">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egnaposto testo 251"/>
          <p:cNvSpPr>
            <a:spLocks noGrp="1"/>
          </p:cNvSpPr>
          <p:nvPr>
            <p:ph type="body" idx="10"/>
          </p:nvPr>
        </p:nvSpPr>
        <p:spPr>
          <a:xfrm>
            <a:off x="506097" y="355603"/>
            <a:ext cx="4343399" cy="6660515"/>
          </a:xfrm>
          <a:prstGeom prst="rect">
            <a:avLst/>
          </a:prstGeom>
          <a:noFill/>
          <a:ln w="0" cmpd="sng">
            <a:noFill/>
            <a:prstDash val="solid"/>
          </a:ln>
        </p:spPr>
        <p:txBody>
          <a:bodyPr vert="horz" lIns="0" tIns="1270" rIns="0" bIns="0" anchor="t"/>
          <a:lstStyle/>
          <a:p>
            <a:pPr marL="228600" marR="45720" indent="0" algn="just">
              <a:lnSpc>
                <a:spcPts val="1300"/>
              </a:lnSpc>
              <a:spcAft>
                <a:spcPts val="0"/>
              </a:spcAft>
            </a:pPr>
            <a:r>
              <a:rPr lang="it-IT" sz="1100" spc="0">
                <a:solidFill>
                  <a:srgbClr val="000000"/>
                </a:solidFill>
                <a:latin typeface="Century Schoolbook" panose="22635452340000000000" pitchFamily="1"/>
              </a:rPr>
              <a:t>10. E' vietato appoggiare bottigliette, lattine ,bicchieri o altro contenente liquidi sulle apparecchiature elettriche (TV, videoregistratori, computer ecc.). </a:t>
            </a:r>
          </a:p>
          <a:p>
            <a:pPr marL="228600" marR="45720" indent="-137160" algn="just">
              <a:lnSpc>
                <a:spcPts val="1300"/>
              </a:lnSpc>
              <a:spcBef>
                <a:spcPts val="20"/>
              </a:spcBef>
              <a:spcAft>
                <a:spcPts val="0"/>
              </a:spcAft>
            </a:pPr>
            <a:r>
              <a:rPr lang="it-IT" sz="1100" spc="0">
                <a:solidFill>
                  <a:srgbClr val="000000"/>
                </a:solidFill>
                <a:latin typeface="Century Schoolbook" panose="22635452340000000000" pitchFamily="1"/>
              </a:rPr>
              <a:t>11. Al verificarsi di un inconveniente avvisare subito il docente o il personale della scuola. </a:t>
            </a:r>
          </a:p>
          <a:p>
            <a:pPr marL="91440" marR="45720" indent="0" algn="just">
              <a:lnSpc>
                <a:spcPts val="1300"/>
              </a:lnSpc>
              <a:spcBef>
                <a:spcPts val="1320"/>
              </a:spcBef>
              <a:spcAft>
                <a:spcPts val="0"/>
              </a:spcAft>
            </a:pPr>
            <a:r>
              <a:rPr lang="it-IT" sz="1100" spc="0">
                <a:solidFill>
                  <a:srgbClr val="000000"/>
                </a:solidFill>
                <a:latin typeface="Century Schoolbook" panose="22635452340000000000" pitchFamily="1"/>
              </a:rPr>
              <a:t>Talvolta si possono verificare situazioni di pericolo che rendono necessaria l</a:t>
            </a:r>
            <a:r>
              <a:rPr lang="it-IT" sz="1100" i="1" spc="0">
                <a:solidFill>
                  <a:srgbClr val="000000"/>
                </a:solidFill>
                <a:latin typeface="Century Schoolbook" panose="22635452340000000000" pitchFamily="1"/>
              </a:rPr>
              <a:t>'evacuazione </a:t>
            </a:r>
            <a:r>
              <a:rPr lang="it-IT" sz="1100" spc="0">
                <a:solidFill>
                  <a:srgbClr val="000000"/>
                </a:solidFill>
                <a:latin typeface="Century Schoolbook" panose="22635452340000000000" pitchFamily="1"/>
              </a:rPr>
              <a:t>dall'edificio scolastico: incendi, terremoti, crolli, sospetta presenza di ordigni esplosivi, inquinamenti dovuti a cause esterne e ogni altra causa che venga ritenuta pericolosa dal Capo d'Istituto. </a:t>
            </a:r>
          </a:p>
          <a:p>
            <a:pPr marL="91440" marR="45720" indent="0" algn="just">
              <a:lnSpc>
                <a:spcPts val="1300"/>
              </a:lnSpc>
              <a:spcBef>
                <a:spcPts val="25"/>
              </a:spcBef>
              <a:spcAft>
                <a:spcPts val="0"/>
              </a:spcAft>
            </a:pPr>
            <a:r>
              <a:rPr lang="it-IT" sz="1100" spc="-5">
                <a:solidFill>
                  <a:srgbClr val="000000"/>
                </a:solidFill>
                <a:latin typeface="Century Schoolbook" panose="22635452340000000000" pitchFamily="1"/>
              </a:rPr>
              <a:t>In tali situazioni e in presenza di molte persone, si possono avere manifestazioni di panico che possono essere modificate e ricondotte alla normalità se il sistema in cui si palesano è preparato e organizzato per far fronte ai pericoli che lo insidiano. </a:t>
            </a:r>
          </a:p>
          <a:p>
            <a:pPr marL="91440" marR="45720" indent="0" algn="just">
              <a:lnSpc>
                <a:spcPts val="1400"/>
              </a:lnSpc>
              <a:spcBef>
                <a:spcPts val="0"/>
              </a:spcBef>
              <a:spcAft>
                <a:spcPts val="0"/>
              </a:spcAft>
            </a:pPr>
            <a:r>
              <a:rPr lang="it-IT" sz="1200" spc="130">
                <a:solidFill>
                  <a:srgbClr val="000000"/>
                </a:solidFill>
                <a:latin typeface="Century Schoolbook" panose="22635452340000000000" pitchFamily="1"/>
              </a:rPr>
              <a:t>Occorre quindi che siano note a TUTTI (alunni, </a:t>
            </a:r>
          </a:p>
          <a:p>
            <a:pPr marL="91440" marR="45720" indent="0" algn="just">
              <a:lnSpc>
                <a:spcPts val="1400"/>
              </a:lnSpc>
              <a:spcBef>
                <a:spcPts val="25"/>
              </a:spcBef>
              <a:spcAft>
                <a:spcPts val="0"/>
              </a:spcAft>
            </a:pPr>
            <a:r>
              <a:rPr lang="it-IT" sz="1200" spc="0">
                <a:solidFill>
                  <a:srgbClr val="000000"/>
                </a:solidFill>
                <a:latin typeface="Century Schoolbook" panose="22635452340000000000" pitchFamily="1"/>
              </a:rPr>
              <a:t>docenti, non docenti, genitori ed operatori esterni), per quanto compete alle singole categorie di interessati , le informazioni di base connesse con la gestione delle emergenze e dell’evacuazione della scuola in caso di pericolo. Tali informazioni sono contenute nel </a:t>
            </a:r>
            <a:r>
              <a:rPr lang="it-IT" sz="1200" i="1" spc="0">
                <a:solidFill>
                  <a:srgbClr val="000000"/>
                </a:solidFill>
                <a:latin typeface="Century Schoolbook" panose="22635452340000000000" pitchFamily="1"/>
              </a:rPr>
              <a:t>Piano di emergenza ed evacuazione </a:t>
            </a:r>
            <a:r>
              <a:rPr lang="it-IT" sz="1200" spc="0">
                <a:solidFill>
                  <a:srgbClr val="000000"/>
                </a:solidFill>
                <a:latin typeface="Century Schoolbook" panose="22635452340000000000" pitchFamily="1"/>
              </a:rPr>
              <a:t>affisso nei corridoi, uffici e aule della scuola (Procedure, Norme di comportamento da seguire, Vie di fuga, Uscite di sicurezza, Punti di raccolta). </a:t>
            </a:r>
          </a:p>
          <a:p>
            <a:pPr marL="91440" marR="45720" indent="0" algn="just">
              <a:lnSpc>
                <a:spcPts val="1300"/>
              </a:lnSpc>
              <a:spcBef>
                <a:spcPts val="0"/>
              </a:spcBef>
              <a:spcAft>
                <a:spcPts val="0"/>
              </a:spcAft>
            </a:pPr>
            <a:r>
              <a:rPr lang="it-IT" sz="1100" spc="35">
                <a:solidFill>
                  <a:srgbClr val="000000"/>
                </a:solidFill>
                <a:latin typeface="Century Schoolbook" panose="22635452340000000000" pitchFamily="1"/>
              </a:rPr>
              <a:t>A tal fine il piano di evacuazione, già operativo nella nostra </a:t>
            </a:r>
          </a:p>
          <a:p>
            <a:pPr marL="91440" marR="45720" indent="0" algn="just">
              <a:lnSpc>
                <a:spcPts val="1300"/>
              </a:lnSpc>
              <a:spcBef>
                <a:spcPts val="0"/>
              </a:spcBef>
              <a:spcAft>
                <a:spcPts val="0"/>
              </a:spcAft>
              <a:tabLst>
                <a:tab pos="4297680" algn="r"/>
              </a:tabLst>
            </a:pPr>
            <a:r>
              <a:rPr lang="it-IT" sz="1100" spc="5">
                <a:solidFill>
                  <a:srgbClr val="000000"/>
                </a:solidFill>
                <a:latin typeface="Century Schoolbook" panose="22635452340000000000" pitchFamily="1"/>
              </a:rPr>
              <a:t>scuola, viene messo in atto ogni anno con simulazioni di </a:t>
            </a:r>
            <a:r>
              <a:t/>
            </a:r>
            <a:br/>
            <a:r>
              <a:rPr lang="it-IT" sz="1100" spc="5">
                <a:solidFill>
                  <a:srgbClr val="000000"/>
                </a:solidFill>
                <a:latin typeface="Century Schoolbook" panose="22635452340000000000" pitchFamily="1"/>
              </a:rPr>
              <a:t>emergenza per verificare l'adeguatezza dei modi e dei tempi di sfollamento dall'edificio. Si raccomanda , al termine di ogni esercitazione pratica, che ciascuna classe effettui, sotto la guida dell'insegnante, l'analisi critica dei comportamenti tenuti, al fine di individuare e rettificare atteggiamenti non idonei emersi durante la prova. </a:t>
            </a:r>
          </a:p>
          <a:p>
            <a:pPr marL="91440" marR="228600" indent="0" algn="just">
              <a:lnSpc>
                <a:spcPts val="1300"/>
              </a:lnSpc>
              <a:spcBef>
                <a:spcPts val="25"/>
              </a:spcBef>
              <a:spcAft>
                <a:spcPts val="6355"/>
              </a:spcAft>
            </a:pPr>
            <a:r>
              <a:rPr lang="it-IT" sz="1100" spc="0">
                <a:solidFill>
                  <a:srgbClr val="000000"/>
                </a:solidFill>
                <a:latin typeface="Century Schoolbook" panose="22635452340000000000" pitchFamily="1"/>
              </a:rPr>
              <a:t>In nessun caso si dovrà uscire dal perimetro della scuola, salvo precise disposizioni in merito. </a:t>
            </a:r>
          </a:p>
        </p:txBody>
      </p:sp>
      <p:sp>
        <p:nvSpPr>
          <p:cNvPr id="253" name="Segnaposto testo 252"/>
          <p:cNvSpPr>
            <a:spLocks noGrp="1"/>
          </p:cNvSpPr>
          <p:nvPr>
            <p:ph type="body" idx="10"/>
          </p:nvPr>
        </p:nvSpPr>
        <p:spPr>
          <a:xfrm>
            <a:off x="2399666" y="7016115"/>
            <a:ext cx="250825"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50">
                <a:solidFill>
                  <a:srgbClr val="000000"/>
                </a:solidFill>
                <a:latin typeface="Times New Roman" panose="22635452340000000000" pitchFamily="1"/>
              </a:rPr>
              <a:t>20 </a:t>
            </a:r>
          </a:p>
        </p:txBody>
      </p:sp>
    </p:spTree>
  </p:cSld>
  <p:clrMapOvr>
    <a:masterClrMapping/>
  </p:clrMapOvr>
  <p:transition advClick="0" advTm="5000">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460376" y="558802"/>
            <a:ext cx="4270375" cy="2854325"/>
          </a:xfrm>
          <a:prstGeom prst="rect">
            <a:avLst/>
          </a:prstGeom>
          <a:solidFill>
            <a:srgbClr val="FEFE98"/>
          </a:solidFill>
          <a:ln w="0" cmpd="sng">
            <a:noFill/>
            <a:prstDash val="solid"/>
          </a:ln>
        </p:spPr>
        <p:txBody>
          <a:bodyPr vert="horz" lIns="0" tIns="0" rIns="0" bIns="0" anchor="t"/>
          <a:lstStyle/>
          <a:p>
            <a:pPr algn="l"/>
            <a:r>
              <a:rPr lang="en-US" sz="100"/>
              <a:t> </a:t>
            </a:r>
          </a:p>
        </p:txBody>
      </p:sp>
      <p:sp>
        <p:nvSpPr>
          <p:cNvPr id="257" name="Segnaposto testo 256"/>
          <p:cNvSpPr>
            <a:spLocks noGrp="1"/>
          </p:cNvSpPr>
          <p:nvPr>
            <p:ph type="body" idx="10"/>
          </p:nvPr>
        </p:nvSpPr>
        <p:spPr>
          <a:xfrm>
            <a:off x="313690" y="3672842"/>
            <a:ext cx="4770120" cy="389890"/>
          </a:xfrm>
          <a:prstGeom prst="rect">
            <a:avLst/>
          </a:prstGeom>
          <a:noFill/>
          <a:ln w="15240" cmpd="dbl">
            <a:solidFill>
              <a:srgbClr val="FF6600"/>
            </a:solidFill>
            <a:prstDash val="solid"/>
          </a:ln>
        </p:spPr>
        <p:txBody>
          <a:bodyPr vert="horz" lIns="0" tIns="130175" rIns="0" bIns="0" anchor="t"/>
          <a:lstStyle/>
          <a:p>
            <a:pPr marL="0" marR="0" indent="0" algn="ctr">
              <a:lnSpc>
                <a:spcPts val="1600"/>
              </a:lnSpc>
              <a:spcAft>
                <a:spcPts val="345"/>
              </a:spcAft>
            </a:pPr>
            <a:r>
              <a:rPr lang="it-IT" sz="1400" b="1" spc="5">
                <a:solidFill>
                  <a:srgbClr val="000000"/>
                </a:solidFill>
                <a:latin typeface="Century Schoolbook" panose="22635452340000000000" pitchFamily="1"/>
              </a:rPr>
              <a:t>1. - </a:t>
            </a:r>
            <a:r>
              <a:rPr lang="it-IT" sz="1200" b="1" spc="5">
                <a:solidFill>
                  <a:srgbClr val="000000"/>
                </a:solidFill>
                <a:latin typeface="Century Schoolbook" panose="22635452340000000000" pitchFamily="1"/>
              </a:rPr>
              <a:t>Aspetti organizzativi e gestionali </a:t>
            </a:r>
          </a:p>
        </p:txBody>
      </p:sp>
      <p:sp>
        <p:nvSpPr>
          <p:cNvPr id="258" name="Segnaposto testo 257"/>
          <p:cNvSpPr>
            <a:spLocks noGrp="1"/>
          </p:cNvSpPr>
          <p:nvPr>
            <p:ph type="body" idx="10"/>
          </p:nvPr>
        </p:nvSpPr>
        <p:spPr>
          <a:xfrm>
            <a:off x="298451" y="4077969"/>
            <a:ext cx="4800600" cy="494031"/>
          </a:xfrm>
          <a:prstGeom prst="rect">
            <a:avLst/>
          </a:prstGeom>
          <a:noFill/>
          <a:ln w="0" cmpd="sng">
            <a:noFill/>
            <a:prstDash val="solid"/>
          </a:ln>
        </p:spPr>
        <p:txBody>
          <a:bodyPr vert="horz" lIns="0" tIns="102235" rIns="0" bIns="0" anchor="t"/>
          <a:lstStyle/>
          <a:p>
            <a:pPr marL="228600" marR="274320" indent="0" algn="l">
              <a:lnSpc>
                <a:spcPts val="1300"/>
              </a:lnSpc>
              <a:spcAft>
                <a:spcPts val="445"/>
              </a:spcAft>
            </a:pPr>
            <a:r>
              <a:rPr lang="it-IT" sz="1100" b="1" spc="0">
                <a:solidFill>
                  <a:srgbClr val="000000"/>
                </a:solidFill>
                <a:latin typeface="Century Schoolbook" panose="22635452340000000000" pitchFamily="1"/>
              </a:rPr>
              <a:t>Sono rischi lavorativi per la sicurezza e la salute, sono detti rischi trasversali e sono riconducibili a: </a:t>
            </a:r>
          </a:p>
        </p:txBody>
      </p:sp>
      <p:sp>
        <p:nvSpPr>
          <p:cNvPr id="259" name="Segnaposto testo 258"/>
          <p:cNvSpPr>
            <a:spLocks noGrp="1"/>
          </p:cNvSpPr>
          <p:nvPr>
            <p:ph type="body" idx="10"/>
          </p:nvPr>
        </p:nvSpPr>
        <p:spPr>
          <a:xfrm>
            <a:off x="1652270" y="4572002"/>
            <a:ext cx="3446781" cy="1657985"/>
          </a:xfrm>
          <a:prstGeom prst="rect">
            <a:avLst/>
          </a:prstGeom>
          <a:noFill/>
          <a:ln w="0" cmpd="sng">
            <a:noFill/>
            <a:prstDash val="solid"/>
          </a:ln>
        </p:spPr>
        <p:txBody>
          <a:bodyPr vert="horz" lIns="0" tIns="106680" rIns="0" bIns="0" anchor="t"/>
          <a:lstStyle/>
          <a:p>
            <a:pPr marL="137160" marR="274320" indent="-137160" algn="just">
              <a:lnSpc>
                <a:spcPts val="1300"/>
              </a:lnSpc>
              <a:spcAft>
                <a:spcPts val="0"/>
              </a:spcAft>
            </a:pP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Come è organizzato il lavoro (turnazione, lavoro notturno, monotono, movimentazione manuale carichi, norme e procedimenti di lavoro, emergenza e primo soccorso, lavori di appalto, analisi, pianificazione e controllo, norme e procedimenti di lavoro, informazione e formazione) </a:t>
            </a:r>
          </a:p>
          <a:p>
            <a:pPr marL="137160" marR="274320" indent="-137160" algn="just">
              <a:lnSpc>
                <a:spcPts val="1300"/>
              </a:lnSpc>
              <a:spcBef>
                <a:spcPts val="0"/>
              </a:spcBef>
              <a:spcAft>
                <a:spcPts val="0"/>
              </a:spcAft>
            </a:pP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Fattori psicologici (intensità del lavoro, monotonia, solitudine) </a:t>
            </a:r>
          </a:p>
        </p:txBody>
      </p:sp>
      <p:sp>
        <p:nvSpPr>
          <p:cNvPr id="260" name="Segnaposto testo 259"/>
          <p:cNvSpPr>
            <a:spLocks noGrp="1"/>
          </p:cNvSpPr>
          <p:nvPr>
            <p:ph type="body" idx="10"/>
          </p:nvPr>
        </p:nvSpPr>
        <p:spPr>
          <a:xfrm>
            <a:off x="298451" y="6229987"/>
            <a:ext cx="4800600" cy="938530"/>
          </a:xfrm>
          <a:prstGeom prst="rect">
            <a:avLst/>
          </a:prstGeom>
          <a:noFill/>
          <a:ln w="0" cmpd="sng">
            <a:noFill/>
            <a:prstDash val="solid"/>
          </a:ln>
        </p:spPr>
        <p:txBody>
          <a:bodyPr vert="horz" lIns="0" tIns="0" rIns="0" bIns="0" anchor="t"/>
          <a:lstStyle/>
          <a:p>
            <a:pPr marL="228600" marR="0" indent="0" algn="just">
              <a:lnSpc>
                <a:spcPts val="1300"/>
              </a:lnSpc>
              <a:spcAft>
                <a:spcPts val="0"/>
              </a:spcAft>
            </a:pPr>
            <a:r>
              <a:rPr lang="it-IT" sz="1100" spc="75">
                <a:solidFill>
                  <a:srgbClr val="000000"/>
                </a:solidFill>
                <a:latin typeface="Lucida Console" panose="22635452340000000000"/>
              </a:rPr>
              <a:t> </a:t>
            </a:r>
            <a:r>
              <a:rPr lang="it-IT" sz="1100" spc="75">
                <a:solidFill>
                  <a:srgbClr val="000000"/>
                </a:solidFill>
                <a:latin typeface="Century Schoolbook" panose="22635452340000000000" pitchFamily="1"/>
              </a:rPr>
              <a:t>Fattori ergonomici (conoscenze e capacità del personale, </a:t>
            </a:r>
          </a:p>
          <a:p>
            <a:pPr marL="228600" marR="274320" indent="182880" algn="just">
              <a:lnSpc>
                <a:spcPts val="1300"/>
              </a:lnSpc>
              <a:spcBef>
                <a:spcPts val="5"/>
              </a:spcBef>
              <a:spcAft>
                <a:spcPts val="0"/>
              </a:spcAft>
            </a:pPr>
            <a:r>
              <a:rPr lang="it-IT" sz="1100" spc="0">
                <a:solidFill>
                  <a:srgbClr val="000000"/>
                </a:solidFill>
                <a:latin typeface="Century Schoolbook" panose="22635452340000000000" pitchFamily="1"/>
              </a:rPr>
              <a:t>norme di comportamento, ergonomia delle attrezzature) </a:t>
            </a: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Condizioni di lavoro difficile (lavoro in pressioni diverse dal </a:t>
            </a:r>
          </a:p>
          <a:p>
            <a:pPr marL="411480" marR="0" indent="0" algn="just">
              <a:lnSpc>
                <a:spcPts val="1300"/>
              </a:lnSpc>
              <a:spcBef>
                <a:spcPts val="0"/>
              </a:spcBef>
              <a:spcAft>
                <a:spcPts val="0"/>
              </a:spcAft>
            </a:pPr>
            <a:r>
              <a:rPr lang="it-IT" sz="1100" spc="0">
                <a:solidFill>
                  <a:srgbClr val="000000"/>
                </a:solidFill>
                <a:latin typeface="Century Schoolbook" panose="22635452340000000000" pitchFamily="1"/>
              </a:rPr>
              <a:t>normale, in condizioni climatiche esasperate) </a:t>
            </a:r>
          </a:p>
          <a:p>
            <a:pPr marL="228600" marR="0" indent="0" algn="l">
              <a:lnSpc>
                <a:spcPts val="1300"/>
              </a:lnSpc>
              <a:spcBef>
                <a:spcPts val="0"/>
              </a:spcBef>
              <a:spcAft>
                <a:spcPts val="960"/>
              </a:spcAft>
            </a:pPr>
            <a:r>
              <a:rPr lang="it-IT" sz="1100" spc="15">
                <a:solidFill>
                  <a:srgbClr val="000000"/>
                </a:solidFill>
                <a:latin typeface="Lucida Console" panose="22635452340000000000"/>
              </a:rPr>
              <a:t> </a:t>
            </a:r>
            <a:r>
              <a:rPr lang="it-IT" sz="1100" spc="15">
                <a:solidFill>
                  <a:srgbClr val="000000"/>
                </a:solidFill>
                <a:latin typeface="Century Schoolbook" panose="22635452340000000000" pitchFamily="1"/>
              </a:rPr>
              <a:t>Compiti, funzioni, responsabilità </a:t>
            </a:r>
          </a:p>
        </p:txBody>
      </p:sp>
      <p:sp>
        <p:nvSpPr>
          <p:cNvPr id="263" name="Segnaposto testo 262"/>
          <p:cNvSpPr>
            <a:spLocks noGrp="1"/>
          </p:cNvSpPr>
          <p:nvPr>
            <p:ph type="body" idx="10"/>
          </p:nvPr>
        </p:nvSpPr>
        <p:spPr>
          <a:xfrm>
            <a:off x="560707" y="1909448"/>
            <a:ext cx="1542415" cy="476885"/>
          </a:xfrm>
          <a:prstGeom prst="rect">
            <a:avLst/>
          </a:prstGeom>
          <a:noFill/>
          <a:ln w="0" cmpd="sng">
            <a:noFill/>
            <a:prstDash val="solid"/>
          </a:ln>
        </p:spPr>
        <p:txBody>
          <a:bodyPr vert="horz" lIns="0" tIns="0" rIns="0" bIns="0" anchor="t"/>
          <a:lstStyle/>
          <a:p>
            <a:pPr marL="274320" marR="0" indent="-274320" algn="l">
              <a:lnSpc>
                <a:spcPts val="1800"/>
              </a:lnSpc>
              <a:spcAft>
                <a:spcPts val="0"/>
              </a:spcAft>
            </a:pPr>
            <a:r>
              <a:rPr lang="it-IT" sz="1600" spc="-10">
                <a:solidFill>
                  <a:srgbClr val="000000"/>
                </a:solidFill>
                <a:latin typeface="Century Schoolbook" panose="22635452340000000000" pitchFamily="1"/>
              </a:rPr>
              <a:t>1</a:t>
            </a:r>
            <a:r>
              <a:rPr lang="it-IT" sz="1400" spc="-10">
                <a:solidFill>
                  <a:srgbClr val="000000"/>
                </a:solidFill>
                <a:latin typeface="Century Schoolbook" panose="22635452340000000000" pitchFamily="1"/>
              </a:rPr>
              <a:t>. </a:t>
            </a:r>
            <a:r>
              <a:rPr lang="it-IT" sz="1100" spc="-10">
                <a:solidFill>
                  <a:srgbClr val="000000"/>
                </a:solidFill>
                <a:latin typeface="Century Schoolbook" panose="22635452340000000000" pitchFamily="1"/>
              </a:rPr>
              <a:t>Aspetti organizzativi e gestionali </a:t>
            </a:r>
          </a:p>
        </p:txBody>
      </p:sp>
      <p:sp>
        <p:nvSpPr>
          <p:cNvPr id="264" name="Segnaposto testo 263"/>
          <p:cNvSpPr>
            <a:spLocks noGrp="1"/>
          </p:cNvSpPr>
          <p:nvPr>
            <p:ph type="body" idx="10"/>
          </p:nvPr>
        </p:nvSpPr>
        <p:spPr>
          <a:xfrm>
            <a:off x="1359536" y="690883"/>
            <a:ext cx="2630170" cy="215266"/>
          </a:xfrm>
          <a:prstGeom prst="rect">
            <a:avLst/>
          </a:prstGeom>
          <a:noFill/>
          <a:ln w="0" cmpd="sng">
            <a:noFill/>
            <a:prstDash val="solid"/>
          </a:ln>
        </p:spPr>
        <p:txBody>
          <a:bodyPr vert="horz" lIns="0" tIns="0" rIns="0" bIns="0" anchor="t"/>
          <a:lstStyle/>
          <a:p>
            <a:pPr marL="0" marR="0" indent="0" algn="l">
              <a:lnSpc>
                <a:spcPts val="1600"/>
              </a:lnSpc>
              <a:spcAft>
                <a:spcPts val="20"/>
              </a:spcAft>
            </a:pPr>
            <a:r>
              <a:rPr lang="it-IT" sz="1400" b="1" spc="-20">
                <a:solidFill>
                  <a:srgbClr val="000000"/>
                </a:solidFill>
                <a:latin typeface="Century Schoolbook" panose="22635452340000000000" pitchFamily="1"/>
              </a:rPr>
              <a:t>I possibili rischi riguardano: </a:t>
            </a:r>
          </a:p>
        </p:txBody>
      </p:sp>
      <p:sp>
        <p:nvSpPr>
          <p:cNvPr id="265" name="Segnaposto testo 264"/>
          <p:cNvSpPr>
            <a:spLocks noGrp="1"/>
          </p:cNvSpPr>
          <p:nvPr>
            <p:ph type="body" idx="10"/>
          </p:nvPr>
        </p:nvSpPr>
        <p:spPr>
          <a:xfrm>
            <a:off x="1423671" y="2729229"/>
            <a:ext cx="1478279" cy="584201"/>
          </a:xfrm>
          <a:prstGeom prst="rect">
            <a:avLst/>
          </a:prstGeom>
          <a:noFill/>
          <a:ln w="0" cmpd="sng">
            <a:noFill/>
            <a:prstDash val="solid"/>
          </a:ln>
        </p:spPr>
        <p:txBody>
          <a:bodyPr vert="horz" lIns="0" tIns="60960" rIns="0" bIns="0" anchor="t"/>
          <a:lstStyle/>
          <a:p>
            <a:pPr marL="182880" marR="0" indent="-182880" algn="l">
              <a:lnSpc>
                <a:spcPts val="1300"/>
              </a:lnSpc>
              <a:spcAft>
                <a:spcPts val="0"/>
              </a:spcAft>
            </a:pPr>
            <a:r>
              <a:rPr lang="it-IT" sz="1600" spc="0">
                <a:solidFill>
                  <a:srgbClr val="000000"/>
                </a:solidFill>
                <a:latin typeface="Century Schoolbook" panose="22635452340000000000" pitchFamily="1"/>
              </a:rPr>
              <a:t>3</a:t>
            </a:r>
            <a:r>
              <a:rPr lang="it-IT" sz="1400" spc="0">
                <a:solidFill>
                  <a:srgbClr val="000000"/>
                </a:solidFill>
                <a:latin typeface="Century Schoolbook" panose="22635452340000000000" pitchFamily="1"/>
              </a:rPr>
              <a:t>. </a:t>
            </a:r>
            <a:r>
              <a:rPr lang="it-IT" sz="1100" spc="0">
                <a:solidFill>
                  <a:srgbClr val="000000"/>
                </a:solidFill>
                <a:latin typeface="Century Schoolbook" panose="22635452340000000000" pitchFamily="1"/>
              </a:rPr>
              <a:t>Rischi legati alle attività svolte in ambienti specifici </a:t>
            </a:r>
          </a:p>
        </p:txBody>
      </p:sp>
      <p:sp>
        <p:nvSpPr>
          <p:cNvPr id="266" name="Segnaposto testo 265"/>
          <p:cNvSpPr>
            <a:spLocks noGrp="1"/>
          </p:cNvSpPr>
          <p:nvPr>
            <p:ph type="body" idx="10"/>
          </p:nvPr>
        </p:nvSpPr>
        <p:spPr>
          <a:xfrm>
            <a:off x="3075306" y="2150110"/>
            <a:ext cx="1365885" cy="579756"/>
          </a:xfrm>
          <a:prstGeom prst="rect">
            <a:avLst/>
          </a:prstGeom>
          <a:noFill/>
          <a:ln w="0" cmpd="sng">
            <a:noFill/>
            <a:prstDash val="solid"/>
          </a:ln>
        </p:spPr>
        <p:txBody>
          <a:bodyPr vert="horz" lIns="0" tIns="52705" rIns="0" bIns="0" anchor="t"/>
          <a:lstStyle/>
          <a:p>
            <a:pPr marL="502920" marR="0" indent="-502920" algn="l">
              <a:lnSpc>
                <a:spcPts val="1400"/>
              </a:lnSpc>
              <a:spcAft>
                <a:spcPts val="0"/>
              </a:spcAft>
            </a:pPr>
            <a:r>
              <a:rPr lang="it-IT" sz="1600" spc="-10">
                <a:solidFill>
                  <a:srgbClr val="000000"/>
                </a:solidFill>
                <a:latin typeface="Century Schoolbook" panose="22635452340000000000" pitchFamily="1"/>
              </a:rPr>
              <a:t>2</a:t>
            </a:r>
            <a:r>
              <a:rPr lang="it-IT" sz="1400" spc="-10">
                <a:solidFill>
                  <a:srgbClr val="000000"/>
                </a:solidFill>
                <a:latin typeface="Century Schoolbook" panose="22635452340000000000" pitchFamily="1"/>
              </a:rPr>
              <a:t>. </a:t>
            </a:r>
            <a:r>
              <a:rPr lang="it-IT" sz="1100" spc="-10">
                <a:solidFill>
                  <a:srgbClr val="000000"/>
                </a:solidFill>
                <a:latin typeface="Century Schoolbook" panose="22635452340000000000" pitchFamily="1"/>
              </a:rPr>
              <a:t>Salute e sicurezza dei </a:t>
            </a:r>
          </a:p>
          <a:p>
            <a:pPr marL="228600" marR="0" indent="0" algn="l">
              <a:lnSpc>
                <a:spcPts val="1200"/>
              </a:lnSpc>
              <a:spcBef>
                <a:spcPts val="0"/>
              </a:spcBef>
              <a:spcAft>
                <a:spcPts val="0"/>
              </a:spcAft>
            </a:pPr>
            <a:r>
              <a:rPr lang="it-IT" sz="1100" spc="-5">
                <a:solidFill>
                  <a:srgbClr val="000000"/>
                </a:solidFill>
                <a:latin typeface="Century Schoolbook" panose="22635452340000000000" pitchFamily="1"/>
              </a:rPr>
              <a:t>lavoratori </a:t>
            </a:r>
          </a:p>
        </p:txBody>
      </p:sp>
      <p:sp>
        <p:nvSpPr>
          <p:cNvPr id="269" name="Segnaposto testo 268"/>
          <p:cNvSpPr>
            <a:spLocks noGrp="1"/>
          </p:cNvSpPr>
          <p:nvPr>
            <p:ph type="body" idx="10"/>
          </p:nvPr>
        </p:nvSpPr>
        <p:spPr>
          <a:xfrm>
            <a:off x="2552066" y="7168515"/>
            <a:ext cx="23876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14">
                <a:solidFill>
                  <a:srgbClr val="000000"/>
                </a:solidFill>
                <a:latin typeface="Times New Roman" panose="22635452340000000000" pitchFamily="1"/>
              </a:rPr>
              <a:t>21 </a:t>
            </a:r>
          </a:p>
        </p:txBody>
      </p:sp>
    </p:spTree>
  </p:cSld>
  <p:clrMapOvr>
    <a:masterClrMapping/>
  </p:clrMapOvr>
  <p:transition advClick="0" advTm="5000">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egnaposto testo 274"/>
          <p:cNvSpPr>
            <a:spLocks noGrp="1"/>
          </p:cNvSpPr>
          <p:nvPr>
            <p:ph type="body" idx="10"/>
          </p:nvPr>
        </p:nvSpPr>
        <p:spPr>
          <a:xfrm>
            <a:off x="297179" y="256540"/>
            <a:ext cx="4770120" cy="398780"/>
          </a:xfrm>
          <a:prstGeom prst="rect">
            <a:avLst/>
          </a:prstGeom>
          <a:noFill/>
          <a:ln w="15240" cmpd="dbl">
            <a:solidFill>
              <a:srgbClr val="FF6600"/>
            </a:solidFill>
            <a:prstDash val="solid"/>
          </a:ln>
        </p:spPr>
        <p:txBody>
          <a:bodyPr vert="horz" lIns="0" tIns="102235" rIns="0" bIns="0" anchor="t"/>
          <a:lstStyle/>
          <a:p>
            <a:pPr marL="274320" marR="0" indent="0" algn="l">
              <a:lnSpc>
                <a:spcPts val="1600"/>
              </a:lnSpc>
              <a:spcAft>
                <a:spcPts val="600"/>
              </a:spcAft>
            </a:pPr>
            <a:r>
              <a:rPr lang="it-IT" sz="1400" b="1" spc="5">
                <a:solidFill>
                  <a:srgbClr val="000000"/>
                </a:solidFill>
                <a:latin typeface="Century Schoolbook" panose="22635452340000000000" pitchFamily="1"/>
              </a:rPr>
              <a:t>2. - </a:t>
            </a:r>
            <a:r>
              <a:rPr lang="it-IT" sz="1200" b="1" spc="5">
                <a:solidFill>
                  <a:srgbClr val="000000"/>
                </a:solidFill>
                <a:latin typeface="Century Schoolbook" panose="22635452340000000000" pitchFamily="1"/>
              </a:rPr>
              <a:t>Salute e sicurezza di lavoratori e studenti </a:t>
            </a:r>
          </a:p>
        </p:txBody>
      </p:sp>
      <p:sp>
        <p:nvSpPr>
          <p:cNvPr id="276" name="Segnaposto testo 275"/>
          <p:cNvSpPr>
            <a:spLocks noGrp="1"/>
          </p:cNvSpPr>
          <p:nvPr>
            <p:ph type="body" idx="10"/>
          </p:nvPr>
        </p:nvSpPr>
        <p:spPr>
          <a:xfrm>
            <a:off x="281941" y="670563"/>
            <a:ext cx="3077210" cy="381000"/>
          </a:xfrm>
          <a:prstGeom prst="rect">
            <a:avLst/>
          </a:prstGeom>
          <a:noFill/>
          <a:ln w="0" cmpd="sng">
            <a:noFill/>
            <a:prstDash val="solid"/>
          </a:ln>
        </p:spPr>
        <p:txBody>
          <a:bodyPr vert="horz" lIns="0" tIns="233680" rIns="0" bIns="0" anchor="t"/>
          <a:lstStyle/>
          <a:p>
            <a:pPr marL="320040" marR="0" indent="0" algn="just">
              <a:lnSpc>
                <a:spcPts val="1300"/>
              </a:lnSpc>
              <a:spcAft>
                <a:spcPts val="0"/>
              </a:spcAft>
            </a:pPr>
            <a:r>
              <a:rPr lang="it-IT" sz="1100" spc="-5">
                <a:solidFill>
                  <a:srgbClr val="000000"/>
                </a:solidFill>
                <a:latin typeface="Century Schoolbook" panose="22635452340000000000" pitchFamily="1"/>
              </a:rPr>
              <a:t>Rischi dovuti: </a:t>
            </a:r>
          </a:p>
        </p:txBody>
      </p:sp>
      <p:sp>
        <p:nvSpPr>
          <p:cNvPr id="277" name="Segnaposto testo 276"/>
          <p:cNvSpPr>
            <a:spLocks noGrp="1"/>
          </p:cNvSpPr>
          <p:nvPr>
            <p:ph type="body" idx="10"/>
          </p:nvPr>
        </p:nvSpPr>
        <p:spPr>
          <a:xfrm>
            <a:off x="722631" y="1051561"/>
            <a:ext cx="2636520" cy="1228091"/>
          </a:xfrm>
          <a:prstGeom prst="rect">
            <a:avLst/>
          </a:prstGeom>
          <a:noFill/>
          <a:ln w="0" cmpd="sng">
            <a:noFill/>
            <a:prstDash val="solid"/>
          </a:ln>
        </p:spPr>
        <p:txBody>
          <a:bodyPr vert="horz" lIns="0" tIns="254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alle carenze strutturali dell’ambiente di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lavoro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alle carenze di sicurezza su macchine, </a:t>
            </a:r>
          </a:p>
          <a:p>
            <a:pPr marL="0" marR="0" indent="0" algn="just">
              <a:lnSpc>
                <a:spcPts val="1300"/>
              </a:lnSpc>
              <a:spcBef>
                <a:spcPts val="10"/>
              </a:spcBef>
              <a:spcAft>
                <a:spcPts val="0"/>
              </a:spcAft>
            </a:pPr>
            <a:r>
              <a:rPr lang="it-IT" sz="1100" spc="0">
                <a:solidFill>
                  <a:srgbClr val="000000"/>
                </a:solidFill>
                <a:latin typeface="Century Schoolbook" panose="22635452340000000000" pitchFamily="1"/>
              </a:rPr>
              <a:t>apparecchiature e attrezzature </a:t>
            </a:r>
          </a:p>
          <a:p>
            <a:pPr marL="0" marR="0" indent="0" algn="just">
              <a:lnSpc>
                <a:spcPts val="1300"/>
              </a:lnSpc>
              <a:spcBef>
                <a:spcPts val="0"/>
              </a:spcBef>
              <a:spcAft>
                <a:spcPts val="0"/>
              </a:spcAft>
            </a:pPr>
            <a:r>
              <a:rPr lang="it-IT" sz="1100" spc="-15">
                <a:solidFill>
                  <a:srgbClr val="000000"/>
                </a:solidFill>
                <a:latin typeface="Century Schoolbook" panose="22635452340000000000" pitchFamily="1"/>
              </a:rPr>
              <a:t>alle manipolazione di sostanze pericolose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alle carenza di sicurezza elettrica </a:t>
            </a:r>
          </a:p>
          <a:p>
            <a:pPr marL="0" marR="0" indent="0" algn="just">
              <a:lnSpc>
                <a:spcPts val="1300"/>
              </a:lnSpc>
              <a:spcBef>
                <a:spcPts val="10"/>
              </a:spcBef>
              <a:spcAft>
                <a:spcPts val="0"/>
              </a:spcAft>
            </a:pPr>
            <a:r>
              <a:rPr lang="it-IT" sz="1100" spc="10">
                <a:solidFill>
                  <a:srgbClr val="000000"/>
                </a:solidFill>
                <a:latin typeface="Century Schoolbook" panose="22635452340000000000" pitchFamily="1"/>
              </a:rPr>
              <a:t>a incendio e/o esplosione </a:t>
            </a:r>
          </a:p>
        </p:txBody>
      </p:sp>
      <p:sp>
        <p:nvSpPr>
          <p:cNvPr id="278" name="Segnaposto testo 277"/>
          <p:cNvSpPr>
            <a:spLocks noGrp="1"/>
          </p:cNvSpPr>
          <p:nvPr>
            <p:ph type="body" idx="10"/>
          </p:nvPr>
        </p:nvSpPr>
        <p:spPr>
          <a:xfrm>
            <a:off x="722631" y="2279652"/>
            <a:ext cx="4359909" cy="1667509"/>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60">
                <a:solidFill>
                  <a:srgbClr val="000000"/>
                </a:solidFill>
                <a:latin typeface="Century Schoolbook" panose="22635452340000000000" pitchFamily="1"/>
              </a:rPr>
              <a:t>ad infortuni (cadute dall’alto, cadute di oggetti dall’alto, </a:t>
            </a:r>
          </a:p>
          <a:p>
            <a:pPr marL="0" marR="0" indent="0" algn="just">
              <a:lnSpc>
                <a:spcPts val="1300"/>
              </a:lnSpc>
              <a:spcBef>
                <a:spcPts val="0"/>
              </a:spcBef>
              <a:spcAft>
                <a:spcPts val="0"/>
              </a:spcAft>
            </a:pPr>
            <a:r>
              <a:rPr lang="it-IT" sz="1100" spc="45">
                <a:solidFill>
                  <a:srgbClr val="000000"/>
                </a:solidFill>
                <a:latin typeface="Century Schoolbook" panose="22635452340000000000" pitchFamily="1"/>
              </a:rPr>
              <a:t>ustioni, schiacciamenti, scivolamenti, ribaltamento mezzi, </a:t>
            </a:r>
          </a:p>
          <a:p>
            <a:pPr marL="0" marR="0" indent="0" algn="just">
              <a:lnSpc>
                <a:spcPts val="1300"/>
              </a:lnSpc>
              <a:spcBef>
                <a:spcPts val="10"/>
              </a:spcBef>
              <a:spcAft>
                <a:spcPts val="0"/>
              </a:spcAft>
            </a:pPr>
            <a:r>
              <a:rPr lang="it-IT" sz="1100" spc="40">
                <a:solidFill>
                  <a:srgbClr val="000000"/>
                </a:solidFill>
                <a:latin typeface="Century Schoolbook" panose="22635452340000000000" pitchFamily="1"/>
              </a:rPr>
              <a:t>tagli, urti contro oggetti immobili/mobili, ferite causate da </a:t>
            </a:r>
          </a:p>
          <a:p>
            <a:pPr marL="0" marR="0" indent="0" algn="just">
              <a:lnSpc>
                <a:spcPts val="1300"/>
              </a:lnSpc>
              <a:spcBef>
                <a:spcPts val="25"/>
              </a:spcBef>
              <a:spcAft>
                <a:spcPts val="0"/>
              </a:spcAft>
            </a:pPr>
            <a:r>
              <a:rPr lang="it-IT" sz="1100" spc="0">
                <a:solidFill>
                  <a:srgbClr val="000000"/>
                </a:solidFill>
                <a:latin typeface="Century Schoolbook" panose="22635452340000000000" pitchFamily="1"/>
              </a:rPr>
              <a:t>oggetti presenti sul pavimento)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alle uscite di emergenza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 rumore e confort acustico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 carico di lavoro fisico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al microclima </a:t>
            </a:r>
          </a:p>
          <a:p>
            <a:pPr marL="0" marR="0" indent="0" algn="just">
              <a:lnSpc>
                <a:spcPts val="1300"/>
              </a:lnSpc>
              <a:spcBef>
                <a:spcPts val="0"/>
              </a:spcBef>
              <a:spcAft>
                <a:spcPts val="1425"/>
              </a:spcAft>
            </a:pPr>
            <a:r>
              <a:rPr lang="it-IT" sz="1100" spc="0">
                <a:solidFill>
                  <a:srgbClr val="000000"/>
                </a:solidFill>
                <a:latin typeface="Century Schoolbook" panose="22635452340000000000" pitchFamily="1"/>
              </a:rPr>
              <a:t>alla scarsa illuminazione </a:t>
            </a:r>
          </a:p>
        </p:txBody>
      </p:sp>
      <p:sp>
        <p:nvSpPr>
          <p:cNvPr id="279" name="Segnaposto testo 278"/>
          <p:cNvSpPr>
            <a:spLocks noGrp="1"/>
          </p:cNvSpPr>
          <p:nvPr>
            <p:ph type="body" idx="10"/>
          </p:nvPr>
        </p:nvSpPr>
        <p:spPr>
          <a:xfrm>
            <a:off x="297179" y="3962400"/>
            <a:ext cx="4770120" cy="707391"/>
          </a:xfrm>
          <a:prstGeom prst="rect">
            <a:avLst/>
          </a:prstGeom>
          <a:noFill/>
          <a:ln w="15240" cmpd="dbl">
            <a:solidFill>
              <a:srgbClr val="FF6600"/>
            </a:solidFill>
            <a:prstDash val="solid"/>
          </a:ln>
        </p:spPr>
        <p:txBody>
          <a:bodyPr vert="horz" lIns="0" tIns="136525" rIns="0" bIns="0" anchor="t"/>
          <a:lstStyle/>
          <a:p>
            <a:pPr marL="0" marR="0" indent="0" algn="ctr">
              <a:lnSpc>
                <a:spcPts val="1600"/>
              </a:lnSpc>
              <a:spcAft>
                <a:spcPts val="0"/>
              </a:spcAft>
            </a:pPr>
            <a:r>
              <a:rPr lang="it-IT" sz="1400" b="1" spc="0">
                <a:solidFill>
                  <a:srgbClr val="000000"/>
                </a:solidFill>
                <a:latin typeface="Century Schoolbook" panose="22635452340000000000" pitchFamily="1"/>
              </a:rPr>
              <a:t>3. – </a:t>
            </a:r>
            <a:r>
              <a:rPr lang="it-IT" sz="1200" b="1" spc="0">
                <a:solidFill>
                  <a:srgbClr val="000000"/>
                </a:solidFill>
                <a:latin typeface="Century Schoolbook" panose="22635452340000000000" pitchFamily="1"/>
              </a:rPr>
              <a:t>Rischi legati ad attività svolte in ambienti </a:t>
            </a:r>
          </a:p>
          <a:p>
            <a:pPr marL="0" marR="0" indent="0" algn="ctr">
              <a:lnSpc>
                <a:spcPts val="1400"/>
              </a:lnSpc>
              <a:spcBef>
                <a:spcPts val="0"/>
              </a:spcBef>
              <a:spcAft>
                <a:spcPts val="1345"/>
              </a:spcAft>
            </a:pPr>
            <a:r>
              <a:rPr lang="it-IT" sz="1200" b="1" spc="0">
                <a:solidFill>
                  <a:srgbClr val="000000"/>
                </a:solidFill>
                <a:latin typeface="Century Schoolbook" panose="22635452340000000000" pitchFamily="1"/>
              </a:rPr>
              <a:t>specifici </a:t>
            </a:r>
          </a:p>
        </p:txBody>
      </p:sp>
      <p:sp>
        <p:nvSpPr>
          <p:cNvPr id="280" name="Segnaposto testo 279"/>
          <p:cNvSpPr>
            <a:spLocks noGrp="1"/>
          </p:cNvSpPr>
          <p:nvPr>
            <p:ph type="body" idx="10"/>
          </p:nvPr>
        </p:nvSpPr>
        <p:spPr>
          <a:xfrm>
            <a:off x="281941" y="4685030"/>
            <a:ext cx="4800600" cy="667385"/>
          </a:xfrm>
          <a:prstGeom prst="rect">
            <a:avLst/>
          </a:prstGeom>
          <a:noFill/>
          <a:ln w="0" cmpd="sng">
            <a:noFill/>
            <a:prstDash val="solid"/>
          </a:ln>
        </p:spPr>
        <p:txBody>
          <a:bodyPr vert="horz" lIns="0" tIns="144780" rIns="0" bIns="0" anchor="t"/>
          <a:lstStyle/>
          <a:p>
            <a:pPr marL="228600" marR="0" indent="0" algn="just">
              <a:lnSpc>
                <a:spcPts val="1400"/>
              </a:lnSpc>
              <a:spcAft>
                <a:spcPts val="0"/>
              </a:spcAft>
            </a:pPr>
            <a:r>
              <a:rPr lang="it-IT" sz="1200" spc="0">
                <a:solidFill>
                  <a:srgbClr val="000000"/>
                </a:solidFill>
                <a:latin typeface="Century Schoolbook" panose="22635452340000000000" pitchFamily="1"/>
              </a:rPr>
              <a:t>Ma cosa si intende per </a:t>
            </a:r>
            <a:r>
              <a:rPr lang="it-IT" sz="1200" b="1" spc="0">
                <a:solidFill>
                  <a:srgbClr val="000000"/>
                </a:solidFill>
                <a:latin typeface="Century Schoolbook" panose="22635452340000000000" pitchFamily="1"/>
              </a:rPr>
              <a:t>AMBIENTE</a:t>
            </a:r>
            <a:r>
              <a:rPr lang="it-IT" sz="1200" spc="0">
                <a:solidFill>
                  <a:srgbClr val="000000"/>
                </a:solidFill>
                <a:latin typeface="Century Schoolbook" panose="22635452340000000000" pitchFamily="1"/>
              </a:rPr>
              <a:t>? </a:t>
            </a:r>
          </a:p>
          <a:p>
            <a:pPr marL="228600" marR="0" indent="0" algn="just">
              <a:lnSpc>
                <a:spcPts val="1300"/>
              </a:lnSpc>
              <a:spcBef>
                <a:spcPts val="0"/>
              </a:spcBef>
              <a:spcAft>
                <a:spcPts val="0"/>
              </a:spcAft>
            </a:pPr>
            <a:r>
              <a:rPr lang="it-IT" sz="1100" spc="90">
                <a:solidFill>
                  <a:srgbClr val="000000"/>
                </a:solidFill>
                <a:latin typeface="Century Schoolbook" panose="22635452340000000000" pitchFamily="1"/>
              </a:rPr>
              <a:t>Gli ambienti si possono suddividere nelle seguenti aree, </a:t>
            </a:r>
          </a:p>
          <a:p>
            <a:pPr marL="228600" marR="0" indent="0" algn="just">
              <a:lnSpc>
                <a:spcPts val="1300"/>
              </a:lnSpc>
              <a:spcBef>
                <a:spcPts val="0"/>
              </a:spcBef>
              <a:spcAft>
                <a:spcPts val="0"/>
              </a:spcAft>
            </a:pPr>
            <a:r>
              <a:rPr lang="it-IT" sz="1100" spc="0">
                <a:solidFill>
                  <a:srgbClr val="000000"/>
                </a:solidFill>
                <a:latin typeface="Century Schoolbook" panose="22635452340000000000" pitchFamily="1"/>
              </a:rPr>
              <a:t>omogenee per rischio: </a:t>
            </a:r>
          </a:p>
        </p:txBody>
      </p:sp>
      <p:sp>
        <p:nvSpPr>
          <p:cNvPr id="281" name="Segnaposto testo 280"/>
          <p:cNvSpPr>
            <a:spLocks noGrp="1"/>
          </p:cNvSpPr>
          <p:nvPr>
            <p:ph type="body" idx="10"/>
          </p:nvPr>
        </p:nvSpPr>
        <p:spPr>
          <a:xfrm>
            <a:off x="722631" y="5352415"/>
            <a:ext cx="4359909" cy="173990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area didattica normale, aule dove non sono presenti particolari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attrezzature; </a:t>
            </a:r>
          </a:p>
          <a:p>
            <a:pPr marL="0" marR="0" indent="0" algn="just">
              <a:lnSpc>
                <a:spcPts val="1300"/>
              </a:lnSpc>
              <a:spcBef>
                <a:spcPts val="0"/>
              </a:spcBef>
              <a:spcAft>
                <a:spcPts val="0"/>
              </a:spcAft>
            </a:pPr>
            <a:r>
              <a:rPr lang="it-IT" sz="1100" spc="10">
                <a:solidFill>
                  <a:srgbClr val="000000"/>
                </a:solidFill>
                <a:latin typeface="Century Schoolbook" panose="22635452340000000000" pitchFamily="1"/>
              </a:rPr>
              <a:t>area tecnica: laboratori di informatica, scienze, ceramica, ecc., </a:t>
            </a:r>
          </a:p>
          <a:p>
            <a:pPr marL="0" marR="0" indent="0" algn="just">
              <a:lnSpc>
                <a:spcPts val="1300"/>
              </a:lnSpc>
              <a:spcBef>
                <a:spcPts val="0"/>
              </a:spcBef>
              <a:spcAft>
                <a:spcPts val="0"/>
              </a:spcAft>
            </a:pPr>
            <a:r>
              <a:rPr lang="it-IT" sz="1100" spc="-5">
                <a:solidFill>
                  <a:srgbClr val="000000"/>
                </a:solidFill>
                <a:latin typeface="Century Schoolbook" panose="22635452340000000000" pitchFamily="1"/>
              </a:rPr>
              <a:t>locali tecnici; </a:t>
            </a:r>
          </a:p>
          <a:p>
            <a:pPr marL="0" marR="0" indent="0" algn="just">
              <a:lnSpc>
                <a:spcPts val="1300"/>
              </a:lnSpc>
              <a:spcBef>
                <a:spcPts val="10"/>
              </a:spcBef>
              <a:spcAft>
                <a:spcPts val="0"/>
              </a:spcAft>
            </a:pPr>
            <a:r>
              <a:rPr lang="it-IT" sz="1100" spc="0">
                <a:solidFill>
                  <a:srgbClr val="000000"/>
                </a:solidFill>
                <a:latin typeface="Century Schoolbook" panose="22635452340000000000" pitchFamily="1"/>
              </a:rPr>
              <a:t>area attività sportive: palestre, impianti sportivi; </a:t>
            </a:r>
          </a:p>
          <a:p>
            <a:pPr marL="0" marR="0" indent="0" algn="just">
              <a:lnSpc>
                <a:spcPts val="1300"/>
              </a:lnSpc>
              <a:spcBef>
                <a:spcPts val="25"/>
              </a:spcBef>
              <a:spcAft>
                <a:spcPts val="0"/>
              </a:spcAft>
            </a:pPr>
            <a:r>
              <a:rPr lang="it-IT" sz="1100" spc="0">
                <a:solidFill>
                  <a:srgbClr val="000000"/>
                </a:solidFill>
                <a:latin typeface="Century Schoolbook" panose="22635452340000000000" pitchFamily="1"/>
              </a:rPr>
              <a:t>depositi: biblioteca, deposito sussidi didattici, archivi; </a:t>
            </a:r>
          </a:p>
          <a:p>
            <a:pPr marL="0" marR="0" indent="0" algn="just">
              <a:lnSpc>
                <a:spcPts val="1300"/>
              </a:lnSpc>
              <a:spcBef>
                <a:spcPts val="0"/>
              </a:spcBef>
              <a:spcAft>
                <a:spcPts val="4425"/>
              </a:spcAft>
            </a:pPr>
            <a:r>
              <a:rPr lang="it-IT" sz="1100" spc="-10">
                <a:solidFill>
                  <a:srgbClr val="000000"/>
                </a:solidFill>
                <a:latin typeface="Century Schoolbook" panose="22635452340000000000" pitchFamily="1"/>
              </a:rPr>
              <a:t>uffici. </a:t>
            </a:r>
          </a:p>
        </p:txBody>
      </p:sp>
      <p:sp>
        <p:nvSpPr>
          <p:cNvPr id="288" name="Segnaposto testo 287"/>
          <p:cNvSpPr>
            <a:spLocks noGrp="1"/>
          </p:cNvSpPr>
          <p:nvPr>
            <p:ph type="body" idx="10"/>
          </p:nvPr>
        </p:nvSpPr>
        <p:spPr>
          <a:xfrm>
            <a:off x="2475866" y="7092315"/>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22 </a:t>
            </a:r>
          </a:p>
        </p:txBody>
      </p:sp>
    </p:spTree>
  </p:cSld>
  <p:clrMapOvr>
    <a:masterClrMapping/>
  </p:clrMapOvr>
  <p:transition advClick="0" advTm="5000">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egnaposto testo 290"/>
          <p:cNvSpPr>
            <a:spLocks noGrp="1"/>
          </p:cNvSpPr>
          <p:nvPr>
            <p:ph type="body" idx="10"/>
          </p:nvPr>
        </p:nvSpPr>
        <p:spPr>
          <a:xfrm>
            <a:off x="536576" y="355600"/>
            <a:ext cx="4343399" cy="162559"/>
          </a:xfrm>
          <a:prstGeom prst="rect">
            <a:avLst/>
          </a:prstGeom>
          <a:noFill/>
          <a:ln w="0" cmpd="sng">
            <a:noFill/>
            <a:prstDash val="solid"/>
          </a:ln>
        </p:spPr>
        <p:txBody>
          <a:bodyPr vert="horz" lIns="0" tIns="3175" rIns="0" bIns="0" anchor="t"/>
          <a:lstStyle/>
          <a:p>
            <a:pPr marL="0" marR="45720" indent="0" algn="just">
              <a:lnSpc>
                <a:spcPts val="1200"/>
              </a:lnSpc>
              <a:spcAft>
                <a:spcPts val="0"/>
              </a:spcAft>
            </a:pPr>
            <a:r>
              <a:rPr lang="it-IT" sz="1100" b="1" i="1" u="sng" spc="0">
                <a:solidFill>
                  <a:srgbClr val="000000"/>
                </a:solidFill>
                <a:latin typeface="Century Schoolbook" panose="22635452340000000000" pitchFamily="1"/>
              </a:rPr>
              <a:t>Rischi connessi con attività di laboratorio e aule speciali </a:t>
            </a:r>
          </a:p>
        </p:txBody>
      </p:sp>
      <p:sp>
        <p:nvSpPr>
          <p:cNvPr id="292" name="Segnaposto testo 291"/>
          <p:cNvSpPr>
            <a:spLocks noGrp="1"/>
          </p:cNvSpPr>
          <p:nvPr>
            <p:ph type="body" idx="10"/>
          </p:nvPr>
        </p:nvSpPr>
        <p:spPr>
          <a:xfrm>
            <a:off x="536575" y="518161"/>
            <a:ext cx="3239771" cy="1216024"/>
          </a:xfrm>
          <a:prstGeom prst="rect">
            <a:avLst/>
          </a:prstGeom>
          <a:noFill/>
          <a:ln w="0" cmpd="sng">
            <a:noFill/>
            <a:prstDash val="solid"/>
          </a:ln>
        </p:spPr>
        <p:txBody>
          <a:bodyPr vert="horz" lIns="0" tIns="2540" rIns="0" bIns="0" anchor="t"/>
          <a:lstStyle/>
          <a:p>
            <a:pPr marL="0" marR="45720" indent="91440" algn="just">
              <a:lnSpc>
                <a:spcPts val="1300"/>
              </a:lnSpc>
              <a:spcAft>
                <a:spcPts val="0"/>
              </a:spcAft>
            </a:pPr>
            <a:r>
              <a:rPr lang="it-IT" sz="1100" spc="15">
                <a:solidFill>
                  <a:srgbClr val="000000"/>
                </a:solidFill>
                <a:latin typeface="Century Schoolbook" panose="22635452340000000000" pitchFamily="1"/>
              </a:rPr>
              <a:t>E' considerato laboratorio ogni locale della scuola nel quale gli allievi svolgano attività diverse dalla normale e tradizionale attività di insegnamento, attraverso l'ausilio di attrezzature e sostanze. (laboratori informatici, </a:t>
            </a:r>
          </a:p>
          <a:p>
            <a:pPr marL="0" marR="45720" indent="0" algn="just">
              <a:lnSpc>
                <a:spcPts val="1300"/>
              </a:lnSpc>
              <a:spcBef>
                <a:spcPts val="0"/>
              </a:spcBef>
              <a:spcAft>
                <a:spcPts val="0"/>
              </a:spcAft>
              <a:tabLst>
                <a:tab pos="960120" algn="l"/>
                <a:tab pos="1325880" algn="l"/>
                <a:tab pos="2560320" algn="l"/>
              </a:tabLst>
            </a:pPr>
            <a:r>
              <a:rPr lang="it-IT" sz="1100" spc="-35">
                <a:solidFill>
                  <a:srgbClr val="000000"/>
                </a:solidFill>
                <a:latin typeface="Century Schoolbook" panose="22635452340000000000" pitchFamily="1"/>
              </a:rPr>
              <a:t>linguistici, di chimica-fisica, meccanici, </a:t>
            </a:r>
            <a:r>
              <a:t/>
            </a:r>
            <a:br/>
            <a:r>
              <a:rPr lang="it-IT" sz="1100" spc="-35">
                <a:solidFill>
                  <a:srgbClr val="000000"/>
                </a:solidFill>
                <a:latin typeface="Century Schoolbook" panose="22635452340000000000" pitchFamily="1"/>
              </a:rPr>
              <a:t>elettrotecnici, disegno, audiovisivi, cucine) </a:t>
            </a:r>
          </a:p>
        </p:txBody>
      </p:sp>
      <p:sp>
        <p:nvSpPr>
          <p:cNvPr id="293" name="Segnaposto testo 292"/>
          <p:cNvSpPr>
            <a:spLocks noGrp="1"/>
          </p:cNvSpPr>
          <p:nvPr>
            <p:ph type="body" idx="10"/>
          </p:nvPr>
        </p:nvSpPr>
        <p:spPr>
          <a:xfrm>
            <a:off x="536576" y="1734185"/>
            <a:ext cx="4343399" cy="3675380"/>
          </a:xfrm>
          <a:prstGeom prst="rect">
            <a:avLst/>
          </a:prstGeom>
          <a:noFill/>
          <a:ln w="0" cmpd="sng">
            <a:noFill/>
            <a:prstDash val="solid"/>
          </a:ln>
        </p:spPr>
        <p:txBody>
          <a:bodyPr vert="horz" lIns="0" tIns="0" rIns="0" bIns="0" anchor="t"/>
          <a:lstStyle/>
          <a:p>
            <a:pPr marL="0" marR="45720" indent="91440" algn="just">
              <a:lnSpc>
                <a:spcPts val="1300"/>
              </a:lnSpc>
              <a:spcAft>
                <a:spcPts val="0"/>
              </a:spcAft>
            </a:pPr>
            <a:r>
              <a:rPr lang="it-IT" sz="1100" spc="30">
                <a:solidFill>
                  <a:srgbClr val="000000"/>
                </a:solidFill>
                <a:latin typeface="Century Schoolbook" panose="22635452340000000000" pitchFamily="1"/>
              </a:rPr>
              <a:t>Il rischio principale è che le varie attrezzature, i materiali e / o le sostanze presenti vengano utilizzate in maniera difforme dalle indicazioni dei costruttori o fabbricanti o dalle indicazioni dei docenti e assistenti di laboratorio. </a:t>
            </a:r>
          </a:p>
          <a:p>
            <a:pPr marL="91440" marR="45720" indent="0" algn="l">
              <a:lnSpc>
                <a:spcPts val="1300"/>
              </a:lnSpc>
              <a:spcBef>
                <a:spcPts val="10"/>
              </a:spcBef>
              <a:spcAft>
                <a:spcPts val="0"/>
              </a:spcAft>
            </a:pPr>
            <a:r>
              <a:rPr lang="it-IT" sz="1100" spc="0">
                <a:solidFill>
                  <a:srgbClr val="000000"/>
                </a:solidFill>
                <a:latin typeface="Century Schoolbook" panose="22635452340000000000" pitchFamily="1"/>
              </a:rPr>
              <a:t>Pertanto questi tipi di rischi sono da imputare a: </a:t>
            </a:r>
          </a:p>
          <a:p>
            <a:pPr marL="182880" marR="45720" indent="182880" algn="just">
              <a:lnSpc>
                <a:spcPts val="1300"/>
              </a:lnSpc>
              <a:spcBef>
                <a:spcPts val="25"/>
              </a:spcBef>
              <a:spcAft>
                <a:spcPts val="0"/>
              </a:spcAft>
              <a:buFont typeface="Symbol"/>
              <a:buChar char="·"/>
            </a:pPr>
            <a:r>
              <a:rPr lang="it-IT" sz="1100" spc="0">
                <a:solidFill>
                  <a:srgbClr val="000000"/>
                </a:solidFill>
                <a:latin typeface="Century Schoolbook" panose="22635452340000000000" pitchFamily="1"/>
              </a:rPr>
              <a:t>esposizione ad agenti chimici: impiego di sostanze chimiche, tossiche, nocive (ingestione, contatto, inalazione); </a:t>
            </a:r>
          </a:p>
          <a:p>
            <a:pPr marL="182880" marR="45720" indent="182880" algn="just">
              <a:lnSpc>
                <a:spcPts val="1300"/>
              </a:lnSpc>
              <a:spcBef>
                <a:spcPts val="25"/>
              </a:spcBef>
              <a:spcAft>
                <a:spcPts val="0"/>
              </a:spcAft>
              <a:buFont typeface="Symbol"/>
              <a:buChar char="·"/>
            </a:pPr>
            <a:r>
              <a:rPr lang="it-IT" sz="1100" spc="0">
                <a:solidFill>
                  <a:srgbClr val="000000"/>
                </a:solidFill>
                <a:latin typeface="Century Schoolbook" panose="22635452340000000000" pitchFamily="1"/>
              </a:rPr>
              <a:t>esposizione ad agenti fisici (rumore, vibrazioni, radiazioni, microclima, illuminazione); </a:t>
            </a:r>
          </a:p>
          <a:p>
            <a:pPr marL="182880" marR="45720" indent="182880" algn="just">
              <a:lnSpc>
                <a:spcPts val="1300"/>
              </a:lnSpc>
              <a:spcBef>
                <a:spcPts val="50"/>
              </a:spcBef>
              <a:spcAft>
                <a:spcPts val="0"/>
              </a:spcAft>
              <a:buFont typeface="Symbol"/>
              <a:buChar char="·"/>
            </a:pPr>
            <a:r>
              <a:rPr lang="it-IT" sz="1100" spc="0">
                <a:solidFill>
                  <a:srgbClr val="000000"/>
                </a:solidFill>
                <a:latin typeface="Century Schoolbook" panose="22635452340000000000" pitchFamily="1"/>
              </a:rPr>
              <a:t>esposizione ad agenti biologici (sperimentazione “in vitro” e “in vivo”); </a:t>
            </a:r>
          </a:p>
          <a:p>
            <a:pPr marL="182880" marR="45720" indent="182880" algn="just">
              <a:lnSpc>
                <a:spcPts val="1300"/>
              </a:lnSpc>
              <a:spcBef>
                <a:spcPts val="20"/>
              </a:spcBef>
              <a:spcAft>
                <a:spcPts val="0"/>
              </a:spcAft>
              <a:buFont typeface="Symbol"/>
              <a:buChar char="·"/>
            </a:pPr>
            <a:r>
              <a:rPr lang="it-IT" sz="1100" spc="0">
                <a:solidFill>
                  <a:srgbClr val="000000"/>
                </a:solidFill>
                <a:latin typeface="Century Schoolbook" panose="22635452340000000000" pitchFamily="1"/>
              </a:rPr>
              <a:t>l’uso improprio delle attrezzature messe a disposizione per il normale svolgimento dell’attività di laboratorio; </a:t>
            </a:r>
          </a:p>
          <a:p>
            <a:pPr marL="182880" marR="45720" indent="182880" algn="just">
              <a:lnSpc>
                <a:spcPts val="1300"/>
              </a:lnSpc>
              <a:spcBef>
                <a:spcPts val="15"/>
              </a:spcBef>
              <a:spcAft>
                <a:spcPts val="0"/>
              </a:spcAft>
              <a:buFont typeface="Symbol"/>
              <a:buChar char="·"/>
            </a:pPr>
            <a:r>
              <a:rPr lang="it-IT" sz="1100" spc="30">
                <a:solidFill>
                  <a:srgbClr val="000000"/>
                </a:solidFill>
                <a:latin typeface="Century Schoolbook" panose="22635452340000000000" pitchFamily="1"/>
              </a:rPr>
              <a:t>assumere un comportamento disattento che possa danneggiare gli altri nello svolgimento delle normali attività; </a:t>
            </a:r>
          </a:p>
          <a:p>
            <a:pPr marL="182880" marR="45720" indent="182880" algn="just">
              <a:lnSpc>
                <a:spcPts val="1300"/>
              </a:lnSpc>
              <a:spcBef>
                <a:spcPts val="10"/>
              </a:spcBef>
              <a:spcAft>
                <a:spcPts val="0"/>
              </a:spcAft>
              <a:buFont typeface="Symbol"/>
              <a:buChar char="·"/>
            </a:pPr>
            <a:r>
              <a:rPr lang="it-IT" sz="1100" spc="0">
                <a:solidFill>
                  <a:srgbClr val="000000"/>
                </a:solidFill>
                <a:latin typeface="Century Schoolbook" panose="22635452340000000000" pitchFamily="1"/>
              </a:rPr>
              <a:t>inosservanza di norme comportamentali. </a:t>
            </a:r>
          </a:p>
          <a:p>
            <a:pPr marL="0" marR="45720" indent="411480" algn="l">
              <a:lnSpc>
                <a:spcPts val="1300"/>
              </a:lnSpc>
              <a:spcBef>
                <a:spcPts val="1335"/>
              </a:spcBef>
              <a:spcAft>
                <a:spcPts val="0"/>
              </a:spcAft>
            </a:pPr>
            <a:r>
              <a:rPr lang="it-IT" sz="1100" b="1" i="1" u="sng" spc="20">
                <a:solidFill>
                  <a:srgbClr val="000000"/>
                </a:solidFill>
                <a:latin typeface="Century Schoolbook" panose="22635452340000000000" pitchFamily="1"/>
              </a:rPr>
              <a:t>Rischi connessi con l’attività di educazione fisica  </a:t>
            </a:r>
            <a:r>
              <a:rPr lang="it-IT" sz="1100" spc="20">
                <a:solidFill>
                  <a:srgbClr val="000000"/>
                </a:solidFill>
                <a:latin typeface="Century Schoolbook" panose="22635452340000000000" pitchFamily="1"/>
              </a:rPr>
              <a:t>Durante le attività di educazione fisica, i rischi derivano in modo prevalente dall'uso degli attrezzi e dalle attività a corpo libero. </a:t>
            </a:r>
          </a:p>
        </p:txBody>
      </p:sp>
    </p:spTree>
  </p:cSld>
  <p:clrMapOvr>
    <a:masterClrMapping/>
  </p:clrMapOvr>
  <p:transition advClick="0" advTm="5000">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egnaposto testo 303"/>
          <p:cNvSpPr>
            <a:spLocks noGrp="1"/>
          </p:cNvSpPr>
          <p:nvPr>
            <p:ph type="body" idx="10"/>
          </p:nvPr>
        </p:nvSpPr>
        <p:spPr>
          <a:xfrm>
            <a:off x="722631" y="355602"/>
            <a:ext cx="4124960" cy="1153160"/>
          </a:xfrm>
          <a:prstGeom prst="rect">
            <a:avLst/>
          </a:prstGeom>
          <a:noFill/>
          <a:ln w="0" cmpd="sng">
            <a:noFill/>
            <a:prstDash val="solid"/>
          </a:ln>
        </p:spPr>
        <p:txBody>
          <a:bodyPr vert="horz" lIns="0" tIns="1270" rIns="0" bIns="0" anchor="t"/>
          <a:lstStyle/>
          <a:p>
            <a:pPr marL="91440" marR="45720" indent="0" algn="just">
              <a:lnSpc>
                <a:spcPts val="1300"/>
              </a:lnSpc>
              <a:spcAft>
                <a:spcPts val="0"/>
              </a:spcAft>
            </a:pPr>
            <a:r>
              <a:rPr lang="it-IT" sz="1100" spc="0">
                <a:solidFill>
                  <a:srgbClr val="000000"/>
                </a:solidFill>
                <a:latin typeface="Century Schoolbook" panose="22635452340000000000" pitchFamily="1"/>
              </a:rPr>
              <a:t>diano spiegazioni chiare e precise, con norme operative vincolanti quando l'attività motoria comporta, per sua natura, particolari rischi; </a:t>
            </a:r>
          </a:p>
          <a:p>
            <a:pPr marL="0" marR="45720" indent="0" algn="just">
              <a:lnSpc>
                <a:spcPts val="1300"/>
              </a:lnSpc>
              <a:spcBef>
                <a:spcPts val="20"/>
              </a:spcBef>
              <a:spcAft>
                <a:spcPts val="2450"/>
              </a:spcAft>
            </a:pPr>
            <a:r>
              <a:rPr lang="it-IT" sz="1100" spc="0">
                <a:solidFill>
                  <a:srgbClr val="000000"/>
                </a:solidFill>
                <a:latin typeface="Century Schoolbook" panose="22635452340000000000" pitchFamily="1"/>
              </a:rPr>
              <a:t>evitino di far eseguire esercizi o svolgere attività non confacenti alle reali ed attuali capacità delle persone. </a:t>
            </a:r>
          </a:p>
        </p:txBody>
      </p:sp>
      <p:sp>
        <p:nvSpPr>
          <p:cNvPr id="305" name="Segnaposto testo 304"/>
          <p:cNvSpPr>
            <a:spLocks noGrp="1"/>
          </p:cNvSpPr>
          <p:nvPr>
            <p:ph type="body" idx="10"/>
          </p:nvPr>
        </p:nvSpPr>
        <p:spPr>
          <a:xfrm>
            <a:off x="1722120" y="2044702"/>
            <a:ext cx="3125470" cy="1399540"/>
          </a:xfrm>
          <a:prstGeom prst="rect">
            <a:avLst/>
          </a:prstGeom>
          <a:noFill/>
          <a:ln w="0" cmpd="sng">
            <a:noFill/>
            <a:prstDash val="solid"/>
          </a:ln>
        </p:spPr>
        <p:txBody>
          <a:bodyPr vert="horz" lIns="0" tIns="191770" rIns="0" bIns="0" anchor="t"/>
          <a:lstStyle/>
          <a:p>
            <a:pPr marL="45720" marR="45720" indent="0" algn="just">
              <a:lnSpc>
                <a:spcPts val="1300"/>
              </a:lnSpc>
              <a:spcAft>
                <a:spcPts val="0"/>
              </a:spcAft>
            </a:pPr>
            <a:r>
              <a:rPr lang="it-IT" sz="1100" spc="20">
                <a:solidFill>
                  <a:srgbClr val="000000"/>
                </a:solidFill>
                <a:latin typeface="Century Schoolbook" panose="22635452340000000000" pitchFamily="1"/>
              </a:rPr>
              <a:t>Il fuoco è estremamente pericoloso - Sebbene questa frase possa sembrare banale, è la pura verità. Basti pensare cosa potrebbe provocare un mozzicone di sigaretta ancora acceso gettato in un cestino di carta. Il rischio incendio è uno dei fattori più importanti, perché presente in qualsiasi </a:t>
            </a:r>
          </a:p>
        </p:txBody>
      </p:sp>
      <p:sp>
        <p:nvSpPr>
          <p:cNvPr id="306" name="Segnaposto testo 305"/>
          <p:cNvSpPr>
            <a:spLocks noGrp="1"/>
          </p:cNvSpPr>
          <p:nvPr>
            <p:ph type="body" idx="10"/>
          </p:nvPr>
        </p:nvSpPr>
        <p:spPr>
          <a:xfrm>
            <a:off x="504192" y="3444242"/>
            <a:ext cx="4343399" cy="3663951"/>
          </a:xfrm>
          <a:prstGeom prst="rect">
            <a:avLst/>
          </a:prstGeom>
          <a:noFill/>
          <a:ln w="0" cmpd="sng">
            <a:noFill/>
            <a:prstDash val="solid"/>
          </a:ln>
        </p:spPr>
        <p:txBody>
          <a:bodyPr vert="horz" lIns="0" tIns="0" rIns="0" bIns="0" anchor="t"/>
          <a:lstStyle/>
          <a:p>
            <a:pPr marL="45720" marR="45720" indent="0" algn="just">
              <a:lnSpc>
                <a:spcPts val="1300"/>
              </a:lnSpc>
              <a:spcAft>
                <a:spcPts val="0"/>
              </a:spcAft>
            </a:pPr>
            <a:r>
              <a:rPr lang="it-IT" sz="1100" spc="20">
                <a:solidFill>
                  <a:srgbClr val="000000"/>
                </a:solidFill>
                <a:latin typeface="Century Schoolbook" panose="22635452340000000000" pitchFamily="1"/>
              </a:rPr>
              <a:t>attività lavorativa. </a:t>
            </a:r>
          </a:p>
          <a:p>
            <a:pPr marL="45720" marR="45720" indent="0" algn="just">
              <a:lnSpc>
                <a:spcPts val="1300"/>
              </a:lnSpc>
              <a:spcBef>
                <a:spcPts val="30"/>
              </a:spcBef>
              <a:spcAft>
                <a:spcPts val="0"/>
              </a:spcAft>
            </a:pPr>
            <a:r>
              <a:rPr lang="it-IT" sz="1100" spc="0">
                <a:solidFill>
                  <a:srgbClr val="000000"/>
                </a:solidFill>
                <a:latin typeface="Century Schoolbook" panose="22635452340000000000" pitchFamily="1"/>
              </a:rPr>
              <a:t>L'incendio è la combustione (reazione chimica di un combustibile con un comburente in presenza di innesco) sufficientemente rapida e non controllata che si sviluppa senza limitazioni nello spazio e nel tempo. Per spegnere il fuoco è necessario interrompere la reazione chimica di combustione utilizzando idonei mezzi estinguenti. </a:t>
            </a:r>
          </a:p>
          <a:p>
            <a:pPr marL="45720" marR="45720" indent="0" algn="ctr">
              <a:lnSpc>
                <a:spcPts val="1200"/>
              </a:lnSpc>
              <a:spcBef>
                <a:spcPts val="1335"/>
              </a:spcBef>
              <a:spcAft>
                <a:spcPts val="0"/>
              </a:spcAft>
            </a:pPr>
            <a:r>
              <a:rPr lang="it-IT" sz="1100" b="1" i="1" u="sng" spc="5">
                <a:solidFill>
                  <a:srgbClr val="000000"/>
                </a:solidFill>
                <a:latin typeface="Century Schoolbook" panose="22635452340000000000" pitchFamily="1"/>
              </a:rPr>
              <a:t>Regole da rispettare  </a:t>
            </a:r>
          </a:p>
          <a:p>
            <a:pPr marL="274320" marR="45720" indent="22860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Evitare comportamenti ed azioni che possano generare principi di incendio. </a:t>
            </a:r>
          </a:p>
          <a:p>
            <a:pPr marL="274320" marR="45720" indent="22860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Non utilizzare in modo improprio interruttori elettrici, apparecchi elettrici di qualsiasi natura. </a:t>
            </a:r>
          </a:p>
          <a:p>
            <a:pPr marL="274320" marR="45720" indent="22860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Spegnere sempre le apparecchiature elettriche dopo l'utilizzo (TV, videoregistratori, computer ecc.). </a:t>
            </a:r>
          </a:p>
          <a:p>
            <a:pPr marL="274320" marR="45720" indent="228600" algn="just">
              <a:lnSpc>
                <a:spcPts val="1300"/>
              </a:lnSpc>
              <a:spcBef>
                <a:spcPts val="20"/>
              </a:spcBef>
              <a:spcAft>
                <a:spcPts val="0"/>
              </a:spcAft>
              <a:buFont typeface="Century Schoolbook"/>
              <a:buAutoNum type="arabicPeriod"/>
            </a:pPr>
            <a:r>
              <a:rPr lang="it-IT" sz="1100" spc="15">
                <a:solidFill>
                  <a:srgbClr val="000000"/>
                </a:solidFill>
                <a:latin typeface="Century Schoolbook" panose="22635452340000000000" pitchFamily="1"/>
              </a:rPr>
              <a:t>E’ vietato gettare mozziconi accesi, fiammiferi e tutto ciò che possa innescare l'incendio in cestini di carta, spazzatura, ecc.. </a:t>
            </a:r>
          </a:p>
          <a:p>
            <a:pPr marL="274320" marR="45720" indent="228600" algn="just">
              <a:lnSpc>
                <a:spcPts val="1300"/>
              </a:lnSpc>
              <a:spcBef>
                <a:spcPts val="0"/>
              </a:spcBef>
              <a:spcAft>
                <a:spcPts val="0"/>
              </a:spcAft>
              <a:buFont typeface="Century Schoolbook"/>
              <a:buAutoNum type="arabicPeriod"/>
            </a:pPr>
            <a:r>
              <a:rPr lang="it-IT" sz="1100" spc="0">
                <a:solidFill>
                  <a:srgbClr val="000000"/>
                </a:solidFill>
                <a:latin typeface="Century Schoolbook" panose="22635452340000000000" pitchFamily="1"/>
              </a:rPr>
              <a:t>Non usare apparecchi a fiamma libera nelle vicinanze di materiali infiammabili. </a:t>
            </a:r>
          </a:p>
          <a:p>
            <a:pPr marL="274320" marR="45720" indent="228600" algn="just">
              <a:lnSpc>
                <a:spcPts val="1300"/>
              </a:lnSpc>
              <a:spcBef>
                <a:spcPts val="5"/>
              </a:spcBef>
              <a:spcAft>
                <a:spcPts val="0"/>
              </a:spcAft>
              <a:buFont typeface="Century Schoolbook"/>
              <a:buAutoNum type="arabicPeriod"/>
            </a:pPr>
            <a:r>
              <a:rPr lang="it-IT" sz="1100" spc="0">
                <a:solidFill>
                  <a:srgbClr val="000000"/>
                </a:solidFill>
                <a:latin typeface="Century Schoolbook" panose="22635452340000000000" pitchFamily="1"/>
              </a:rPr>
              <a:t>Segnalare eventuali deterioramenti delle apparecchiature e degli impianti elettrici. </a:t>
            </a:r>
          </a:p>
        </p:txBody>
      </p:sp>
      <p:sp>
        <p:nvSpPr>
          <p:cNvPr id="309" name="Segnaposto testo 308"/>
          <p:cNvSpPr>
            <a:spLocks noGrp="1"/>
          </p:cNvSpPr>
          <p:nvPr>
            <p:ph type="body" idx="10"/>
          </p:nvPr>
        </p:nvSpPr>
        <p:spPr>
          <a:xfrm>
            <a:off x="2063750" y="1715773"/>
            <a:ext cx="1304291" cy="182879"/>
          </a:xfrm>
          <a:prstGeom prst="rect">
            <a:avLst/>
          </a:prstGeom>
          <a:noFill/>
          <a:ln w="0" cmpd="sng">
            <a:noFill/>
            <a:prstDash val="solid"/>
          </a:ln>
        </p:spPr>
        <p:txBody>
          <a:bodyPr vert="horz" lIns="0" tIns="2540" rIns="0" bIns="0" anchor="t"/>
          <a:lstStyle/>
          <a:p>
            <a:pPr marL="0" marR="0" indent="0" algn="l">
              <a:lnSpc>
                <a:spcPts val="1300"/>
              </a:lnSpc>
              <a:spcAft>
                <a:spcPts val="0"/>
              </a:spcAft>
            </a:pPr>
            <a:r>
              <a:rPr lang="it-IT" sz="1200" b="1" i="1" spc="-30">
                <a:solidFill>
                  <a:srgbClr val="000000"/>
                </a:solidFill>
                <a:latin typeface="Century Schoolbook" panose="22635452340000000000" pitchFamily="1"/>
              </a:rPr>
              <a:t>Rischio incendio </a:t>
            </a:r>
          </a:p>
        </p:txBody>
      </p:sp>
      <p:sp>
        <p:nvSpPr>
          <p:cNvPr id="312" name="Segnaposto testo 311"/>
          <p:cNvSpPr>
            <a:spLocks noGrp="1"/>
          </p:cNvSpPr>
          <p:nvPr>
            <p:ph type="body" idx="10"/>
          </p:nvPr>
        </p:nvSpPr>
        <p:spPr>
          <a:xfrm>
            <a:off x="2552066" y="7108193"/>
            <a:ext cx="250825" cy="13589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24 </a:t>
            </a:r>
          </a:p>
        </p:txBody>
      </p:sp>
    </p:spTree>
  </p:cSld>
  <p:clrMapOvr>
    <a:masterClrMapping/>
  </p:clrMapOvr>
  <p:transition advClick="0" advTm="5000">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egnaposto testo 314"/>
          <p:cNvSpPr>
            <a:spLocks noGrp="1"/>
          </p:cNvSpPr>
          <p:nvPr>
            <p:ph type="body" idx="10"/>
          </p:nvPr>
        </p:nvSpPr>
        <p:spPr>
          <a:xfrm>
            <a:off x="523242" y="355600"/>
            <a:ext cx="4343399" cy="2387600"/>
          </a:xfrm>
          <a:prstGeom prst="rect">
            <a:avLst/>
          </a:prstGeom>
          <a:noFill/>
          <a:ln w="0" cmpd="sng">
            <a:noFill/>
            <a:prstDash val="solid"/>
          </a:ln>
        </p:spPr>
        <p:txBody>
          <a:bodyPr vert="horz" lIns="0" tIns="1270" rIns="0" bIns="0" anchor="t"/>
          <a:lstStyle/>
          <a:p>
            <a:pPr marL="274320" marR="45720" indent="274320" algn="just">
              <a:lnSpc>
                <a:spcPts val="1300"/>
              </a:lnSpc>
              <a:spcAft>
                <a:spcPts val="0"/>
              </a:spcAft>
              <a:buFont typeface="Century Schoolbook"/>
              <a:buAutoNum type="arabicPeriod" startAt="7"/>
            </a:pPr>
            <a:r>
              <a:rPr lang="it-IT" sz="1100" spc="0">
                <a:solidFill>
                  <a:srgbClr val="000000"/>
                </a:solidFill>
                <a:latin typeface="Century Schoolbook" panose="22635452340000000000" pitchFamily="1"/>
              </a:rPr>
              <a:t>Verificare che nessun materiale sia depositato davanti agli estintori, alle bocchette antincendio, ai passaggi e alle uscite di emergenza. </a:t>
            </a:r>
          </a:p>
          <a:p>
            <a:pPr marL="274320" marR="45720" indent="274320" algn="just">
              <a:lnSpc>
                <a:spcPts val="1300"/>
              </a:lnSpc>
              <a:spcBef>
                <a:spcPts val="20"/>
              </a:spcBef>
              <a:spcAft>
                <a:spcPts val="0"/>
              </a:spcAft>
              <a:buFont typeface="Century Schoolbook"/>
              <a:buAutoNum type="arabicPeriod"/>
            </a:pPr>
            <a:r>
              <a:rPr lang="it-IT" sz="1100" spc="0">
                <a:solidFill>
                  <a:srgbClr val="000000"/>
                </a:solidFill>
                <a:latin typeface="Century Schoolbook" panose="22635452340000000000" pitchFamily="1"/>
              </a:rPr>
              <a:t>Controllare periodicamente l'efficienza dei mezzi antincendio (rivolto al personale autorizzato). E' necessario, pertanto, osservare scrupolosamente la segnaletica di sicurezza presente nella scuola. </a:t>
            </a:r>
          </a:p>
          <a:p>
            <a:pPr marL="0" marR="0" indent="0" algn="ctr">
              <a:lnSpc>
                <a:spcPts val="1200"/>
              </a:lnSpc>
              <a:spcBef>
                <a:spcPts val="1335"/>
              </a:spcBef>
              <a:spcAft>
                <a:spcPts val="0"/>
              </a:spcAft>
            </a:pPr>
            <a:r>
              <a:rPr lang="it-IT" sz="1100" b="1" i="1" u="sng" spc="5">
                <a:solidFill>
                  <a:srgbClr val="000000"/>
                </a:solidFill>
                <a:latin typeface="Century Schoolbook" panose="22635452340000000000" pitchFamily="1"/>
              </a:rPr>
              <a:t>In caso di incendio  </a:t>
            </a:r>
          </a:p>
          <a:p>
            <a:pPr marL="0" marR="0" indent="0" algn="l">
              <a:lnSpc>
                <a:spcPts val="1400"/>
              </a:lnSpc>
              <a:spcBef>
                <a:spcPts val="475"/>
              </a:spcBef>
              <a:spcAft>
                <a:spcPts val="0"/>
              </a:spcAft>
            </a:pPr>
            <a:r>
              <a:rPr lang="it-IT" sz="1200" b="1" spc="40">
                <a:solidFill>
                  <a:srgbClr val="000000"/>
                </a:solidFill>
                <a:latin typeface="Century Schoolbook" panose="22635452340000000000" pitchFamily="1"/>
              </a:rPr>
              <a:t>Norme di comportamento al segnale d'allarme </a:t>
            </a:r>
          </a:p>
          <a:p>
            <a:pPr marL="0" marR="91440" indent="0" algn="just">
              <a:lnSpc>
                <a:spcPts val="1300"/>
              </a:lnSpc>
              <a:spcBef>
                <a:spcPts val="530"/>
              </a:spcBef>
              <a:spcAft>
                <a:spcPts val="1800"/>
              </a:spcAft>
            </a:pPr>
            <a:r>
              <a:rPr lang="it-IT" sz="1100" spc="0">
                <a:solidFill>
                  <a:srgbClr val="000000"/>
                </a:solidFill>
                <a:latin typeface="Century Schoolbook" panose="22635452340000000000" pitchFamily="1"/>
              </a:rPr>
              <a:t>In occasione di emergenze, se è necessario allertare l'intera popolazione scolastica, è previsto l'utilizzo della campanella. </a:t>
            </a:r>
          </a:p>
        </p:txBody>
      </p:sp>
      <p:sp>
        <p:nvSpPr>
          <p:cNvPr id="319" name="Segnaposto testo 318"/>
          <p:cNvSpPr>
            <a:spLocks noGrp="1"/>
          </p:cNvSpPr>
          <p:nvPr>
            <p:ph type="body" idx="10"/>
          </p:nvPr>
        </p:nvSpPr>
        <p:spPr>
          <a:xfrm>
            <a:off x="523242" y="5013327"/>
            <a:ext cx="4343399" cy="2231390"/>
          </a:xfrm>
          <a:prstGeom prst="rect">
            <a:avLst/>
          </a:prstGeom>
          <a:noFill/>
          <a:ln w="0" cmpd="sng">
            <a:noFill/>
            <a:prstDash val="solid"/>
          </a:ln>
        </p:spPr>
        <p:txBody>
          <a:bodyPr vert="horz" lIns="0" tIns="3810" rIns="0" bIns="0" anchor="t"/>
          <a:lstStyle/>
          <a:p>
            <a:pPr marL="0" marR="91440" indent="91440" algn="just">
              <a:lnSpc>
                <a:spcPts val="1300"/>
              </a:lnSpc>
              <a:spcAft>
                <a:spcPts val="0"/>
              </a:spcAft>
            </a:pPr>
            <a:r>
              <a:rPr lang="it-IT" sz="1100" spc="20">
                <a:solidFill>
                  <a:srgbClr val="000000"/>
                </a:solidFill>
                <a:latin typeface="Century Schoolbook" panose="22635452340000000000" pitchFamily="1"/>
              </a:rPr>
              <a:t>L'allarme può essere dato con il sistema porta a porta laddove siano necessarie comunicazioni diverse dall'allarme generale (evacuazione parziale). Sono di seguito indicate le azioni che devono essere eseguite dagli allievi in caso di segnalazioni di </a:t>
            </a:r>
            <a:r>
              <a:rPr lang="it-IT" sz="1000" spc="20">
                <a:solidFill>
                  <a:srgbClr val="000000"/>
                </a:solidFill>
                <a:latin typeface="Century Schoolbook" panose="22635452340000000000" pitchFamily="1"/>
              </a:rPr>
              <a:t>pericolo. </a:t>
            </a:r>
          </a:p>
          <a:p>
            <a:pPr marL="0" marR="0" indent="0" algn="l">
              <a:lnSpc>
                <a:spcPts val="1300"/>
              </a:lnSpc>
              <a:spcBef>
                <a:spcPts val="1920"/>
              </a:spcBef>
              <a:spcAft>
                <a:spcPts val="0"/>
              </a:spcAft>
            </a:pPr>
            <a:r>
              <a:rPr lang="it-IT" sz="1100" b="1" i="1" spc="0">
                <a:solidFill>
                  <a:srgbClr val="000000"/>
                </a:solidFill>
                <a:latin typeface="Century Schoolbook" panose="22635452340000000000" pitchFamily="1"/>
              </a:rPr>
              <a:t>I docenti al segnale di allarme DEVONO</a:t>
            </a:r>
            <a:r>
              <a:rPr lang="it-IT" sz="1100" spc="0">
                <a:solidFill>
                  <a:srgbClr val="000000"/>
                </a:solidFill>
                <a:latin typeface="Century Schoolbook" panose="22635452340000000000" pitchFamily="1"/>
              </a:rPr>
              <a:t>: </a:t>
            </a:r>
          </a:p>
          <a:p>
            <a:pPr marL="0" marR="0" indent="0" algn="l">
              <a:lnSpc>
                <a:spcPts val="1300"/>
              </a:lnSpc>
              <a:spcBef>
                <a:spcPts val="35"/>
              </a:spcBef>
              <a:spcAft>
                <a:spcPts val="0"/>
              </a:spcAft>
            </a:pPr>
            <a:r>
              <a:rPr lang="it-IT" sz="1100" spc="15">
                <a:solidFill>
                  <a:srgbClr val="000000"/>
                </a:solidFill>
                <a:latin typeface="Segoe UI Symbol" panose="22635452340000000000" pitchFamily="2"/>
              </a:rPr>
              <a:t> </a:t>
            </a:r>
            <a:r>
              <a:rPr lang="it-IT" sz="1100" spc="15">
                <a:solidFill>
                  <a:srgbClr val="000000"/>
                </a:solidFill>
                <a:latin typeface="Century Schoolbook" panose="22635452340000000000" pitchFamily="1"/>
              </a:rPr>
              <a:t>mantenere la calma.. </a:t>
            </a:r>
          </a:p>
          <a:p>
            <a:pPr marL="91440" marR="45720" indent="-91440" algn="just">
              <a:lnSpc>
                <a:spcPts val="1300"/>
              </a:lnSpc>
              <a:spcBef>
                <a:spcPts val="10"/>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ciascun docente valuterà l’immissione ai corridoi secondo la libertà d’accesso, senza provocare intasamenti; </a:t>
            </a:r>
          </a:p>
          <a:p>
            <a:pPr marL="91440" marR="45720" indent="-91440" algn="just">
              <a:lnSpc>
                <a:spcPts val="1300"/>
              </a:lnSpc>
              <a:spcBef>
                <a:spcPts val="25"/>
              </a:spcBef>
              <a:spcAft>
                <a:spcPts val="1005"/>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fare uscire i ragazzi verificando che seguano le istruzioni di cui al documento“Piano emergenza Allievi ”; </a:t>
            </a:r>
          </a:p>
        </p:txBody>
      </p:sp>
      <p:sp>
        <p:nvSpPr>
          <p:cNvPr id="320" name="Segnaposto testo 319"/>
          <p:cNvSpPr>
            <a:spLocks noGrp="1"/>
          </p:cNvSpPr>
          <p:nvPr>
            <p:ph type="body" idx="10"/>
          </p:nvPr>
        </p:nvSpPr>
        <p:spPr>
          <a:xfrm>
            <a:off x="2399666" y="7244716"/>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40">
                <a:solidFill>
                  <a:srgbClr val="000000"/>
                </a:solidFill>
                <a:latin typeface="Times New Roman" panose="22635452340000000000" pitchFamily="1"/>
              </a:rPr>
              <a:t>25 </a:t>
            </a:r>
          </a:p>
        </p:txBody>
      </p:sp>
    </p:spTree>
  </p:cSld>
  <p:clrMapOvr>
    <a:masterClrMapping/>
  </p:clrMapOvr>
  <p:transition advClick="0" advTm="5000">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egnaposto testo 322"/>
          <p:cNvSpPr>
            <a:spLocks noGrp="1"/>
          </p:cNvSpPr>
          <p:nvPr>
            <p:ph type="body" idx="10"/>
          </p:nvPr>
        </p:nvSpPr>
        <p:spPr>
          <a:xfrm>
            <a:off x="454027" y="317500"/>
            <a:ext cx="4419600" cy="2849245"/>
          </a:xfrm>
          <a:prstGeom prst="rect">
            <a:avLst/>
          </a:prstGeom>
          <a:noFill/>
          <a:ln w="0" cmpd="sng">
            <a:noFill/>
            <a:prstDash val="solid"/>
          </a:ln>
        </p:spPr>
        <p:txBody>
          <a:bodyPr vert="horz" lIns="0" tIns="46355" rIns="0" bIns="0" anchor="t"/>
          <a:lstStyle/>
          <a:p>
            <a:pPr marL="91440" marR="45720" indent="0" algn="just">
              <a:lnSpc>
                <a:spcPts val="1300"/>
              </a:lnSpc>
              <a:spcAft>
                <a:spcPts val="0"/>
              </a:spcAft>
            </a:pPr>
            <a:r>
              <a:rPr lang="it-IT" sz="1200" spc="5">
                <a:solidFill>
                  <a:srgbClr val="000000"/>
                </a:solidFill>
                <a:latin typeface="Segoe UI Symbol" panose="22635452340000000000" pitchFamily="2"/>
              </a:rPr>
              <a:t> </a:t>
            </a:r>
            <a:r>
              <a:rPr lang="it-IT" sz="1100" spc="5">
                <a:solidFill>
                  <a:srgbClr val="000000"/>
                </a:solidFill>
                <a:latin typeface="Century Schoolbook" panose="22635452340000000000" pitchFamily="1"/>
              </a:rPr>
              <a:t>prendere con sé il registro ed una penna; </a:t>
            </a:r>
          </a:p>
          <a:p>
            <a:pPr marL="91440" marR="45720" indent="0" algn="just">
              <a:lnSpc>
                <a:spcPts val="1300"/>
              </a:lnSpc>
              <a:spcBef>
                <a:spcPts val="0"/>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posizionarsi, durante l’evacuazione, a metà della fila invitando i ragazzi a mantenere l’ordine e la mano sulla spalla del compagno che precedono; </a:t>
            </a:r>
          </a:p>
          <a:p>
            <a:pPr marL="91440" marR="45720" indent="0" algn="just">
              <a:lnSpc>
                <a:spcPts val="1300"/>
              </a:lnSpc>
              <a:spcBef>
                <a:spcPts val="25"/>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giunti sul luogo di raccolta fare, l’appello e segnalare gli eventuali dispersi sugli appositi moduli inseriti nel registro; </a:t>
            </a:r>
          </a:p>
          <a:p>
            <a:pPr marL="91440" marR="45720" indent="0" algn="just">
              <a:lnSpc>
                <a:spcPts val="1300"/>
              </a:lnSpc>
              <a:spcBef>
                <a:spcPts val="25"/>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consegnare i moduli compilati ai membri delle squadre di emergenza. </a:t>
            </a:r>
          </a:p>
          <a:p>
            <a:pPr marL="91440" marR="45720" indent="0" algn="just">
              <a:lnSpc>
                <a:spcPts val="1300"/>
              </a:lnSpc>
              <a:spcBef>
                <a:spcPts val="1340"/>
              </a:spcBef>
              <a:spcAft>
                <a:spcPts val="2185"/>
              </a:spcAft>
            </a:pPr>
            <a:r>
              <a:rPr lang="it-IT" sz="1100" b="1" i="1" spc="0">
                <a:solidFill>
                  <a:srgbClr val="000000"/>
                </a:solidFill>
                <a:latin typeface="Century Schoolbook" panose="22635452340000000000" pitchFamily="1"/>
              </a:rPr>
              <a:t>Il docente di sostegno, </a:t>
            </a:r>
            <a:r>
              <a:rPr lang="it-IT" sz="1100" spc="0">
                <a:solidFill>
                  <a:srgbClr val="000000"/>
                </a:solidFill>
                <a:latin typeface="Century Schoolbook" panose="22635452340000000000" pitchFamily="1"/>
              </a:rPr>
              <a:t>presente in classe, si occuperà in particolare degli studenti diversamente abili o di coloro che hanno difficoltà motorie, se necessario, chiedendo l’aiuto del personale non docente. Qualora non fosse presente, tale incombenza spetta al docente che effettua la lezione con l’ausilio del personale non docente. </a:t>
            </a:r>
          </a:p>
        </p:txBody>
      </p:sp>
      <p:sp>
        <p:nvSpPr>
          <p:cNvPr id="324" name="Segnaposto testo 323"/>
          <p:cNvSpPr>
            <a:spLocks noGrp="1"/>
          </p:cNvSpPr>
          <p:nvPr>
            <p:ph type="body" idx="10"/>
          </p:nvPr>
        </p:nvSpPr>
        <p:spPr>
          <a:xfrm>
            <a:off x="454027" y="3742056"/>
            <a:ext cx="4419600" cy="1972945"/>
          </a:xfrm>
          <a:prstGeom prst="rect">
            <a:avLst/>
          </a:prstGeom>
          <a:noFill/>
          <a:ln w="0" cmpd="sng">
            <a:noFill/>
            <a:prstDash val="solid"/>
          </a:ln>
        </p:spPr>
        <p:txBody>
          <a:bodyPr vert="horz" lIns="0" tIns="0" rIns="0" bIns="0" anchor="t"/>
          <a:lstStyle/>
          <a:p>
            <a:pPr marL="91440" marR="45720" indent="91440" algn="just">
              <a:lnSpc>
                <a:spcPts val="1300"/>
              </a:lnSpc>
              <a:spcAft>
                <a:spcPts val="0"/>
              </a:spcAft>
            </a:pPr>
            <a:r>
              <a:rPr lang="it-IT" sz="1100" spc="40">
                <a:solidFill>
                  <a:srgbClr val="000000"/>
                </a:solidFill>
                <a:latin typeface="Century Schoolbook" panose="22635452340000000000" pitchFamily="1"/>
              </a:rPr>
              <a:t>Le attività che rientrano nelle mansioni del personale docente e non docente e che necessitano anche dell'utilizzo di </a:t>
            </a:r>
          </a:p>
          <a:p>
            <a:pPr marL="91440" marR="45720" indent="0" algn="just">
              <a:lnSpc>
                <a:spcPts val="1300"/>
              </a:lnSpc>
              <a:spcBef>
                <a:spcPts val="30"/>
              </a:spcBef>
              <a:spcAft>
                <a:spcPts val="985"/>
              </a:spcAft>
              <a:tabLst>
                <a:tab pos="1417320" algn="l"/>
                <a:tab pos="2423160" algn="l"/>
                <a:tab pos="4343400" algn="r"/>
              </a:tabLst>
            </a:pPr>
            <a:r>
              <a:rPr lang="it-IT" sz="1100" spc="0">
                <a:solidFill>
                  <a:srgbClr val="000000"/>
                </a:solidFill>
                <a:latin typeface="Century Schoolbook" panose="22635452340000000000" pitchFamily="1"/>
              </a:rPr>
              <a:t>apparecchiature elettriche, elettroniche, meccaniche, </a:t>
            </a:r>
            <a:r>
              <a:t/>
            </a:r>
            <a:br/>
            <a:r>
              <a:rPr lang="it-IT" sz="1100" spc="0">
                <a:solidFill>
                  <a:srgbClr val="000000"/>
                </a:solidFill>
                <a:latin typeface="Century Schoolbook" panose="22635452340000000000" pitchFamily="1"/>
              </a:rPr>
              <a:t>elettromeccaniche (come videoterminali, fotocopiatori, calcolatori, calcolatrici, oppure taglierine, attrezzature varie dei laboratorio, sostanze e materiali pericolose, prodotti di pulizia, scale, ascensori,carrelli ecc.) devono essere svolte seguendo quanto indicato dall'art. 20 del D.Lgl. 81/ 08 (“obblighi dei lavoratori”) e dalle indicazioni sulla sicurezza specifiche presenti nei vari ambienti lavorativi. e delle ulteriori e eventuali disposizione sull’uso specifico emesse dal dirigente scolastico. </a:t>
            </a:r>
          </a:p>
        </p:txBody>
      </p:sp>
      <p:sp>
        <p:nvSpPr>
          <p:cNvPr id="325" name="Segnaposto testo 324"/>
          <p:cNvSpPr>
            <a:spLocks noGrp="1"/>
          </p:cNvSpPr>
          <p:nvPr>
            <p:ph type="body" idx="10"/>
          </p:nvPr>
        </p:nvSpPr>
        <p:spPr>
          <a:xfrm>
            <a:off x="469265" y="5730243"/>
            <a:ext cx="4389120" cy="283210"/>
          </a:xfrm>
          <a:prstGeom prst="rect">
            <a:avLst/>
          </a:prstGeom>
          <a:noFill/>
          <a:ln w="15240" cmpd="sng">
            <a:solidFill>
              <a:srgbClr val="FF6600"/>
            </a:solidFill>
            <a:prstDash val="solid"/>
          </a:ln>
        </p:spPr>
        <p:txBody>
          <a:bodyPr vert="horz" lIns="0" tIns="29210" rIns="0" bIns="0" anchor="t"/>
          <a:lstStyle/>
          <a:p>
            <a:pPr marL="91440" marR="0" indent="0" algn="l">
              <a:lnSpc>
                <a:spcPts val="1200"/>
              </a:lnSpc>
              <a:spcAft>
                <a:spcPts val="660"/>
              </a:spcAft>
            </a:pPr>
            <a:r>
              <a:rPr lang="it-IT" sz="1100" b="1" i="1" spc="15">
                <a:solidFill>
                  <a:srgbClr val="000000"/>
                </a:solidFill>
                <a:latin typeface="Century Schoolbook" panose="22635452340000000000" pitchFamily="1"/>
              </a:rPr>
              <a:t>1. </a:t>
            </a:r>
            <a:r>
              <a:rPr lang="it-IT" sz="1100" b="1" i="1" u="sng" spc="15">
                <a:solidFill>
                  <a:srgbClr val="000000"/>
                </a:solidFill>
                <a:latin typeface="Century Schoolbook" panose="22635452340000000000" pitchFamily="1"/>
              </a:rPr>
              <a:t> Rischi per i soggetti in gravidanza  </a:t>
            </a:r>
          </a:p>
        </p:txBody>
      </p:sp>
      <p:sp>
        <p:nvSpPr>
          <p:cNvPr id="326" name="Segnaposto testo 325"/>
          <p:cNvSpPr>
            <a:spLocks noGrp="1"/>
          </p:cNvSpPr>
          <p:nvPr>
            <p:ph type="body" idx="10"/>
          </p:nvPr>
        </p:nvSpPr>
        <p:spPr>
          <a:xfrm>
            <a:off x="454027" y="6028692"/>
            <a:ext cx="4419600" cy="1139825"/>
          </a:xfrm>
          <a:prstGeom prst="rect">
            <a:avLst/>
          </a:prstGeom>
          <a:noFill/>
          <a:ln w="0" cmpd="sng">
            <a:noFill/>
            <a:prstDash val="solid"/>
          </a:ln>
        </p:spPr>
        <p:txBody>
          <a:bodyPr vert="horz" lIns="0" tIns="64135" rIns="0" bIns="0" anchor="t"/>
          <a:lstStyle/>
          <a:p>
            <a:pPr marL="45720" marR="45720" indent="137160" algn="just">
              <a:lnSpc>
                <a:spcPts val="1300"/>
              </a:lnSpc>
              <a:spcAft>
                <a:spcPts val="0"/>
              </a:spcAft>
            </a:pPr>
            <a:r>
              <a:rPr lang="it-IT" sz="1100" spc="0">
                <a:solidFill>
                  <a:srgbClr val="000000"/>
                </a:solidFill>
                <a:latin typeface="Century Schoolbook" panose="22635452340000000000" pitchFamily="1"/>
              </a:rPr>
              <a:t>Nell’ambiente lavorativo o nella modalità di svolgimento della propria mansione , potrebbero essere presenti dei fattori nocivi per l’andamento della gravidanza. </a:t>
            </a:r>
          </a:p>
          <a:p>
            <a:pPr marL="45720" marR="45720" indent="0" algn="just">
              <a:lnSpc>
                <a:spcPts val="1300"/>
              </a:lnSpc>
              <a:spcBef>
                <a:spcPts val="0"/>
              </a:spcBef>
              <a:spcAft>
                <a:spcPts val="0"/>
              </a:spcAft>
            </a:pPr>
            <a:r>
              <a:rPr lang="it-IT" sz="1100" spc="40">
                <a:solidFill>
                  <a:srgbClr val="000000"/>
                </a:solidFill>
                <a:latin typeface="Century Schoolbook" panose="22635452340000000000" pitchFamily="1"/>
              </a:rPr>
              <a:t>Pertanto la donna in gravidanza presente nella scuola è tenuta a segnalare il proprio stato alla direzione scolastica, al </a:t>
            </a:r>
          </a:p>
          <a:p>
            <a:pPr marL="45720" marR="45720" indent="0" algn="just">
              <a:lnSpc>
                <a:spcPts val="1300"/>
              </a:lnSpc>
              <a:spcBef>
                <a:spcPts val="0"/>
              </a:spcBef>
              <a:spcAft>
                <a:spcPts val="485"/>
              </a:spcAft>
              <a:tabLst>
                <a:tab pos="4343400" algn="r"/>
              </a:tabLst>
            </a:pPr>
            <a:r>
              <a:rPr lang="it-IT" sz="1100" spc="0">
                <a:solidFill>
                  <a:srgbClr val="000000"/>
                </a:solidFill>
                <a:latin typeface="Century Schoolbook" panose="22635452340000000000" pitchFamily="1"/>
              </a:rPr>
              <a:t>fine di valutare, se necessario anche con l’intervento del </a:t>
            </a:r>
          </a:p>
        </p:txBody>
      </p:sp>
      <p:sp>
        <p:nvSpPr>
          <p:cNvPr id="329" name="Segnaposto testo 328"/>
          <p:cNvSpPr>
            <a:spLocks noGrp="1"/>
          </p:cNvSpPr>
          <p:nvPr>
            <p:ph type="body" idx="10"/>
          </p:nvPr>
        </p:nvSpPr>
        <p:spPr>
          <a:xfrm>
            <a:off x="567056" y="3388995"/>
            <a:ext cx="4203066" cy="186056"/>
          </a:xfrm>
          <a:prstGeom prst="rect">
            <a:avLst/>
          </a:prstGeom>
          <a:noFill/>
          <a:ln w="0" cmpd="sng">
            <a:noFill/>
            <a:prstDash val="solid"/>
          </a:ln>
        </p:spPr>
        <p:txBody>
          <a:bodyPr vert="horz" lIns="0" tIns="2540" rIns="0" bIns="0" anchor="t"/>
          <a:lstStyle/>
          <a:p>
            <a:pPr marL="0" marR="0" indent="0" algn="l">
              <a:lnSpc>
                <a:spcPts val="1300"/>
              </a:lnSpc>
              <a:spcAft>
                <a:spcPts val="0"/>
              </a:spcAft>
            </a:pPr>
            <a:r>
              <a:rPr lang="it-IT" sz="1200" b="1" i="1" spc="-10">
                <a:solidFill>
                  <a:srgbClr val="000000"/>
                </a:solidFill>
                <a:latin typeface="Century Schoolbook" panose="22635452340000000000" pitchFamily="1"/>
              </a:rPr>
              <a:t>Rischi specifici per il personale docente e non docente </a:t>
            </a:r>
          </a:p>
        </p:txBody>
      </p:sp>
      <p:sp>
        <p:nvSpPr>
          <p:cNvPr id="330" name="Segnaposto testo 329"/>
          <p:cNvSpPr>
            <a:spLocks noGrp="1"/>
          </p:cNvSpPr>
          <p:nvPr>
            <p:ph type="body" idx="10"/>
          </p:nvPr>
        </p:nvSpPr>
        <p:spPr>
          <a:xfrm>
            <a:off x="2475866" y="7168515"/>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26 </a:t>
            </a:r>
          </a:p>
        </p:txBody>
      </p:sp>
    </p:spTree>
  </p:cSld>
  <p:clrMapOvr>
    <a:masterClrMapping/>
  </p:clrMapOvr>
  <p:transition advClick="0" advTm="5000">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egnaposto testo 332"/>
          <p:cNvSpPr>
            <a:spLocks noGrp="1"/>
          </p:cNvSpPr>
          <p:nvPr>
            <p:ph type="body" idx="10"/>
          </p:nvPr>
        </p:nvSpPr>
        <p:spPr>
          <a:xfrm>
            <a:off x="363221" y="355602"/>
            <a:ext cx="4455159" cy="967105"/>
          </a:xfrm>
          <a:prstGeom prst="rect">
            <a:avLst/>
          </a:prstGeom>
          <a:noFill/>
          <a:ln w="0" cmpd="sng">
            <a:noFill/>
            <a:prstDash val="solid"/>
          </a:ln>
        </p:spPr>
        <p:txBody>
          <a:bodyPr vert="horz" lIns="0" tIns="0" rIns="0" bIns="0" anchor="t"/>
          <a:lstStyle/>
          <a:p>
            <a:pPr marL="137160" marR="0" indent="0" algn="just">
              <a:lnSpc>
                <a:spcPts val="1300"/>
              </a:lnSpc>
              <a:spcAft>
                <a:spcPts val="2285"/>
              </a:spcAft>
            </a:pPr>
            <a:r>
              <a:rPr lang="it-IT" sz="1100" spc="5">
                <a:solidFill>
                  <a:srgbClr val="000000"/>
                </a:solidFill>
                <a:latin typeface="Century Schoolbook" panose="22635452340000000000" pitchFamily="1"/>
              </a:rPr>
              <a:t>medico competente, le eventuali misure per rendere possibile la sua permanenza nell’ambiente scolastico e, per le lavoratrici, valutare la continuazione del lavoro o le possibili mansioni alternative. </a:t>
            </a:r>
          </a:p>
        </p:txBody>
      </p:sp>
      <p:sp>
        <p:nvSpPr>
          <p:cNvPr id="334" name="Segnaposto testo 333"/>
          <p:cNvSpPr>
            <a:spLocks noGrp="1"/>
          </p:cNvSpPr>
          <p:nvPr>
            <p:ph type="body" idx="10"/>
          </p:nvPr>
        </p:nvSpPr>
        <p:spPr>
          <a:xfrm>
            <a:off x="378461" y="1337947"/>
            <a:ext cx="4327525" cy="299085"/>
          </a:xfrm>
          <a:prstGeom prst="rect">
            <a:avLst/>
          </a:prstGeom>
          <a:noFill/>
          <a:ln w="15240" cmpd="sng">
            <a:solidFill>
              <a:srgbClr val="FF6600"/>
            </a:solidFill>
            <a:prstDash val="solid"/>
          </a:ln>
        </p:spPr>
        <p:txBody>
          <a:bodyPr vert="horz" lIns="0" tIns="29210" rIns="0" bIns="0" anchor="t"/>
          <a:lstStyle/>
          <a:p>
            <a:pPr marL="0" marR="0" indent="0" algn="ctr">
              <a:lnSpc>
                <a:spcPts val="1300"/>
              </a:lnSpc>
              <a:spcAft>
                <a:spcPts val="805"/>
              </a:spcAft>
            </a:pPr>
            <a:r>
              <a:rPr lang="it-IT" sz="1100" b="1" i="1" spc="0">
                <a:solidFill>
                  <a:srgbClr val="000000"/>
                </a:solidFill>
                <a:latin typeface="Century Schoolbook" panose="22635452340000000000" pitchFamily="1"/>
              </a:rPr>
              <a:t>2. </a:t>
            </a:r>
            <a:r>
              <a:rPr lang="it-IT" sz="1100" b="1" i="1" u="sng" spc="0">
                <a:solidFill>
                  <a:srgbClr val="000000"/>
                </a:solidFill>
                <a:latin typeface="Century Schoolbook" panose="22635452340000000000" pitchFamily="1"/>
              </a:rPr>
              <a:t> Rischi lavorativi dovuti all’uso dei videoterminali </a:t>
            </a:r>
          </a:p>
        </p:txBody>
      </p:sp>
      <p:sp>
        <p:nvSpPr>
          <p:cNvPr id="335" name="Segnaposto testo 334"/>
          <p:cNvSpPr>
            <a:spLocks noGrp="1"/>
          </p:cNvSpPr>
          <p:nvPr>
            <p:ph type="body" idx="10"/>
          </p:nvPr>
        </p:nvSpPr>
        <p:spPr>
          <a:xfrm>
            <a:off x="363221" y="1652272"/>
            <a:ext cx="4455159" cy="484505"/>
          </a:xfrm>
          <a:prstGeom prst="rect">
            <a:avLst/>
          </a:prstGeom>
          <a:noFill/>
          <a:ln w="0" cmpd="sng">
            <a:noFill/>
            <a:prstDash val="solid"/>
          </a:ln>
        </p:spPr>
        <p:txBody>
          <a:bodyPr vert="horz" lIns="0" tIns="46990" rIns="0" bIns="0" anchor="t"/>
          <a:lstStyle/>
          <a:p>
            <a:pPr marL="182880" marR="0" indent="0" algn="l">
              <a:lnSpc>
                <a:spcPts val="1300"/>
              </a:lnSpc>
              <a:spcAft>
                <a:spcPts val="2065"/>
              </a:spcAft>
            </a:pPr>
            <a:r>
              <a:rPr lang="it-IT" sz="1100" b="1" spc="0">
                <a:solidFill>
                  <a:srgbClr val="000000"/>
                </a:solidFill>
                <a:latin typeface="Century Schoolbook" panose="22635452340000000000" pitchFamily="1"/>
              </a:rPr>
              <a:t>Come evitare l’insorgenza di disturbi muscolo-scheletrici: </a:t>
            </a:r>
          </a:p>
        </p:txBody>
      </p:sp>
      <p:sp>
        <p:nvSpPr>
          <p:cNvPr id="338" name="Segnaposto testo 337"/>
          <p:cNvSpPr>
            <a:spLocks noGrp="1"/>
          </p:cNvSpPr>
          <p:nvPr>
            <p:ph type="body" idx="10"/>
          </p:nvPr>
        </p:nvSpPr>
        <p:spPr>
          <a:xfrm>
            <a:off x="2475866" y="7092315"/>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27 </a:t>
            </a:r>
          </a:p>
        </p:txBody>
      </p:sp>
    </p:spTree>
  </p:cSld>
  <p:clrMapOvr>
    <a:masterClrMapping/>
  </p:clrMapOvr>
  <p:transition advClick="0" advTm="5000">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egnaposto testo 344"/>
          <p:cNvSpPr>
            <a:spLocks noGrp="1"/>
          </p:cNvSpPr>
          <p:nvPr>
            <p:ph type="body" idx="10"/>
          </p:nvPr>
        </p:nvSpPr>
        <p:spPr>
          <a:xfrm>
            <a:off x="722632" y="520702"/>
            <a:ext cx="4182744" cy="2861945"/>
          </a:xfrm>
          <a:prstGeom prst="rect">
            <a:avLst/>
          </a:prstGeom>
          <a:noFill/>
          <a:ln w="0" cmpd="sng">
            <a:noFill/>
            <a:prstDash val="solid"/>
          </a:ln>
        </p:spPr>
        <p:txBody>
          <a:bodyPr vert="horz" lIns="0" tIns="508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assumere posizione corretta di fronte al video, con i piedi ben appoggiati al pavimento e schiena appoggiata allo schienale della sedia, regolando l’altezza della sedia e l’inclinazione dello schienale; </a:t>
            </a:r>
          </a:p>
          <a:p>
            <a:pPr marL="0" marR="91440" indent="0" algn="just">
              <a:lnSpc>
                <a:spcPts val="1300"/>
              </a:lnSpc>
              <a:spcBef>
                <a:spcPts val="10"/>
              </a:spcBef>
              <a:spcAft>
                <a:spcPts val="0"/>
              </a:spcAft>
            </a:pPr>
            <a:r>
              <a:rPr lang="it-IT" sz="1100" spc="0">
                <a:solidFill>
                  <a:srgbClr val="000000"/>
                </a:solidFill>
                <a:latin typeface="Century Schoolbook" panose="22635452340000000000" pitchFamily="1"/>
              </a:rPr>
              <a:t>posizionare lo schermo di fronte in maniera che lo spigolo superiore dello schermo sia posto un po’ più in basso degli occhi dell’operatore; </a:t>
            </a:r>
          </a:p>
          <a:p>
            <a:pPr marL="0" marR="91440" indent="0" algn="just">
              <a:lnSpc>
                <a:spcPts val="1300"/>
              </a:lnSpc>
              <a:spcBef>
                <a:spcPts val="25"/>
              </a:spcBef>
              <a:spcAft>
                <a:spcPts val="0"/>
              </a:spcAft>
            </a:pPr>
            <a:r>
              <a:rPr lang="it-IT" sz="1100" spc="0">
                <a:solidFill>
                  <a:srgbClr val="000000"/>
                </a:solidFill>
                <a:latin typeface="Century Schoolbook" panose="22635452340000000000" pitchFamily="1"/>
              </a:rPr>
              <a:t>disporre la tastiera davanti allo schermo, il mouse, od eventuali altri dispositivi di uso frequente sulla stesso piano della tastiera ed in modo che siano facilmente raggiungibili; eseguire la digitazione ed utilizzare il mouse evitando irrigidimenti delle dita e del polso, tenendo gli avambracci appoggiati sul piano di lavoro in modo da alleggerire la tensione dei muscoli del collo e delle spalle;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Tenere la tastiera ad una distanza di 10 cm dal bordo del piano di lavoro </a:t>
            </a:r>
          </a:p>
        </p:txBody>
      </p:sp>
      <p:sp>
        <p:nvSpPr>
          <p:cNvPr id="346" name="Segnaposto testo 345"/>
          <p:cNvSpPr>
            <a:spLocks noGrp="1"/>
          </p:cNvSpPr>
          <p:nvPr>
            <p:ph type="body" idx="10"/>
          </p:nvPr>
        </p:nvSpPr>
        <p:spPr>
          <a:xfrm>
            <a:off x="450215" y="3382646"/>
            <a:ext cx="4455159" cy="168275"/>
          </a:xfrm>
          <a:prstGeom prst="rect">
            <a:avLst/>
          </a:prstGeom>
          <a:noFill/>
          <a:ln w="0" cmpd="sng">
            <a:noFill/>
            <a:prstDash val="solid"/>
          </a:ln>
        </p:spPr>
        <p:txBody>
          <a:bodyPr vert="horz" lIns="0" tIns="31115" rIns="0" bIns="0" anchor="t"/>
          <a:lstStyle/>
          <a:p>
            <a:pPr marL="91440" marR="0" indent="0" algn="l">
              <a:lnSpc>
                <a:spcPts val="1300"/>
              </a:lnSpc>
              <a:spcAft>
                <a:spcPts val="0"/>
              </a:spcAft>
            </a:pPr>
            <a:r>
              <a:rPr lang="it-IT" sz="1100" b="1" spc="0">
                <a:solidFill>
                  <a:srgbClr val="000000"/>
                </a:solidFill>
                <a:latin typeface="Century Schoolbook" panose="22635452340000000000" pitchFamily="1"/>
              </a:rPr>
              <a:t>Come evitare l’insorgenza di problemi visivi: </a:t>
            </a:r>
          </a:p>
        </p:txBody>
      </p:sp>
      <p:sp>
        <p:nvSpPr>
          <p:cNvPr id="347" name="Segnaposto testo 346"/>
          <p:cNvSpPr>
            <a:spLocks noGrp="1"/>
          </p:cNvSpPr>
          <p:nvPr>
            <p:ph type="body" idx="10"/>
          </p:nvPr>
        </p:nvSpPr>
        <p:spPr>
          <a:xfrm>
            <a:off x="719455" y="3550923"/>
            <a:ext cx="4185920" cy="3465195"/>
          </a:xfrm>
          <a:prstGeom prst="rect">
            <a:avLst/>
          </a:prstGeom>
          <a:noFill/>
          <a:ln w="0" cmpd="sng">
            <a:noFill/>
            <a:prstDash val="solid"/>
          </a:ln>
        </p:spPr>
        <p:txBody>
          <a:bodyPr vert="horz" lIns="0" tIns="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illuminare correttamente il posto di lavoro, possibilmente con luce naturale anche mediante la regolazione di tendine o veneziane; </a:t>
            </a:r>
          </a:p>
          <a:p>
            <a:pPr marL="0" marR="91440" indent="0" algn="just">
              <a:lnSpc>
                <a:spcPts val="1300"/>
              </a:lnSpc>
              <a:spcBef>
                <a:spcPts val="10"/>
              </a:spcBef>
              <a:spcAft>
                <a:spcPts val="0"/>
              </a:spcAft>
            </a:pPr>
            <a:r>
              <a:rPr lang="it-IT" sz="1100" spc="0">
                <a:solidFill>
                  <a:srgbClr val="000000"/>
                </a:solidFill>
                <a:latin typeface="Century Schoolbook" panose="22635452340000000000" pitchFamily="1"/>
              </a:rPr>
              <a:t>orientare ed inclinare lo schermo per eliminare, per quanto possibile, riflessi sulla sua superficie; </a:t>
            </a:r>
          </a:p>
          <a:p>
            <a:pPr marL="0" marR="91440" indent="0" algn="just">
              <a:lnSpc>
                <a:spcPts val="1300"/>
              </a:lnSpc>
              <a:spcBef>
                <a:spcPts val="25"/>
              </a:spcBef>
              <a:spcAft>
                <a:spcPts val="0"/>
              </a:spcAft>
            </a:pPr>
            <a:r>
              <a:rPr lang="it-IT" sz="1100" spc="0">
                <a:solidFill>
                  <a:srgbClr val="000000"/>
                </a:solidFill>
                <a:latin typeface="Century Schoolbook" panose="22635452340000000000" pitchFamily="1"/>
              </a:rPr>
              <a:t>assumere la postura corretta di fronte al video in modo tale che la distanza occhi-schermo sia pari a circa 50-70 cm; </a:t>
            </a:r>
          </a:p>
          <a:p>
            <a:pPr marL="0" marR="91440" indent="0" algn="l">
              <a:lnSpc>
                <a:spcPts val="1300"/>
              </a:lnSpc>
              <a:spcBef>
                <a:spcPts val="0"/>
              </a:spcBef>
              <a:spcAft>
                <a:spcPts val="0"/>
              </a:spcAft>
            </a:pPr>
            <a:r>
              <a:rPr lang="it-IT" sz="1100" spc="0">
                <a:solidFill>
                  <a:srgbClr val="000000"/>
                </a:solidFill>
                <a:latin typeface="Century Schoolbook" panose="22635452340000000000" pitchFamily="1"/>
              </a:rPr>
              <a:t>distogliere periodicamente lo sguardo dal video per guardare oggetti lontani, al fine di ridurre l’affaticamento visivo; non dedicarsi ad attività che richiedono un intenso impegno visivo durante le pause;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pulire periodicamente tastiera, mouse e schermo; </a:t>
            </a:r>
          </a:p>
          <a:p>
            <a:pPr marL="0" marR="91440" indent="0" algn="just">
              <a:lnSpc>
                <a:spcPts val="1300"/>
              </a:lnSpc>
              <a:spcBef>
                <a:spcPts val="0"/>
              </a:spcBef>
              <a:spcAft>
                <a:spcPts val="8790"/>
              </a:spcAft>
            </a:pPr>
            <a:r>
              <a:rPr lang="it-IT" sz="1100" spc="0">
                <a:solidFill>
                  <a:srgbClr val="000000"/>
                </a:solidFill>
                <a:latin typeface="Century Schoolbook" panose="22635452340000000000" pitchFamily="1"/>
              </a:rPr>
              <a:t>utilizzare eventuali mezzi di correzione della vista se prescritti dal medico. </a:t>
            </a:r>
          </a:p>
        </p:txBody>
      </p:sp>
      <p:sp>
        <p:nvSpPr>
          <p:cNvPr id="348" name="Segnaposto testo 347"/>
          <p:cNvSpPr>
            <a:spLocks noGrp="1"/>
          </p:cNvSpPr>
          <p:nvPr>
            <p:ph type="body" idx="10"/>
          </p:nvPr>
        </p:nvSpPr>
        <p:spPr>
          <a:xfrm>
            <a:off x="2399666" y="7016115"/>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40">
                <a:solidFill>
                  <a:srgbClr val="000000"/>
                </a:solidFill>
                <a:latin typeface="Times New Roman" panose="22635452340000000000" pitchFamily="1"/>
              </a:rPr>
              <a:t>28 </a:t>
            </a:r>
          </a:p>
        </p:txBody>
      </p:sp>
    </p:spTree>
  </p:cSld>
  <p:clrMapOvr>
    <a:masterClrMapping/>
  </p:clrMapOvr>
  <p:transition advClick="0" advTm="5000">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egnaposto testo 350"/>
          <p:cNvSpPr>
            <a:spLocks noGrp="1"/>
          </p:cNvSpPr>
          <p:nvPr>
            <p:ph type="body" idx="10"/>
          </p:nvPr>
        </p:nvSpPr>
        <p:spPr>
          <a:xfrm>
            <a:off x="467996" y="468633"/>
            <a:ext cx="4406900" cy="531494"/>
          </a:xfrm>
          <a:prstGeom prst="rect">
            <a:avLst/>
          </a:prstGeom>
          <a:noFill/>
          <a:ln w="24130" cmpd="sng">
            <a:solidFill>
              <a:srgbClr val="FF6600"/>
            </a:solidFill>
            <a:prstDash val="solid"/>
          </a:ln>
        </p:spPr>
        <p:txBody>
          <a:bodyPr vert="horz" lIns="0" tIns="55880" rIns="0" bIns="0" anchor="t"/>
          <a:lstStyle/>
          <a:p>
            <a:pPr marL="91440" marR="274320" indent="0" algn="l">
              <a:lnSpc>
                <a:spcPts val="1300"/>
              </a:lnSpc>
              <a:spcAft>
                <a:spcPts val="1075"/>
              </a:spcAft>
            </a:pPr>
            <a:r>
              <a:rPr lang="it-IT" sz="1100" b="1" i="1" spc="0">
                <a:solidFill>
                  <a:srgbClr val="000000"/>
                </a:solidFill>
                <a:latin typeface="Century Schoolbook" panose="22635452340000000000" pitchFamily="1"/>
              </a:rPr>
              <a:t>3. Rischi lavorativi dovuti alla movimentazione manuale </a:t>
            </a:r>
            <a:r>
              <a:rPr lang="it-IT" sz="1100" b="1" i="1" u="sng" spc="0">
                <a:solidFill>
                  <a:srgbClr val="000000"/>
                </a:solidFill>
                <a:latin typeface="Century Schoolbook" panose="22635452340000000000" pitchFamily="1"/>
              </a:rPr>
              <a:t>dei carichi </a:t>
            </a:r>
          </a:p>
        </p:txBody>
      </p:sp>
      <p:sp>
        <p:nvSpPr>
          <p:cNvPr id="352" name="Segnaposto testo 351"/>
          <p:cNvSpPr>
            <a:spLocks noGrp="1"/>
          </p:cNvSpPr>
          <p:nvPr>
            <p:ph type="body" idx="10"/>
          </p:nvPr>
        </p:nvSpPr>
        <p:spPr>
          <a:xfrm>
            <a:off x="443866" y="1024258"/>
            <a:ext cx="4455159" cy="6125845"/>
          </a:xfrm>
          <a:prstGeom prst="rect">
            <a:avLst/>
          </a:prstGeom>
          <a:noFill/>
          <a:ln w="0" cmpd="sng">
            <a:noFill/>
            <a:prstDash val="solid"/>
          </a:ln>
        </p:spPr>
        <p:txBody>
          <a:bodyPr vert="horz" lIns="0" tIns="173355" rIns="0" bIns="0" anchor="t"/>
          <a:lstStyle/>
          <a:p>
            <a:pPr marL="91440" marR="91440" indent="91440" algn="just">
              <a:lnSpc>
                <a:spcPts val="1300"/>
              </a:lnSpc>
              <a:spcAft>
                <a:spcPts val="0"/>
              </a:spcAft>
            </a:pPr>
            <a:r>
              <a:rPr lang="it-IT" sz="1100" spc="0">
                <a:solidFill>
                  <a:srgbClr val="000000"/>
                </a:solidFill>
                <a:latin typeface="Century Schoolbook" panose="22635452340000000000" pitchFamily="1"/>
              </a:rPr>
              <a:t>Per </a:t>
            </a:r>
            <a:r>
              <a:rPr lang="it-IT" sz="1100" b="1" spc="0">
                <a:solidFill>
                  <a:srgbClr val="000000"/>
                </a:solidFill>
                <a:latin typeface="Century Schoolbook" panose="22635452340000000000" pitchFamily="1"/>
              </a:rPr>
              <a:t>Movimentazione manuale dei carichi (MVC) </a:t>
            </a:r>
            <a:r>
              <a:rPr lang="it-IT" sz="1100" spc="0">
                <a:solidFill>
                  <a:srgbClr val="000000"/>
                </a:solidFill>
                <a:latin typeface="Century Schoolbook" panose="22635452340000000000" pitchFamily="1"/>
              </a:rPr>
              <a:t>si intendono le operazioni di trasporto o di sostegno di un carico ad opera di uno o più lavoratori, comprese le azioni del sollevare, deporre, tirare, portare o spostare un carico. </a:t>
            </a:r>
          </a:p>
          <a:p>
            <a:pPr marL="91440" marR="0" indent="0" algn="l">
              <a:lnSpc>
                <a:spcPts val="1400"/>
              </a:lnSpc>
              <a:spcBef>
                <a:spcPts val="4220"/>
              </a:spcBef>
              <a:spcAft>
                <a:spcPts val="0"/>
              </a:spcAft>
            </a:pPr>
            <a:r>
              <a:rPr lang="it-IT" sz="1200" b="1" i="1" u="sng" spc="5">
                <a:solidFill>
                  <a:srgbClr val="000000"/>
                </a:solidFill>
                <a:latin typeface="Century Schoolbook" panose="22635452340000000000" pitchFamily="1"/>
              </a:rPr>
              <a:t>Effetti sulla salute  </a:t>
            </a:r>
          </a:p>
          <a:p>
            <a:pPr marL="91440" marR="91440" indent="91440" algn="l">
              <a:lnSpc>
                <a:spcPts val="1400"/>
              </a:lnSpc>
              <a:spcBef>
                <a:spcPts val="25"/>
              </a:spcBef>
              <a:spcAft>
                <a:spcPts val="0"/>
              </a:spcAft>
            </a:pPr>
            <a:r>
              <a:rPr lang="it-IT" sz="1200" spc="0">
                <a:solidFill>
                  <a:srgbClr val="000000"/>
                </a:solidFill>
                <a:latin typeface="Century Schoolbook" panose="22635452340000000000" pitchFamily="1"/>
              </a:rPr>
              <a:t>Lo sforzo muscolare richiesto dalla MVC determina aumento del ritmo cardiaco e di quello respiratorio ed incide negativamente nel tempo sulle articolazioni, in particolare sulla colonna vertebrale, determinando cervicalgie, lombalgie e discopatie. </a:t>
            </a:r>
          </a:p>
          <a:p>
            <a:pPr marL="91440" marR="91440" indent="91440" algn="just">
              <a:lnSpc>
                <a:spcPts val="1400"/>
              </a:lnSpc>
              <a:spcBef>
                <a:spcPts val="0"/>
              </a:spcBef>
              <a:spcAft>
                <a:spcPts val="0"/>
              </a:spcAft>
            </a:pPr>
            <a:r>
              <a:rPr lang="it-IT" sz="1200" spc="0">
                <a:solidFill>
                  <a:srgbClr val="000000"/>
                </a:solidFill>
                <a:latin typeface="Century Schoolbook" panose="22635452340000000000" pitchFamily="1"/>
              </a:rPr>
              <a:t>In relazione allo stato di salute del lavoratore ed in relazione ad alcuni casi specifici correlati alle caratteristiche del carico e dell'organizzazione di lavoro, i lavoratori potranno essere soggetti a sorveglianza sanitaria, secondo la valutazione dei rischi. </a:t>
            </a:r>
          </a:p>
          <a:p>
            <a:pPr marL="91440" marR="0" indent="0" algn="just">
              <a:lnSpc>
                <a:spcPts val="1400"/>
              </a:lnSpc>
              <a:spcBef>
                <a:spcPts val="1370"/>
              </a:spcBef>
              <a:spcAft>
                <a:spcPts val="0"/>
              </a:spcAft>
            </a:pPr>
            <a:r>
              <a:rPr lang="it-IT" sz="1200" b="1" i="1" u="sng" spc="0">
                <a:solidFill>
                  <a:srgbClr val="000000"/>
                </a:solidFill>
                <a:latin typeface="Century Schoolbook" panose="22635452340000000000" pitchFamily="1"/>
              </a:rPr>
              <a:t>I principi della prevenzione  </a:t>
            </a:r>
          </a:p>
          <a:p>
            <a:pPr marL="91440" marR="91440" indent="91440" algn="just">
              <a:lnSpc>
                <a:spcPts val="1400"/>
              </a:lnSpc>
              <a:spcBef>
                <a:spcPts val="0"/>
              </a:spcBef>
              <a:spcAft>
                <a:spcPts val="0"/>
              </a:spcAft>
            </a:pPr>
            <a:r>
              <a:rPr lang="it-IT" sz="1200" spc="0">
                <a:solidFill>
                  <a:srgbClr val="000000"/>
                </a:solidFill>
                <a:latin typeface="Century Schoolbook" panose="22635452340000000000" pitchFamily="1"/>
              </a:rPr>
              <a:t>Partendo dal presupposto che occorre evitare la movimentazione manuale dei carichi adottando a livello aziendale misure organizzative e mezzi appropriati, quali le attrezzature meccaniche, occorre tener presente che in alcuni casi non è possibile fare a meno della MVC. </a:t>
            </a:r>
          </a:p>
          <a:p>
            <a:pPr marL="91440" marR="91440" indent="91440" algn="just">
              <a:lnSpc>
                <a:spcPts val="1400"/>
              </a:lnSpc>
              <a:spcBef>
                <a:spcPts val="25"/>
              </a:spcBef>
              <a:spcAft>
                <a:spcPts val="0"/>
              </a:spcAft>
            </a:pPr>
            <a:r>
              <a:rPr lang="it-IT" sz="1200" spc="-5">
                <a:solidFill>
                  <a:srgbClr val="000000"/>
                </a:solidFill>
                <a:latin typeface="Century Schoolbook" panose="22635452340000000000" pitchFamily="1"/>
              </a:rPr>
              <a:t>In quest'ultima situazione, oltre ad alcuni accorgimenti che il datore di lavoro adotterà dal punto di vista organizzativo (es. suddivisione del carico, riduzione della frequenza di sollevamento e movimentazione, miglioramento delle caratteristiche ergonomiche del posto di lavoro), è opportuno che il lavoratore sia a conoscenza che la MVC può costituire un rischio per la colonna vertebrale in </a:t>
            </a:r>
          </a:p>
          <a:p>
            <a:pPr marL="91440" marR="0" indent="0" algn="l">
              <a:lnSpc>
                <a:spcPts val="1300"/>
              </a:lnSpc>
              <a:spcBef>
                <a:spcPts val="0"/>
              </a:spcBef>
              <a:spcAft>
                <a:spcPts val="0"/>
              </a:spcAft>
              <a:tabLst>
                <a:tab pos="2240280" algn="l"/>
              </a:tabLst>
            </a:pPr>
            <a:r>
              <a:rPr lang="it-IT" sz="1200" spc="0">
                <a:solidFill>
                  <a:srgbClr val="000000"/>
                </a:solidFill>
                <a:latin typeface="Century Schoolbook" panose="22635452340000000000" pitchFamily="1"/>
              </a:rPr>
              <a:t>relazione a: </a:t>
            </a:r>
            <a:r>
              <a:rPr lang="it-IT" sz="1000" spc="0">
                <a:solidFill>
                  <a:srgbClr val="000000"/>
                </a:solidFill>
                <a:latin typeface="Times New Roman" panose="22635452340000000000" pitchFamily="1"/>
              </a:rPr>
              <a:t>29 </a:t>
            </a:r>
          </a:p>
        </p:txBody>
      </p:sp>
    </p:spTree>
  </p:cSld>
  <p:clrMapOvr>
    <a:masterClrMapping/>
  </p:clrMapOvr>
  <p:transition advClick="0"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377826" y="3535681"/>
            <a:ext cx="4690745" cy="3710305"/>
          </a:xfrm>
          <a:prstGeom prst="rect">
            <a:avLst/>
          </a:prstGeom>
          <a:solidFill>
            <a:srgbClr val="FFFFFE"/>
          </a:solidFill>
          <a:ln w="0" cmpd="sng">
            <a:noFill/>
            <a:prstDash val="solid"/>
          </a:ln>
        </p:spPr>
        <p:txBody>
          <a:bodyPr vert="horz" lIns="0" tIns="0" rIns="0" bIns="0" anchor="t"/>
          <a:lstStyle/>
          <a:p>
            <a:pPr algn="l"/>
            <a:r>
              <a:rPr lang="en-US" sz="100"/>
              <a:t> </a:t>
            </a:r>
          </a:p>
        </p:txBody>
      </p:sp>
      <p:sp>
        <p:nvSpPr>
          <p:cNvPr id="20" name="Segnaposto testo 19"/>
          <p:cNvSpPr>
            <a:spLocks noGrp="1"/>
          </p:cNvSpPr>
          <p:nvPr>
            <p:ph type="body" idx="10"/>
          </p:nvPr>
        </p:nvSpPr>
        <p:spPr>
          <a:xfrm>
            <a:off x="377826" y="355602"/>
            <a:ext cx="4690745" cy="155575"/>
          </a:xfrm>
          <a:prstGeom prst="rect">
            <a:avLst/>
          </a:prstGeom>
          <a:noFill/>
          <a:ln w="0" cmpd="sng">
            <a:noFill/>
            <a:prstDash val="solid"/>
          </a:ln>
        </p:spPr>
        <p:txBody>
          <a:bodyPr vert="horz" lIns="0" tIns="0" rIns="0" bIns="0" anchor="t"/>
          <a:lstStyle/>
          <a:p>
            <a:pPr marL="0" marR="0" indent="0" algn="ctr">
              <a:lnSpc>
                <a:spcPts val="1100"/>
              </a:lnSpc>
              <a:spcAft>
                <a:spcPts val="0"/>
              </a:spcAft>
            </a:pPr>
            <a:r>
              <a:rPr lang="it-IT" sz="1100" b="1" spc="0">
                <a:solidFill>
                  <a:srgbClr val="0000FF"/>
                </a:solidFill>
                <a:latin typeface="Century Schoolbook" panose="22635452340000000000" pitchFamily="1"/>
              </a:rPr>
              <a:t>PRONTUARIO DI INFORMAZIONESUI RISCHI E LA </a:t>
            </a:r>
          </a:p>
        </p:txBody>
      </p:sp>
      <p:sp>
        <p:nvSpPr>
          <p:cNvPr id="21" name="Segnaposto testo 20"/>
          <p:cNvSpPr>
            <a:spLocks noGrp="1"/>
          </p:cNvSpPr>
          <p:nvPr>
            <p:ph type="body" idx="10"/>
          </p:nvPr>
        </p:nvSpPr>
        <p:spPr>
          <a:xfrm>
            <a:off x="377826" y="511178"/>
            <a:ext cx="4690745" cy="991235"/>
          </a:xfrm>
          <a:prstGeom prst="rect">
            <a:avLst/>
          </a:prstGeom>
          <a:noFill/>
          <a:ln w="0" cmpd="sng">
            <a:noFill/>
            <a:prstDash val="solid"/>
          </a:ln>
        </p:spPr>
        <p:txBody>
          <a:bodyPr vert="horz" lIns="0" tIns="12065" rIns="0" bIns="0" anchor="t"/>
          <a:lstStyle/>
          <a:p>
            <a:pPr marL="0" marR="0" indent="0" algn="ctr">
              <a:lnSpc>
                <a:spcPts val="1300"/>
              </a:lnSpc>
              <a:spcAft>
                <a:spcPts val="0"/>
              </a:spcAft>
            </a:pPr>
            <a:r>
              <a:rPr lang="it-IT" sz="1100" b="1" u="sng" spc="0">
                <a:solidFill>
                  <a:srgbClr val="0000FF"/>
                </a:solidFill>
                <a:latin typeface="Century Schoolbook" panose="22635452340000000000" pitchFamily="1"/>
              </a:rPr>
              <a:t>SICUREZZA NELLA SCUOLA </a:t>
            </a:r>
          </a:p>
          <a:p>
            <a:pPr marL="228600" marR="0" indent="0" algn="l">
              <a:lnSpc>
                <a:spcPts val="1300"/>
              </a:lnSpc>
              <a:spcBef>
                <a:spcPts val="1325"/>
              </a:spcBef>
              <a:spcAft>
                <a:spcPts val="0"/>
              </a:spcAft>
            </a:pPr>
            <a:r>
              <a:rPr lang="it-IT" sz="1100" spc="0">
                <a:solidFill>
                  <a:srgbClr val="000000"/>
                </a:solidFill>
                <a:latin typeface="Century Schoolbook" panose="22635452340000000000" pitchFamily="1"/>
              </a:rPr>
              <a:t>- </a:t>
            </a:r>
            <a:r>
              <a:rPr lang="it-IT" sz="1100" b="1" spc="0">
                <a:solidFill>
                  <a:srgbClr val="000000"/>
                </a:solidFill>
                <a:latin typeface="Century Schoolbook" panose="22635452340000000000" pitchFamily="1"/>
              </a:rPr>
              <a:t>per il personale docente </a:t>
            </a:r>
            <a:r>
              <a:rPr lang="it-IT" sz="1100" spc="0">
                <a:solidFill>
                  <a:srgbClr val="000000"/>
                </a:solidFill>
                <a:latin typeface="Century Schoolbook" panose="22635452340000000000" pitchFamily="1"/>
              </a:rPr>
              <a:t>e non docente </a:t>
            </a:r>
          </a:p>
          <a:p>
            <a:pPr marL="228600" marR="0" indent="0" algn="l">
              <a:lnSpc>
                <a:spcPts val="1300"/>
              </a:lnSpc>
              <a:spcBef>
                <a:spcPts val="20"/>
              </a:spcBef>
              <a:spcAft>
                <a:spcPts val="0"/>
              </a:spcAft>
            </a:pPr>
            <a:r>
              <a:rPr lang="it-IT" sz="1100" spc="0">
                <a:solidFill>
                  <a:srgbClr val="000000"/>
                </a:solidFill>
                <a:latin typeface="Century Schoolbook" panose="22635452340000000000" pitchFamily="1"/>
              </a:rPr>
              <a:t>- per gli utenti del servizio scolastico ( studenti - genitori ) </a:t>
            </a:r>
          </a:p>
          <a:p>
            <a:pPr marL="137160" marR="0" indent="0" algn="l">
              <a:lnSpc>
                <a:spcPts val="1300"/>
              </a:lnSpc>
              <a:spcBef>
                <a:spcPts val="1240"/>
              </a:spcBef>
              <a:spcAft>
                <a:spcPts val="0"/>
              </a:spcAft>
            </a:pPr>
            <a:r>
              <a:rPr lang="it-IT" sz="1100" b="1" spc="0">
                <a:solidFill>
                  <a:srgbClr val="000000"/>
                </a:solidFill>
                <a:latin typeface="Century Schoolbook" panose="22635452340000000000" pitchFamily="1"/>
              </a:rPr>
              <a:t>LA SICUREZZA NELLA SCUOLA </a:t>
            </a:r>
          </a:p>
        </p:txBody>
      </p:sp>
      <p:sp>
        <p:nvSpPr>
          <p:cNvPr id="22" name="Segnaposto testo 21"/>
          <p:cNvSpPr>
            <a:spLocks noGrp="1"/>
          </p:cNvSpPr>
          <p:nvPr>
            <p:ph type="body" idx="10"/>
          </p:nvPr>
        </p:nvSpPr>
        <p:spPr>
          <a:xfrm>
            <a:off x="1576071" y="1502413"/>
            <a:ext cx="3492500" cy="896619"/>
          </a:xfrm>
          <a:prstGeom prst="rect">
            <a:avLst/>
          </a:prstGeom>
          <a:noFill/>
          <a:ln w="0" cmpd="sng">
            <a:noFill/>
            <a:prstDash val="solid"/>
          </a:ln>
        </p:spPr>
        <p:txBody>
          <a:bodyPr vert="horz" lIns="0" tIns="3810" rIns="0" bIns="0" anchor="t"/>
          <a:lstStyle/>
          <a:p>
            <a:pPr marL="0" marR="228600" indent="137160" algn="just">
              <a:lnSpc>
                <a:spcPts val="1300"/>
              </a:lnSpc>
              <a:spcAft>
                <a:spcPts val="0"/>
              </a:spcAft>
            </a:pPr>
            <a:r>
              <a:rPr lang="it-IT" sz="1100" spc="0">
                <a:solidFill>
                  <a:srgbClr val="000000"/>
                </a:solidFill>
                <a:latin typeface="Century Schoolbook" panose="22635452340000000000" pitchFamily="1"/>
              </a:rPr>
              <a:t>La prevenzione degli infortuni è cosa decisamente rilevante, infatti ricorre, nel nostro schema mentale, elencare al primo posto il benessere fisico e psichico dell'individuo e poi le restanti esigenze. </a:t>
            </a:r>
          </a:p>
        </p:txBody>
      </p:sp>
      <p:sp>
        <p:nvSpPr>
          <p:cNvPr id="23" name="Segnaposto testo 22"/>
          <p:cNvSpPr>
            <a:spLocks noGrp="1"/>
          </p:cNvSpPr>
          <p:nvPr>
            <p:ph type="body" idx="10"/>
          </p:nvPr>
        </p:nvSpPr>
        <p:spPr>
          <a:xfrm>
            <a:off x="377826" y="2399030"/>
            <a:ext cx="4690745" cy="867409"/>
          </a:xfrm>
          <a:prstGeom prst="rect">
            <a:avLst/>
          </a:prstGeom>
          <a:noFill/>
          <a:ln w="0" cmpd="sng">
            <a:noFill/>
            <a:prstDash val="solid"/>
          </a:ln>
        </p:spPr>
        <p:txBody>
          <a:bodyPr vert="horz" lIns="0" tIns="0" rIns="0" bIns="0" anchor="t"/>
          <a:lstStyle/>
          <a:p>
            <a:pPr marL="137160" marR="228600" indent="91440" algn="just">
              <a:lnSpc>
                <a:spcPts val="1300"/>
              </a:lnSpc>
              <a:spcAft>
                <a:spcPts val="480"/>
              </a:spcAft>
            </a:pPr>
            <a:r>
              <a:rPr lang="it-IT" sz="1100" spc="0">
                <a:solidFill>
                  <a:srgbClr val="000000"/>
                </a:solidFill>
                <a:latin typeface="Century Schoolbook" panose="22635452340000000000" pitchFamily="1"/>
              </a:rPr>
              <a:t>Il </a:t>
            </a:r>
            <a:r>
              <a:rPr lang="it-IT" sz="1100" b="1" spc="0">
                <a:solidFill>
                  <a:srgbClr val="000000"/>
                </a:solidFill>
                <a:latin typeface="Century Schoolbook" panose="22635452340000000000" pitchFamily="1"/>
              </a:rPr>
              <a:t>D.Lgs</a:t>
            </a:r>
            <a:r>
              <a:rPr lang="it-IT" sz="1100" spc="0">
                <a:solidFill>
                  <a:srgbClr val="000000"/>
                </a:solidFill>
                <a:latin typeface="Century Schoolbook" panose="22635452340000000000" pitchFamily="1"/>
              </a:rPr>
              <a:t>. </a:t>
            </a:r>
            <a:r>
              <a:rPr lang="it-IT" sz="1100" b="1" spc="0">
                <a:solidFill>
                  <a:srgbClr val="000000"/>
                </a:solidFill>
                <a:latin typeface="Century Schoolbook" panose="22635452340000000000" pitchFamily="1"/>
              </a:rPr>
              <a:t>81/ 08 </a:t>
            </a:r>
            <a:r>
              <a:rPr lang="it-IT" sz="1100" spc="0">
                <a:solidFill>
                  <a:srgbClr val="000000"/>
                </a:solidFill>
                <a:latin typeface="Century Schoolbook" panose="22635452340000000000" pitchFamily="1"/>
              </a:rPr>
              <a:t>e il successivo </a:t>
            </a:r>
            <a:r>
              <a:rPr lang="it-IT" sz="1100" b="1" spc="0">
                <a:solidFill>
                  <a:srgbClr val="000000"/>
                </a:solidFill>
                <a:latin typeface="Century Schoolbook" panose="22635452340000000000" pitchFamily="1"/>
              </a:rPr>
              <a:t>D.Lgs</a:t>
            </a:r>
            <a:r>
              <a:rPr lang="it-IT" sz="1100" spc="0">
                <a:solidFill>
                  <a:srgbClr val="000000"/>
                </a:solidFill>
                <a:latin typeface="Century Schoolbook" panose="22635452340000000000" pitchFamily="1"/>
              </a:rPr>
              <a:t>. </a:t>
            </a:r>
            <a:r>
              <a:rPr lang="it-IT" sz="1100" b="1" spc="0">
                <a:solidFill>
                  <a:srgbClr val="000000"/>
                </a:solidFill>
                <a:latin typeface="Century Schoolbook" panose="22635452340000000000" pitchFamily="1"/>
              </a:rPr>
              <a:t>106/09 </a:t>
            </a:r>
            <a:r>
              <a:rPr lang="it-IT" sz="1100" spc="0">
                <a:solidFill>
                  <a:srgbClr val="000000"/>
                </a:solidFill>
                <a:latin typeface="Century Schoolbook" panose="22635452340000000000" pitchFamily="1"/>
              </a:rPr>
              <a:t>(Decreto Correttivo D.Lgs. 81/08) prescrivono le misure finalizzate alla tutela della salute e alla sicurezza dei “lavoratori” e degli “utenti” negli ambienti di lavoro privati e pubblici mediante l'attuazione di direttive comunitarie. </a:t>
            </a:r>
            <a:r>
              <a:rPr lang="it-IT" sz="1100" b="1" spc="0">
                <a:solidFill>
                  <a:srgbClr val="000000"/>
                </a:solidFill>
                <a:latin typeface="Century Schoolbook" panose="22635452340000000000" pitchFamily="1"/>
              </a:rPr>
              <a:t>COSA E’ CAMBIATO? </a:t>
            </a:r>
          </a:p>
        </p:txBody>
      </p:sp>
      <p:sp>
        <p:nvSpPr>
          <p:cNvPr id="24" name="Segnaposto testo 23"/>
          <p:cNvSpPr>
            <a:spLocks noGrp="1"/>
          </p:cNvSpPr>
          <p:nvPr>
            <p:ph type="body" idx="10"/>
          </p:nvPr>
        </p:nvSpPr>
        <p:spPr>
          <a:xfrm>
            <a:off x="393066" y="3284856"/>
            <a:ext cx="4653915" cy="250825"/>
          </a:xfrm>
          <a:prstGeom prst="rect">
            <a:avLst/>
          </a:prstGeom>
          <a:solidFill>
            <a:srgbClr val="F9F995"/>
          </a:solidFill>
          <a:ln w="0" cmpd="sng">
            <a:noFill/>
            <a:prstDash val="solid"/>
          </a:ln>
        </p:spPr>
        <p:txBody>
          <a:bodyPr vert="horz" lIns="0" tIns="75565" rIns="0" bIns="0" anchor="t"/>
          <a:lstStyle/>
          <a:p>
            <a:pPr marL="0" marR="0" indent="0" algn="ctr">
              <a:lnSpc>
                <a:spcPts val="1300"/>
              </a:lnSpc>
              <a:spcAft>
                <a:spcPts val="0"/>
              </a:spcAft>
            </a:pPr>
            <a:r>
              <a:rPr lang="it-IT" sz="1100" b="1" spc="0">
                <a:solidFill>
                  <a:srgbClr val="000000"/>
                </a:solidFill>
                <a:latin typeface="Century Schoolbook" panose="22635452340000000000" pitchFamily="1"/>
              </a:rPr>
              <a:t>D.Leg.vo 9 settembre 1994, n° 626 </a:t>
            </a:r>
          </a:p>
        </p:txBody>
      </p:sp>
      <p:sp>
        <p:nvSpPr>
          <p:cNvPr id="29" name="Segnaposto testo 28"/>
          <p:cNvSpPr>
            <a:spLocks noGrp="1"/>
          </p:cNvSpPr>
          <p:nvPr>
            <p:ph type="body" idx="10"/>
          </p:nvPr>
        </p:nvSpPr>
        <p:spPr>
          <a:xfrm>
            <a:off x="633730" y="4535171"/>
            <a:ext cx="4175761" cy="1027429"/>
          </a:xfrm>
          <a:prstGeom prst="rect">
            <a:avLst/>
          </a:prstGeom>
          <a:noFill/>
          <a:ln w="0" cmpd="sng">
            <a:noFill/>
            <a:prstDash val="solid"/>
          </a:ln>
        </p:spPr>
        <p:txBody>
          <a:bodyPr vert="horz" lIns="0" tIns="0" rIns="0" bIns="0" anchor="t"/>
          <a:lstStyle/>
          <a:p>
            <a:pPr marL="0" marR="0" indent="45720" algn="just">
              <a:lnSpc>
                <a:spcPts val="1200"/>
              </a:lnSpc>
              <a:spcAft>
                <a:spcPts val="0"/>
              </a:spcAft>
            </a:pPr>
            <a:r>
              <a:rPr lang="it-IT" sz="1100" spc="0">
                <a:solidFill>
                  <a:srgbClr val="000000"/>
                </a:solidFill>
                <a:latin typeface="Century Schoolbook" panose="22635452340000000000" pitchFamily="1"/>
              </a:rPr>
              <a:t>Istituzione di figure nuove in ambito aziendale, quali: Responsabile del Servizio di Prevenzione e Protezione, Rappresentante dei Lavoratori per la Sicurezza </a:t>
            </a:r>
          </a:p>
          <a:p>
            <a:pPr marL="0" marR="0" indent="45720" algn="just">
              <a:lnSpc>
                <a:spcPts val="1300"/>
              </a:lnSpc>
              <a:spcBef>
                <a:spcPts val="430"/>
              </a:spcBef>
              <a:spcAft>
                <a:spcPts val="0"/>
              </a:spcAft>
            </a:pPr>
            <a:r>
              <a:rPr lang="it-IT" sz="1100" spc="0">
                <a:solidFill>
                  <a:srgbClr val="000000"/>
                </a:solidFill>
                <a:latin typeface="Century Schoolbook" panose="22635452340000000000" pitchFamily="1"/>
              </a:rPr>
              <a:t>Obbligo di elaborare un documento contenente la "valutazione dei rischi" che possono derivare dai processi lavorativi aziendali e dall'ambiente di lavoro </a:t>
            </a:r>
          </a:p>
        </p:txBody>
      </p:sp>
      <p:sp>
        <p:nvSpPr>
          <p:cNvPr id="30" name="Segnaposto testo 29"/>
          <p:cNvSpPr>
            <a:spLocks noGrp="1"/>
          </p:cNvSpPr>
          <p:nvPr>
            <p:ph type="body" idx="10"/>
          </p:nvPr>
        </p:nvSpPr>
        <p:spPr>
          <a:xfrm>
            <a:off x="633730" y="5660392"/>
            <a:ext cx="4175761" cy="920116"/>
          </a:xfrm>
          <a:prstGeom prst="rect">
            <a:avLst/>
          </a:prstGeom>
          <a:noFill/>
          <a:ln w="0" cmpd="sng">
            <a:noFill/>
            <a:prstDash val="solid"/>
          </a:ln>
        </p:spPr>
        <p:txBody>
          <a:bodyPr vert="horz" lIns="0" tIns="0" rIns="0" bIns="0" anchor="t"/>
          <a:lstStyle/>
          <a:p>
            <a:pPr marL="0" marR="0" indent="45720" algn="just">
              <a:lnSpc>
                <a:spcPts val="1300"/>
              </a:lnSpc>
              <a:spcAft>
                <a:spcPts val="0"/>
              </a:spcAft>
            </a:pPr>
            <a:r>
              <a:rPr lang="it-IT" sz="1100" spc="0">
                <a:solidFill>
                  <a:srgbClr val="000000"/>
                </a:solidFill>
                <a:latin typeface="Century Schoolbook" panose="22635452340000000000" pitchFamily="1"/>
              </a:rPr>
              <a:t>Individuazione delle misure di prevenzione necessarie e il programma di attuazione delle misure stesse </a:t>
            </a:r>
          </a:p>
          <a:p>
            <a:pPr marL="0" marR="0" indent="45720" algn="just">
              <a:lnSpc>
                <a:spcPts val="1300"/>
              </a:lnSpc>
              <a:spcBef>
                <a:spcPts val="620"/>
              </a:spcBef>
              <a:spcAft>
                <a:spcPts val="0"/>
              </a:spcAft>
            </a:pPr>
            <a:r>
              <a:rPr lang="it-IT" sz="1100" spc="0">
                <a:solidFill>
                  <a:srgbClr val="000000"/>
                </a:solidFill>
                <a:latin typeface="Century Schoolbook" panose="22635452340000000000" pitchFamily="1"/>
              </a:rPr>
              <a:t>Predisposizione di un programma di informazione e formazione dei lavoratori, atto a realizzare una maggiore consapevolezza nell’affrontare la prevenzione dei rischi in azienda </a:t>
            </a:r>
          </a:p>
        </p:txBody>
      </p:sp>
      <p:sp>
        <p:nvSpPr>
          <p:cNvPr id="31" name="Segnaposto testo 30"/>
          <p:cNvSpPr>
            <a:spLocks noGrp="1"/>
          </p:cNvSpPr>
          <p:nvPr>
            <p:ph type="body" idx="10"/>
          </p:nvPr>
        </p:nvSpPr>
        <p:spPr>
          <a:xfrm>
            <a:off x="740411" y="3651252"/>
            <a:ext cx="3868420" cy="13462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it-IT" sz="1100" b="1" spc="-10">
                <a:solidFill>
                  <a:srgbClr val="000000"/>
                </a:solidFill>
                <a:latin typeface="Times New Roman" panose="22635452340000000000" pitchFamily="1"/>
              </a:rPr>
              <a:t>Cambiamenti introdotti rispetto al precedente quadro normativo </a:t>
            </a:r>
          </a:p>
        </p:txBody>
      </p:sp>
      <p:sp>
        <p:nvSpPr>
          <p:cNvPr id="32" name="Segnaposto testo 31"/>
          <p:cNvSpPr>
            <a:spLocks noGrp="1"/>
          </p:cNvSpPr>
          <p:nvPr>
            <p:ph type="body" idx="10"/>
          </p:nvPr>
        </p:nvSpPr>
        <p:spPr>
          <a:xfrm>
            <a:off x="2634616" y="7125972"/>
            <a:ext cx="17780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it-IT" sz="1000" spc="0">
                <a:solidFill>
                  <a:srgbClr val="000000"/>
                </a:solidFill>
                <a:latin typeface="Times New Roman" panose="22635452340000000000" pitchFamily="1"/>
              </a:rPr>
              <a:t>3 </a:t>
            </a:r>
          </a:p>
        </p:txBody>
      </p:sp>
    </p:spTree>
  </p:cSld>
  <p:clrMapOvr>
    <a:masterClrMapping/>
  </p:clrMapOvr>
  <p:transition advClick="0" advTm="5000">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egnaposto testo 355"/>
          <p:cNvSpPr>
            <a:spLocks noGrp="1"/>
          </p:cNvSpPr>
          <p:nvPr>
            <p:ph type="body" idx="10"/>
          </p:nvPr>
        </p:nvSpPr>
        <p:spPr>
          <a:xfrm>
            <a:off x="434976" y="342903"/>
            <a:ext cx="4455159" cy="1266190"/>
          </a:xfrm>
          <a:prstGeom prst="rect">
            <a:avLst/>
          </a:prstGeom>
          <a:noFill/>
          <a:ln w="0" cmpd="sng">
            <a:noFill/>
            <a:prstDash val="solid"/>
          </a:ln>
        </p:spPr>
        <p:txBody>
          <a:bodyPr vert="horz" lIns="0" tIns="11430" rIns="0" bIns="0" anchor="t"/>
          <a:lstStyle/>
          <a:p>
            <a:pPr marL="137160" marR="0" indent="228600" algn="just">
              <a:lnSpc>
                <a:spcPts val="1400"/>
              </a:lnSpc>
              <a:spcAft>
                <a:spcPts val="0"/>
              </a:spcAft>
              <a:buFont typeface="Century Schoolbook"/>
              <a:buAutoNum type="arabicPeriod"/>
            </a:pPr>
            <a:r>
              <a:rPr lang="it-IT" sz="1200" spc="-5">
                <a:solidFill>
                  <a:srgbClr val="000000"/>
                </a:solidFill>
                <a:latin typeface="Century Schoolbook" panose="22635452340000000000" pitchFamily="1"/>
              </a:rPr>
              <a:t>caratteristiche del carico; </a:t>
            </a:r>
          </a:p>
          <a:p>
            <a:pPr marL="137160" marR="0" indent="228600" algn="just">
              <a:lnSpc>
                <a:spcPts val="1400"/>
              </a:lnSpc>
              <a:spcBef>
                <a:spcPts val="0"/>
              </a:spcBef>
              <a:spcAft>
                <a:spcPts val="0"/>
              </a:spcAft>
              <a:buFont typeface="Century Schoolbook"/>
              <a:buAutoNum type="arabicPeriod"/>
            </a:pPr>
            <a:r>
              <a:rPr lang="it-IT" sz="1200" spc="-10">
                <a:solidFill>
                  <a:srgbClr val="000000"/>
                </a:solidFill>
                <a:latin typeface="Century Schoolbook" panose="22635452340000000000" pitchFamily="1"/>
              </a:rPr>
              <a:t>sforzo fisico richiesto; </a:t>
            </a:r>
          </a:p>
          <a:p>
            <a:pPr marL="137160" marR="0" indent="228600" algn="just">
              <a:lnSpc>
                <a:spcPts val="1400"/>
              </a:lnSpc>
              <a:spcBef>
                <a:spcPts val="0"/>
              </a:spcBef>
              <a:spcAft>
                <a:spcPts val="0"/>
              </a:spcAft>
              <a:buFont typeface="Century Schoolbook"/>
              <a:buAutoNum type="arabicPeriod"/>
            </a:pPr>
            <a:r>
              <a:rPr lang="it-IT" sz="1200" spc="-5">
                <a:solidFill>
                  <a:srgbClr val="000000"/>
                </a:solidFill>
                <a:latin typeface="Century Schoolbook" panose="22635452340000000000" pitchFamily="1"/>
              </a:rPr>
              <a:t>caratteristiche dell'ambiente di lavoro; </a:t>
            </a:r>
          </a:p>
          <a:p>
            <a:pPr marL="137160" marR="0" indent="228600" algn="just">
              <a:lnSpc>
                <a:spcPts val="1400"/>
              </a:lnSpc>
              <a:spcBef>
                <a:spcPts val="20"/>
              </a:spcBef>
              <a:spcAft>
                <a:spcPts val="4030"/>
              </a:spcAft>
              <a:buFont typeface="Century Schoolbook"/>
              <a:buAutoNum type="arabicPeriod"/>
            </a:pPr>
            <a:r>
              <a:rPr lang="it-IT" sz="1200" spc="-5">
                <a:solidFill>
                  <a:srgbClr val="000000"/>
                </a:solidFill>
                <a:latin typeface="Century Schoolbook" panose="22635452340000000000" pitchFamily="1"/>
              </a:rPr>
              <a:t>esigenze connesse all'attività. </a:t>
            </a:r>
          </a:p>
        </p:txBody>
      </p:sp>
      <p:sp>
        <p:nvSpPr>
          <p:cNvPr id="359" name="Segnaposto testo 358"/>
          <p:cNvSpPr>
            <a:spLocks noGrp="1"/>
          </p:cNvSpPr>
          <p:nvPr>
            <p:ph type="body" idx="10"/>
          </p:nvPr>
        </p:nvSpPr>
        <p:spPr>
          <a:xfrm>
            <a:off x="434976" y="4130677"/>
            <a:ext cx="4455159" cy="1176020"/>
          </a:xfrm>
          <a:prstGeom prst="rect">
            <a:avLst/>
          </a:prstGeom>
          <a:noFill/>
          <a:ln w="0" cmpd="sng">
            <a:noFill/>
            <a:prstDash val="solid"/>
          </a:ln>
        </p:spPr>
        <p:txBody>
          <a:bodyPr vert="horz" lIns="0" tIns="0" rIns="0" bIns="0" anchor="t"/>
          <a:lstStyle/>
          <a:p>
            <a:pPr marL="137160" marR="320040" indent="0" algn="l">
              <a:lnSpc>
                <a:spcPts val="1400"/>
              </a:lnSpc>
              <a:spcAft>
                <a:spcPts val="0"/>
              </a:spcAft>
            </a:pPr>
            <a:r>
              <a:rPr lang="it-IT" sz="1200" spc="0">
                <a:solidFill>
                  <a:srgbClr val="000000"/>
                </a:solidFill>
                <a:latin typeface="Century Schoolbook" panose="22635452340000000000" pitchFamily="1"/>
              </a:rPr>
              <a:t>Esempio di come si deve sollevare in maniera corretta un carico da terra </a:t>
            </a:r>
          </a:p>
          <a:p>
            <a:pPr marL="137160" marR="91440" indent="0" algn="l">
              <a:lnSpc>
                <a:spcPts val="1400"/>
              </a:lnSpc>
              <a:spcBef>
                <a:spcPts val="1025"/>
              </a:spcBef>
              <a:spcAft>
                <a:spcPts val="1010"/>
              </a:spcAft>
            </a:pPr>
            <a:r>
              <a:rPr lang="it-IT" sz="1200" i="1" spc="0">
                <a:solidFill>
                  <a:srgbClr val="000000"/>
                </a:solidFill>
                <a:latin typeface="Century Schoolbook" panose="22635452340000000000" pitchFamily="1"/>
              </a:rPr>
              <a:t>Secondo la postura, per un carico di 50 Kg. la forza che viene esercitata a livello delle vertebre lombari è di 750 Kg. o 150 Kg. </a:t>
            </a:r>
          </a:p>
        </p:txBody>
      </p:sp>
      <p:sp>
        <p:nvSpPr>
          <p:cNvPr id="362" name="Segnaposto testo 361"/>
          <p:cNvSpPr>
            <a:spLocks noGrp="1"/>
          </p:cNvSpPr>
          <p:nvPr>
            <p:ph type="body" idx="10"/>
          </p:nvPr>
        </p:nvSpPr>
        <p:spPr>
          <a:xfrm>
            <a:off x="2402841" y="672655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30 </a:t>
            </a:r>
          </a:p>
        </p:txBody>
      </p:sp>
    </p:spTree>
  </p:cSld>
  <p:clrMapOvr>
    <a:masterClrMapping/>
  </p:clrMapOvr>
  <p:transition advClick="0" advTm="5000">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egnaposto testo 364"/>
          <p:cNvSpPr>
            <a:spLocks noGrp="1"/>
          </p:cNvSpPr>
          <p:nvPr>
            <p:ph type="body" idx="10"/>
          </p:nvPr>
        </p:nvSpPr>
        <p:spPr>
          <a:xfrm>
            <a:off x="457836" y="434340"/>
            <a:ext cx="4248149" cy="303530"/>
          </a:xfrm>
          <a:prstGeom prst="rect">
            <a:avLst/>
          </a:prstGeom>
          <a:noFill/>
          <a:ln w="15240" cmpd="sng">
            <a:solidFill>
              <a:srgbClr val="FF6600"/>
            </a:solidFill>
            <a:prstDash val="solid"/>
          </a:ln>
        </p:spPr>
        <p:txBody>
          <a:bodyPr vert="horz" lIns="0" tIns="85725" rIns="0" bIns="0" anchor="t"/>
          <a:lstStyle/>
          <a:p>
            <a:pPr marL="182880" marR="0" indent="0" algn="l">
              <a:lnSpc>
                <a:spcPts val="1300"/>
              </a:lnSpc>
              <a:spcAft>
                <a:spcPts val="350"/>
              </a:spcAft>
            </a:pPr>
            <a:r>
              <a:rPr lang="it-IT" sz="1100" b="1" i="1" spc="-25">
                <a:solidFill>
                  <a:srgbClr val="000000"/>
                </a:solidFill>
                <a:latin typeface="Century Schoolbook" panose="22635452340000000000" pitchFamily="1"/>
              </a:rPr>
              <a:t>4. </a:t>
            </a:r>
            <a:r>
              <a:rPr lang="it-IT" sz="1100" b="1" i="1" u="sng" spc="-25">
                <a:solidFill>
                  <a:srgbClr val="000000"/>
                </a:solidFill>
                <a:latin typeface="Century Schoolbook" panose="22635452340000000000" pitchFamily="1"/>
              </a:rPr>
              <a:t> Rischi biologici </a:t>
            </a:r>
          </a:p>
        </p:txBody>
      </p:sp>
      <p:sp>
        <p:nvSpPr>
          <p:cNvPr id="366" name="Segnaposto testo 365"/>
          <p:cNvSpPr>
            <a:spLocks noGrp="1"/>
          </p:cNvSpPr>
          <p:nvPr>
            <p:ph type="body" idx="10"/>
          </p:nvPr>
        </p:nvSpPr>
        <p:spPr>
          <a:xfrm>
            <a:off x="442596" y="753112"/>
            <a:ext cx="4455159" cy="2651759"/>
          </a:xfrm>
          <a:prstGeom prst="rect">
            <a:avLst/>
          </a:prstGeom>
          <a:noFill/>
          <a:ln w="0" cmpd="sng">
            <a:noFill/>
            <a:prstDash val="solid"/>
          </a:ln>
        </p:spPr>
        <p:txBody>
          <a:bodyPr vert="horz" lIns="0" tIns="100330" rIns="0" bIns="0" anchor="t"/>
          <a:lstStyle/>
          <a:p>
            <a:pPr marL="91440" marR="91440" indent="91440" algn="just">
              <a:lnSpc>
                <a:spcPts val="1300"/>
              </a:lnSpc>
              <a:spcAft>
                <a:spcPts val="0"/>
              </a:spcAft>
            </a:pPr>
            <a:r>
              <a:rPr lang="it-IT" sz="1100" spc="5">
                <a:solidFill>
                  <a:srgbClr val="000000"/>
                </a:solidFill>
                <a:latin typeface="Century Schoolbook" panose="22635452340000000000" pitchFamily="1"/>
              </a:rPr>
              <a:t>Un agente biologico è definito, secondo la normativa vigent,e come “un qualsiasi microrganismo, anche se geneticamente modificato, coltura cellulare ed endoparassita umano, che potrebbe provocare infezioni, allergie o intossicazioni” in lavoratori esposti. </a:t>
            </a:r>
          </a:p>
          <a:p>
            <a:pPr marL="91440" marR="91440" indent="91440" algn="just">
              <a:lnSpc>
                <a:spcPts val="1300"/>
              </a:lnSpc>
              <a:spcBef>
                <a:spcPts val="15"/>
              </a:spcBef>
              <a:spcAft>
                <a:spcPts val="0"/>
              </a:spcAft>
            </a:pPr>
            <a:r>
              <a:rPr lang="it-IT" sz="1100" spc="5">
                <a:solidFill>
                  <a:srgbClr val="000000"/>
                </a:solidFill>
                <a:latin typeface="Century Schoolbook" panose="22635452340000000000" pitchFamily="1"/>
              </a:rPr>
              <a:t>Esistono numerose tipologie di agenti biologici (quali batteri, virus, funghi, etc.) che sono comunemente presenti nell’ambiente e in taluni casi possono provocare l’insorgenza di malattie nell’uomo. </a:t>
            </a:r>
          </a:p>
          <a:p>
            <a:pPr marL="91440" marR="91440" indent="91440" algn="just">
              <a:lnSpc>
                <a:spcPts val="1300"/>
              </a:lnSpc>
              <a:spcBef>
                <a:spcPts val="10"/>
              </a:spcBef>
              <a:spcAft>
                <a:spcPts val="0"/>
              </a:spcAft>
            </a:pPr>
            <a:r>
              <a:rPr lang="it-IT" sz="1100" spc="0">
                <a:solidFill>
                  <a:srgbClr val="000000"/>
                </a:solidFill>
                <a:latin typeface="Century Schoolbook" panose="22635452340000000000" pitchFamily="1"/>
              </a:rPr>
              <a:t>Tale possibilità dipende da molti fattori legati alle caratteristiche del singolo agente biologico, alle condizioni del soggetto esposto, alle condizioni ambientali ed alle modalità di esposizione o contatto. </a:t>
            </a:r>
          </a:p>
          <a:p>
            <a:pPr marL="91440" marR="91440" indent="91440" algn="just">
              <a:lnSpc>
                <a:spcPts val="1400"/>
              </a:lnSpc>
              <a:spcBef>
                <a:spcPts val="0"/>
              </a:spcBef>
              <a:spcAft>
                <a:spcPts val="0"/>
              </a:spcAft>
            </a:pPr>
            <a:r>
              <a:rPr lang="it-IT" sz="1100" spc="0">
                <a:solidFill>
                  <a:srgbClr val="000000"/>
                </a:solidFill>
                <a:latin typeface="Century Schoolbook" panose="22635452340000000000" pitchFamily="1"/>
              </a:rPr>
              <a:t>Vanno </a:t>
            </a:r>
            <a:r>
              <a:rPr lang="it-IT" sz="1200" spc="0">
                <a:solidFill>
                  <a:srgbClr val="000000"/>
                </a:solidFill>
                <a:latin typeface="Century Schoolbook" panose="22635452340000000000" pitchFamily="1"/>
              </a:rPr>
              <a:t>osservate delle semplici regole di comportamento di “buon senso” e di igiene: </a:t>
            </a:r>
          </a:p>
        </p:txBody>
      </p:sp>
      <p:sp>
        <p:nvSpPr>
          <p:cNvPr id="367" name="Segnaposto testo 366"/>
          <p:cNvSpPr>
            <a:spLocks noGrp="1"/>
          </p:cNvSpPr>
          <p:nvPr>
            <p:ph type="body" idx="10"/>
          </p:nvPr>
        </p:nvSpPr>
        <p:spPr>
          <a:xfrm>
            <a:off x="722630" y="3404870"/>
            <a:ext cx="4175125" cy="3346450"/>
          </a:xfrm>
          <a:prstGeom prst="rect">
            <a:avLst/>
          </a:prstGeom>
          <a:noFill/>
          <a:ln w="0" cmpd="sng">
            <a:noFill/>
            <a:prstDash val="solid"/>
          </a:ln>
        </p:spPr>
        <p:txBody>
          <a:bodyPr vert="horz" lIns="0" tIns="3175"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 pavimenti devono essere sistematicamente puliti e periodicamente disinfettati;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le pareti ed i soffitti non devono ravvisare la presenza di muffe e/o aloni indici di penetrazioni d’acqua;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l’arredamento (banchi, sedie, cattedre, lavagne) devono essere sistematicamente spolverati e puliti in quanto strumenti di lavoro su cui si deposita facilmente la polvere, acari, pollini che possono causare irritazioni alle vie respiratorie nonché reazioni allergiche; </a:t>
            </a:r>
          </a:p>
          <a:p>
            <a:pPr marL="0" marR="91440" indent="0" algn="just">
              <a:lnSpc>
                <a:spcPts val="1300"/>
              </a:lnSpc>
              <a:spcBef>
                <a:spcPts val="35"/>
              </a:spcBef>
              <a:spcAft>
                <a:spcPts val="1945"/>
              </a:spcAft>
            </a:pPr>
            <a:r>
              <a:rPr lang="it-IT" sz="1100" spc="10">
                <a:solidFill>
                  <a:srgbClr val="000000"/>
                </a:solidFill>
                <a:latin typeface="Century Schoolbook" panose="22635452340000000000" pitchFamily="1"/>
              </a:rPr>
              <a:t>particolare cura ed attenzione deve essere dedicata dai preposti alla pulizia e disinfezione dei sanitari tramite l’uso di guanti di gomma e camici in quanto si ravvisa il rischio di contrarre infezioni da Salmonella, virus epatite A e B, etc. </a:t>
            </a:r>
            <a:r>
              <a:rPr lang="it-IT" sz="1200" spc="10">
                <a:solidFill>
                  <a:srgbClr val="000000"/>
                </a:solidFill>
                <a:latin typeface="Century Schoolbook" panose="22635452340000000000" pitchFamily="1"/>
              </a:rPr>
              <a:t>l’attività di primo soccorso agli allievi deve essere fatta dagli insegnanti o altro personale individuato a tale mansione secondo modalità opportune ed utilizzando guanti in lattice, onde evitare l’eventuale trasmissione di malattie. </a:t>
            </a:r>
          </a:p>
        </p:txBody>
      </p:sp>
      <p:sp>
        <p:nvSpPr>
          <p:cNvPr id="370" name="Segnaposto testo 369"/>
          <p:cNvSpPr>
            <a:spLocks noGrp="1"/>
          </p:cNvSpPr>
          <p:nvPr>
            <p:ph type="body" idx="10"/>
          </p:nvPr>
        </p:nvSpPr>
        <p:spPr>
          <a:xfrm>
            <a:off x="2631441" y="6751321"/>
            <a:ext cx="235584"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00">
                <a:solidFill>
                  <a:srgbClr val="000000"/>
                </a:solidFill>
                <a:latin typeface="Times New Roman" panose="22635452340000000000" pitchFamily="1"/>
              </a:rPr>
              <a:t>31 </a:t>
            </a:r>
          </a:p>
        </p:txBody>
      </p:sp>
    </p:spTree>
  </p:cSld>
  <p:clrMapOvr>
    <a:masterClrMapping/>
  </p:clrMapOvr>
  <p:transition advClick="0" advTm="5000">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egnaposto testo 372"/>
          <p:cNvSpPr>
            <a:spLocks noGrp="1"/>
          </p:cNvSpPr>
          <p:nvPr>
            <p:ph type="body" idx="10"/>
          </p:nvPr>
        </p:nvSpPr>
        <p:spPr>
          <a:xfrm>
            <a:off x="474346" y="355601"/>
            <a:ext cx="4455159" cy="708024"/>
          </a:xfrm>
          <a:prstGeom prst="rect">
            <a:avLst/>
          </a:prstGeom>
          <a:noFill/>
          <a:ln w="0" cmpd="sng">
            <a:noFill/>
            <a:prstDash val="solid"/>
          </a:ln>
        </p:spPr>
        <p:txBody>
          <a:bodyPr vert="horz" lIns="0" tIns="0" rIns="0" bIns="0" anchor="t"/>
          <a:lstStyle/>
          <a:p>
            <a:pPr marL="0" marR="91440" indent="0" algn="just">
              <a:lnSpc>
                <a:spcPts val="1400"/>
              </a:lnSpc>
              <a:spcAft>
                <a:spcPts val="0"/>
              </a:spcAft>
            </a:pPr>
            <a:r>
              <a:rPr lang="it-IT" sz="1200" spc="0">
                <a:solidFill>
                  <a:srgbClr val="000000"/>
                </a:solidFill>
                <a:latin typeface="Century Schoolbook" panose="22635452340000000000" pitchFamily="1"/>
              </a:rPr>
              <a:t>Assicurarsi che tutti gli strumenti metallici contundenti (forbici, compassi, taglierini, etc.) siano sottoposti a buona manutenzione e pulizia; possono essere veicolo di spore di Clostridium tetani. </a:t>
            </a:r>
          </a:p>
        </p:txBody>
      </p:sp>
      <p:sp>
        <p:nvSpPr>
          <p:cNvPr id="374" name="Segnaposto testo 373"/>
          <p:cNvSpPr>
            <a:spLocks noGrp="1"/>
          </p:cNvSpPr>
          <p:nvPr>
            <p:ph type="body" idx="10"/>
          </p:nvPr>
        </p:nvSpPr>
        <p:spPr>
          <a:xfrm>
            <a:off x="722631" y="1063625"/>
            <a:ext cx="4206875" cy="2164080"/>
          </a:xfrm>
          <a:prstGeom prst="rect">
            <a:avLst/>
          </a:prstGeom>
          <a:noFill/>
          <a:ln w="0" cmpd="sng">
            <a:noFill/>
            <a:prstDash val="solid"/>
          </a:ln>
        </p:spPr>
        <p:txBody>
          <a:bodyPr vert="horz" lIns="0" tIns="381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 telai delle finestre, i cornicioni, i davanzali non devono essere imbrattati da guano di volatili;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programmare interventi di sanificazione in caso si ravvisi la presenza di topi, scarafaggi, formiche, mosche, ragni rispettivamente responsabili della leptospirosi, di tumefazioni, allergie ed infezioni; </a:t>
            </a:r>
          </a:p>
          <a:p>
            <a:pPr marL="0" marR="91440" indent="0" algn="just">
              <a:lnSpc>
                <a:spcPts val="1300"/>
              </a:lnSpc>
              <a:spcBef>
                <a:spcPts val="25"/>
              </a:spcBef>
              <a:spcAft>
                <a:spcPts val="2205"/>
              </a:spcAft>
            </a:pPr>
            <a:r>
              <a:rPr lang="it-IT" sz="1100" spc="0">
                <a:solidFill>
                  <a:srgbClr val="000000"/>
                </a:solidFill>
                <a:latin typeface="Century Schoolbook" panose="22635452340000000000" pitchFamily="1"/>
              </a:rPr>
              <a:t>le vie di circolazione esterna, il cortile, e ogni luogo esterno in cui si svolgano attività ludiche e motorie, devono essere sorvegliati; qualora siano presenti bottiglie, oggetti contundenti, siringhe, etc., deve essere previsto il divieto e attivate le misure di protezione. </a:t>
            </a:r>
          </a:p>
        </p:txBody>
      </p:sp>
      <p:sp>
        <p:nvSpPr>
          <p:cNvPr id="375" name="Segnaposto testo 374"/>
          <p:cNvSpPr>
            <a:spLocks noGrp="1"/>
          </p:cNvSpPr>
          <p:nvPr>
            <p:ph type="body" idx="10"/>
          </p:nvPr>
        </p:nvSpPr>
        <p:spPr>
          <a:xfrm>
            <a:off x="489584" y="3242946"/>
            <a:ext cx="4424681" cy="299085"/>
          </a:xfrm>
          <a:prstGeom prst="rect">
            <a:avLst/>
          </a:prstGeom>
          <a:noFill/>
          <a:ln w="15240" cmpd="sng">
            <a:solidFill>
              <a:srgbClr val="FF6600"/>
            </a:solidFill>
            <a:prstDash val="solid"/>
          </a:ln>
        </p:spPr>
        <p:txBody>
          <a:bodyPr vert="horz" lIns="0" tIns="32385" rIns="0" bIns="0" anchor="t"/>
          <a:lstStyle/>
          <a:p>
            <a:pPr marL="137160" marR="0" indent="0" algn="l">
              <a:lnSpc>
                <a:spcPts val="1300"/>
              </a:lnSpc>
              <a:spcAft>
                <a:spcPts val="755"/>
              </a:spcAft>
            </a:pPr>
            <a:r>
              <a:rPr lang="it-IT" sz="1100" b="1" i="1" spc="-10">
                <a:solidFill>
                  <a:srgbClr val="000000"/>
                </a:solidFill>
                <a:latin typeface="Century Schoolbook" panose="22635452340000000000" pitchFamily="1"/>
              </a:rPr>
              <a:t>5. </a:t>
            </a:r>
            <a:r>
              <a:rPr lang="it-IT" sz="1100" b="1" i="1" u="sng" spc="-10">
                <a:solidFill>
                  <a:srgbClr val="000000"/>
                </a:solidFill>
                <a:latin typeface="Century Schoolbook" panose="22635452340000000000" pitchFamily="1"/>
              </a:rPr>
              <a:t> Stress da lavoro correlato </a:t>
            </a:r>
          </a:p>
        </p:txBody>
      </p:sp>
      <p:sp>
        <p:nvSpPr>
          <p:cNvPr id="376" name="Segnaposto testo 375"/>
          <p:cNvSpPr>
            <a:spLocks noGrp="1"/>
          </p:cNvSpPr>
          <p:nvPr>
            <p:ph type="body" idx="10"/>
          </p:nvPr>
        </p:nvSpPr>
        <p:spPr>
          <a:xfrm>
            <a:off x="474346" y="3557271"/>
            <a:ext cx="4455159" cy="3687445"/>
          </a:xfrm>
          <a:prstGeom prst="rect">
            <a:avLst/>
          </a:prstGeom>
          <a:noFill/>
          <a:ln w="0" cmpd="sng">
            <a:noFill/>
            <a:prstDash val="solid"/>
          </a:ln>
        </p:spPr>
        <p:txBody>
          <a:bodyPr vert="horz" lIns="0" tIns="50165" rIns="0" bIns="0" anchor="t"/>
          <a:lstStyle/>
          <a:p>
            <a:pPr marL="45720" marR="91440" indent="91440" algn="just">
              <a:lnSpc>
                <a:spcPts val="1300"/>
              </a:lnSpc>
              <a:spcAft>
                <a:spcPts val="0"/>
              </a:spcAft>
            </a:pPr>
            <a:r>
              <a:rPr lang="it-IT" sz="1100" spc="0">
                <a:solidFill>
                  <a:srgbClr val="000000"/>
                </a:solidFill>
                <a:latin typeface="Century Schoolbook" panose="22635452340000000000" pitchFamily="1"/>
              </a:rPr>
              <a:t>Giovedì 18 novembre 2010 il Ministro del Lavoro ha firmato una circolare in attuazione del Testo Unico (art. 28 comma 1bis) sulla salute e sulla sicurezza in merito allo stress correlato agli ambienti di lavoro. </a:t>
            </a:r>
          </a:p>
          <a:p>
            <a:pPr marL="45720" marR="91440" indent="91440" algn="just">
              <a:lnSpc>
                <a:spcPts val="1300"/>
              </a:lnSpc>
              <a:spcBef>
                <a:spcPts val="50"/>
              </a:spcBef>
              <a:spcAft>
                <a:spcPts val="0"/>
              </a:spcAft>
            </a:pPr>
            <a:r>
              <a:rPr lang="it-IT" sz="1100" spc="15">
                <a:solidFill>
                  <a:srgbClr val="000000"/>
                </a:solidFill>
                <a:latin typeface="Century Schoolbook" panose="22635452340000000000" pitchFamily="1"/>
              </a:rPr>
              <a:t>Come dimostra un'esauriente letteratura lo stress è il secondo problema di salute legato all'attività lavorativa riferito più frequentemente; alcune ricerche dimostrano che il comparto scolastico è uno dei comparti più a rischio per l'insorgere di problemi psichiatrici, problemi che "rappresentano il 70 % delle cause di abbandono scolastico da parte dei docenti". Gli insegnanti sono soggetti al doppio della frequenza di patologie psichiatriche rispetto a impiegati e personale sanitario, questa problematica è conosciuta nel mondo della scuola come il </a:t>
            </a:r>
            <a:r>
              <a:rPr lang="it-IT" sz="1100" b="1" spc="15">
                <a:solidFill>
                  <a:srgbClr val="000000"/>
                </a:solidFill>
                <a:latin typeface="Century Schoolbook" panose="22635452340000000000" pitchFamily="1"/>
              </a:rPr>
              <a:t>fenomeno del burnout</a:t>
            </a:r>
            <a:r>
              <a:rPr lang="it-IT" sz="1100" spc="15">
                <a:solidFill>
                  <a:srgbClr val="000000"/>
                </a:solidFill>
                <a:latin typeface="Century Schoolbook" panose="22635452340000000000" pitchFamily="1"/>
              </a:rPr>
              <a:t>, ovvero una sindrome usata per indicare una risposta ad uno stress emozionale con sintomi che appartengono alla sfera emotiva, comportamentale, cognitiva e somatica. </a:t>
            </a:r>
          </a:p>
          <a:p>
            <a:pPr marL="45720" marR="91440" indent="91440" algn="just">
              <a:lnSpc>
                <a:spcPts val="1300"/>
              </a:lnSpc>
              <a:spcBef>
                <a:spcPts val="10"/>
              </a:spcBef>
              <a:spcAft>
                <a:spcPts val="835"/>
              </a:spcAft>
            </a:pPr>
            <a:r>
              <a:rPr lang="it-IT" sz="1100" spc="0">
                <a:solidFill>
                  <a:srgbClr val="000000"/>
                </a:solidFill>
                <a:latin typeface="Century Schoolbook" panose="22635452340000000000" pitchFamily="1"/>
              </a:rPr>
              <a:t>Bisogna tenere alta l'attenzione sui </a:t>
            </a:r>
            <a:r>
              <a:rPr lang="it-IT" sz="1100" b="1" spc="0">
                <a:solidFill>
                  <a:srgbClr val="000000"/>
                </a:solidFill>
                <a:latin typeface="Century Schoolbook" panose="22635452340000000000" pitchFamily="1"/>
              </a:rPr>
              <a:t>problemi psicofisici tra gli insegnanti</a:t>
            </a:r>
            <a:r>
              <a:rPr lang="it-IT" sz="1100" spc="0">
                <a:solidFill>
                  <a:srgbClr val="000000"/>
                </a:solidFill>
                <a:latin typeface="Century Schoolbook" panose="22635452340000000000" pitchFamily="1"/>
              </a:rPr>
              <a:t>, problemi di cui non c'è spesso sufficiente consapevolezza sia nella società che nella scuola stessa, evidenziando come oggi il ruolo dell'insegnante "è sottoposto a </a:t>
            </a:r>
          </a:p>
        </p:txBody>
      </p:sp>
      <p:sp>
        <p:nvSpPr>
          <p:cNvPr id="379" name="Segnaposto testo 378"/>
          <p:cNvSpPr>
            <a:spLocks noGrp="1"/>
          </p:cNvSpPr>
          <p:nvPr>
            <p:ph type="body" idx="10"/>
          </p:nvPr>
        </p:nvSpPr>
        <p:spPr>
          <a:xfrm>
            <a:off x="2479040" y="7244716"/>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35">
                <a:solidFill>
                  <a:srgbClr val="000000"/>
                </a:solidFill>
                <a:latin typeface="Times New Roman" panose="22635452340000000000" pitchFamily="1"/>
              </a:rPr>
              <a:t>32 </a:t>
            </a:r>
          </a:p>
        </p:txBody>
      </p:sp>
    </p:spTree>
  </p:cSld>
  <p:clrMapOvr>
    <a:masterClrMapping/>
  </p:clrMapOvr>
  <p:transition advClick="0" advTm="5000">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egnaposto testo 381"/>
          <p:cNvSpPr>
            <a:spLocks noGrp="1"/>
          </p:cNvSpPr>
          <p:nvPr>
            <p:ph type="body" idx="10"/>
          </p:nvPr>
        </p:nvSpPr>
        <p:spPr>
          <a:xfrm>
            <a:off x="447041" y="355599"/>
            <a:ext cx="4455159" cy="6807200"/>
          </a:xfrm>
          <a:prstGeom prst="rect">
            <a:avLst/>
          </a:prstGeom>
          <a:noFill/>
          <a:ln w="0" cmpd="sng">
            <a:noFill/>
            <a:prstDash val="solid"/>
          </a:ln>
        </p:spPr>
        <p:txBody>
          <a:bodyPr vert="horz" lIns="0" tIns="0" rIns="0" bIns="0" anchor="t"/>
          <a:lstStyle/>
          <a:p>
            <a:pPr marL="91440" marR="91440" indent="0" algn="just">
              <a:lnSpc>
                <a:spcPts val="1300"/>
              </a:lnSpc>
              <a:spcAft>
                <a:spcPts val="0"/>
              </a:spcAft>
            </a:pPr>
            <a:r>
              <a:rPr lang="it-IT" sz="1100" spc="0">
                <a:solidFill>
                  <a:srgbClr val="000000"/>
                </a:solidFill>
                <a:latin typeface="Century Schoolbook" panose="22635452340000000000" pitchFamily="1"/>
              </a:rPr>
              <a:t>tensioni e pressioni contrapposte". La categoria degli insegnanti, "a causa di particolari fattori di stress legati all'attività professionale", può essere soggetta alla "sindrome di burnout" caratterizzata da: </a:t>
            </a:r>
          </a:p>
          <a:p>
            <a:pPr marL="182880" marR="0" indent="91440" algn="l">
              <a:lnSpc>
                <a:spcPts val="1300"/>
              </a:lnSpc>
              <a:spcBef>
                <a:spcPts val="30"/>
              </a:spcBef>
              <a:spcAft>
                <a:spcPts val="0"/>
              </a:spcAft>
              <a:buFont typeface="Symbol"/>
              <a:buChar char="·"/>
            </a:pPr>
            <a:r>
              <a:rPr lang="it-IT" sz="1100" b="1" spc="0">
                <a:solidFill>
                  <a:srgbClr val="000000"/>
                </a:solidFill>
                <a:latin typeface="Century Schoolbook" panose="22635452340000000000" pitchFamily="1"/>
              </a:rPr>
              <a:t>affaticamento fisico ed emotivo</a:t>
            </a:r>
            <a:r>
              <a:rPr lang="it-IT" sz="1100" spc="0">
                <a:solidFill>
                  <a:srgbClr val="000000"/>
                </a:solidFill>
                <a:latin typeface="Century Schoolbook" panose="22635452340000000000" pitchFamily="1"/>
              </a:rPr>
              <a:t>; </a:t>
            </a:r>
          </a:p>
          <a:p>
            <a:pPr marL="182880" marR="82296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atteggiamento distaccato e apatico nei rapporti interpersonali</a:t>
            </a:r>
            <a:r>
              <a:rPr lang="it-IT" sz="1100" spc="0">
                <a:solidFill>
                  <a:srgbClr val="000000"/>
                </a:solidFill>
                <a:latin typeface="Century Schoolbook" panose="22635452340000000000" pitchFamily="1"/>
              </a:rPr>
              <a:t>; </a:t>
            </a:r>
          </a:p>
          <a:p>
            <a:pPr marL="182880" marR="36576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sentimento di frustrazione per mancata realizzazione delle proprie aspettative</a:t>
            </a:r>
            <a:r>
              <a:rPr lang="it-IT" sz="1100" spc="0">
                <a:solidFill>
                  <a:srgbClr val="000000"/>
                </a:solidFill>
                <a:latin typeface="Century Schoolbook" panose="22635452340000000000" pitchFamily="1"/>
              </a:rPr>
              <a:t>; </a:t>
            </a:r>
          </a:p>
          <a:p>
            <a:pPr marL="182880" marR="27432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perdita della capacità del controllo</a:t>
            </a:r>
            <a:r>
              <a:rPr lang="it-IT" sz="1100" spc="0">
                <a:solidFill>
                  <a:srgbClr val="000000"/>
                </a:solidFill>
                <a:latin typeface="Century Schoolbook" panose="22635452340000000000" pitchFamily="1"/>
              </a:rPr>
              <a:t>, smarrimento, cioè, di quel senso critico che consente di attribuire all'esperienza lavorativa la giusta dimensione. </a:t>
            </a:r>
          </a:p>
          <a:p>
            <a:pPr marL="91440" marR="594360" indent="91440" algn="l">
              <a:lnSpc>
                <a:spcPts val="1300"/>
              </a:lnSpc>
              <a:spcBef>
                <a:spcPts val="470"/>
              </a:spcBef>
              <a:spcAft>
                <a:spcPts val="0"/>
              </a:spcAft>
            </a:pPr>
            <a:r>
              <a:rPr lang="it-IT" sz="1100" spc="0">
                <a:solidFill>
                  <a:srgbClr val="000000"/>
                </a:solidFill>
                <a:latin typeface="Century Schoolbook" panose="22635452340000000000" pitchFamily="1"/>
              </a:rPr>
              <a:t>Tra le </a:t>
            </a:r>
            <a:r>
              <a:rPr lang="it-IT" sz="1100" b="1" spc="0">
                <a:solidFill>
                  <a:srgbClr val="000000"/>
                </a:solidFill>
                <a:latin typeface="Century Schoolbook" panose="22635452340000000000" pitchFamily="1"/>
              </a:rPr>
              <a:t>cause di stress lavorativo </a:t>
            </a:r>
            <a:r>
              <a:rPr lang="it-IT" sz="1100" spc="0">
                <a:solidFill>
                  <a:srgbClr val="000000"/>
                </a:solidFill>
                <a:latin typeface="Century Schoolbook" panose="22635452340000000000" pitchFamily="1"/>
              </a:rPr>
              <a:t>nella scuola italiana troviamo: </a:t>
            </a:r>
          </a:p>
          <a:p>
            <a:pPr marL="274320" marR="91440" indent="182880" algn="just">
              <a:lnSpc>
                <a:spcPts val="1300"/>
              </a:lnSpc>
              <a:spcBef>
                <a:spcPts val="1020"/>
              </a:spcBef>
              <a:spcAft>
                <a:spcPts val="0"/>
              </a:spcAft>
              <a:buFont typeface="Symbol"/>
              <a:buChar char="·"/>
            </a:pPr>
            <a:r>
              <a:rPr lang="it-IT" sz="1100" i="1" spc="-5">
                <a:solidFill>
                  <a:srgbClr val="000000"/>
                </a:solidFill>
                <a:latin typeface="Century Schoolbook" panose="22635452340000000000" pitchFamily="1"/>
              </a:rPr>
              <a:t>la peculiarità della professione</a:t>
            </a:r>
            <a:r>
              <a:rPr lang="it-IT" sz="1100" spc="-5">
                <a:solidFill>
                  <a:srgbClr val="000000"/>
                </a:solidFill>
                <a:latin typeface="Century Schoolbook" panose="22635452340000000000" pitchFamily="1"/>
              </a:rPr>
              <a:t>: rapporto con studenti e genitori, classi numerose, situazione di precariato, conflittualità tra colleghi, costante necessità di aggiornamento; </a:t>
            </a:r>
          </a:p>
          <a:p>
            <a:pPr marL="274320" marR="91440" indent="182880" algn="just">
              <a:lnSpc>
                <a:spcPts val="1300"/>
              </a:lnSpc>
              <a:spcBef>
                <a:spcPts val="1010"/>
              </a:spcBef>
              <a:spcAft>
                <a:spcPts val="0"/>
              </a:spcAft>
              <a:buFont typeface="Symbol"/>
              <a:buChar char="·"/>
            </a:pPr>
            <a:r>
              <a:rPr lang="it-IT" sz="1100" i="1" spc="0">
                <a:solidFill>
                  <a:srgbClr val="000000"/>
                </a:solidFill>
                <a:latin typeface="Century Schoolbook" panose="22635452340000000000" pitchFamily="1"/>
              </a:rPr>
              <a:t>la trasformazione della società </a:t>
            </a:r>
            <a:r>
              <a:rPr lang="it-IT" sz="1100" spc="0">
                <a:solidFill>
                  <a:srgbClr val="000000"/>
                </a:solidFill>
                <a:latin typeface="Century Schoolbook" panose="22635452340000000000" pitchFamily="1"/>
              </a:rPr>
              <a:t>verso uno stile di vita sempre più multietnico e multiculturale: crescita del numero di studenti extracomunitari e degli interscambi culturali come effetti della globalizzazione; </a:t>
            </a:r>
          </a:p>
          <a:p>
            <a:pPr marL="274320" marR="91440" indent="182880" algn="just">
              <a:lnSpc>
                <a:spcPts val="1300"/>
              </a:lnSpc>
              <a:spcBef>
                <a:spcPts val="1030"/>
              </a:spcBef>
              <a:spcAft>
                <a:spcPts val="0"/>
              </a:spcAft>
              <a:buFont typeface="Symbol"/>
              <a:buChar char="·"/>
            </a:pPr>
            <a:r>
              <a:rPr lang="it-IT" sz="1100" i="1" spc="0">
                <a:solidFill>
                  <a:srgbClr val="000000"/>
                </a:solidFill>
                <a:latin typeface="Century Schoolbook" panose="22635452340000000000" pitchFamily="1"/>
              </a:rPr>
              <a:t>il continuo evolversi della percezione dei valori sociali </a:t>
            </a:r>
            <a:r>
              <a:rPr lang="it-IT" sz="1100" spc="0">
                <a:solidFill>
                  <a:srgbClr val="000000"/>
                </a:solidFill>
                <a:latin typeface="Century Schoolbook" panose="22635452340000000000" pitchFamily="1"/>
              </a:rPr>
              <a:t>con l'introduzione di nuove politiche a favore dell'handicap, con l'inserimento di alunni disabili nelle classi e delega educativa da parte della famiglia a fronte dell'assenza di genitori- lavoratori o di famiglie monoparentali; </a:t>
            </a:r>
          </a:p>
          <a:p>
            <a:pPr marL="274320" marR="91440" indent="182880" algn="just">
              <a:lnSpc>
                <a:spcPts val="1300"/>
              </a:lnSpc>
              <a:spcBef>
                <a:spcPts val="985"/>
              </a:spcBef>
              <a:spcAft>
                <a:spcPts val="0"/>
              </a:spcAft>
              <a:buFont typeface="Symbol"/>
              <a:buChar char="·"/>
            </a:pPr>
            <a:r>
              <a:rPr lang="it-IT" sz="1100" i="1" spc="0">
                <a:solidFill>
                  <a:srgbClr val="000000"/>
                </a:solidFill>
                <a:latin typeface="Century Schoolbook" panose="22635452340000000000" pitchFamily="1"/>
              </a:rPr>
              <a:t>l'evoluzione scientifica </a:t>
            </a:r>
            <a:r>
              <a:rPr lang="it-IT" sz="1100" spc="0">
                <a:solidFill>
                  <a:srgbClr val="000000"/>
                </a:solidFill>
                <a:latin typeface="Century Schoolbook" panose="22635452340000000000" pitchFamily="1"/>
              </a:rPr>
              <a:t>e quindi l'avvento dell'era informatica e delle nuove tecnologie di comunicazione elettronica; </a:t>
            </a:r>
          </a:p>
          <a:p>
            <a:pPr marL="274320" marR="91440" indent="182880" algn="just">
              <a:lnSpc>
                <a:spcPts val="1300"/>
              </a:lnSpc>
              <a:spcBef>
                <a:spcPts val="1005"/>
              </a:spcBef>
              <a:spcAft>
                <a:spcPts val="0"/>
              </a:spcAft>
              <a:buFont typeface="Symbol"/>
              <a:buChar char="·"/>
            </a:pPr>
            <a:r>
              <a:rPr lang="it-IT" sz="1100" i="1" spc="0">
                <a:solidFill>
                  <a:srgbClr val="000000"/>
                </a:solidFill>
                <a:latin typeface="Century Schoolbook" panose="22635452340000000000" pitchFamily="1"/>
              </a:rPr>
              <a:t>il susseguirsi continuo di riforme </a:t>
            </a:r>
            <a:r>
              <a:rPr lang="it-IT" sz="1100" spc="0">
                <a:solidFill>
                  <a:srgbClr val="000000"/>
                </a:solidFill>
                <a:latin typeface="Century Schoolbook" panose="22635452340000000000" pitchFamily="1"/>
              </a:rPr>
              <a:t>quali l'autonomia scolastica, l'innalzamento della scuola dell'obbligo, l'ingresso nel mondo della scuola anticipato all'età di cinque anni e mezzo; </a:t>
            </a:r>
          </a:p>
          <a:p>
            <a:pPr marL="274320" marR="91440" indent="182880" algn="just">
              <a:lnSpc>
                <a:spcPts val="1300"/>
              </a:lnSpc>
              <a:spcBef>
                <a:spcPts val="1010"/>
              </a:spcBef>
              <a:spcAft>
                <a:spcPts val="2135"/>
              </a:spcAft>
              <a:buFont typeface="Symbol"/>
              <a:buChar char="·"/>
            </a:pPr>
            <a:r>
              <a:rPr lang="it-IT" sz="1100" i="1" spc="0">
                <a:solidFill>
                  <a:srgbClr val="000000"/>
                </a:solidFill>
                <a:latin typeface="Century Schoolbook" panose="22635452340000000000" pitchFamily="1"/>
              </a:rPr>
              <a:t>il passaggio critico dall'individualismo al lavoro d'equipe </a:t>
            </a:r>
            <a:r>
              <a:rPr lang="it-IT" sz="1100" spc="0">
                <a:solidFill>
                  <a:srgbClr val="000000"/>
                </a:solidFill>
                <a:latin typeface="Century Schoolbook" panose="22635452340000000000" pitchFamily="1"/>
              </a:rPr>
              <a:t>che ha comportato la scomparsa dell'insegnante unico con l'avvento dell'insegnamento basato su una pluralità di docenti; </a:t>
            </a:r>
          </a:p>
        </p:txBody>
      </p:sp>
      <p:sp>
        <p:nvSpPr>
          <p:cNvPr id="383" name="Segnaposto testo 382"/>
          <p:cNvSpPr>
            <a:spLocks noGrp="1"/>
          </p:cNvSpPr>
          <p:nvPr>
            <p:ph type="body" idx="10"/>
          </p:nvPr>
        </p:nvSpPr>
        <p:spPr>
          <a:xfrm>
            <a:off x="2479042" y="7162801"/>
            <a:ext cx="241935"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20">
                <a:solidFill>
                  <a:srgbClr val="000000"/>
                </a:solidFill>
                <a:latin typeface="Times New Roman" panose="22635452340000000000" pitchFamily="1"/>
              </a:rPr>
              <a:t>33 </a:t>
            </a:r>
          </a:p>
        </p:txBody>
      </p:sp>
    </p:spTree>
  </p:cSld>
  <p:clrMapOvr>
    <a:masterClrMapping/>
  </p:clrMapOvr>
  <p:transition advClick="0" advTm="5000">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egnaposto testo 385"/>
          <p:cNvSpPr>
            <a:spLocks noGrp="1"/>
          </p:cNvSpPr>
          <p:nvPr>
            <p:ph type="body" idx="10"/>
          </p:nvPr>
        </p:nvSpPr>
        <p:spPr>
          <a:xfrm>
            <a:off x="440691" y="355603"/>
            <a:ext cx="4455159" cy="6812915"/>
          </a:xfrm>
          <a:prstGeom prst="rect">
            <a:avLst/>
          </a:prstGeom>
          <a:noFill/>
          <a:ln w="0" cmpd="sng">
            <a:noFill/>
            <a:prstDash val="solid"/>
          </a:ln>
        </p:spPr>
        <p:txBody>
          <a:bodyPr vert="horz" lIns="0" tIns="1270" rIns="0" bIns="0" anchor="t"/>
          <a:lstStyle/>
          <a:p>
            <a:pPr marL="91440" marR="0" indent="0" algn="l">
              <a:lnSpc>
                <a:spcPts val="1200"/>
              </a:lnSpc>
              <a:spcAft>
                <a:spcPts val="0"/>
              </a:spcAft>
            </a:pPr>
            <a:r>
              <a:rPr lang="it-IT" sz="1100" i="1" spc="55">
                <a:solidFill>
                  <a:srgbClr val="000000"/>
                </a:solidFill>
                <a:latin typeface="Century Schoolbook" panose="22635452340000000000" pitchFamily="1"/>
              </a:rPr>
              <a:t>l'inadeguato ruolo istituzionale attribuito/riconosciuto alla </a:t>
            </a:r>
          </a:p>
          <a:p>
            <a:pPr marL="91440" marR="91440" indent="0" algn="just">
              <a:lnSpc>
                <a:spcPts val="1300"/>
              </a:lnSpc>
              <a:spcBef>
                <a:spcPts val="0"/>
              </a:spcBef>
              <a:spcAft>
                <a:spcPts val="0"/>
              </a:spcAft>
              <a:tabLst>
                <a:tab pos="1920240" algn="l"/>
                <a:tab pos="3154680" algn="l"/>
                <a:tab pos="4343400" algn="r"/>
              </a:tabLst>
            </a:pPr>
            <a:r>
              <a:rPr lang="it-IT" sz="1100" i="1" spc="0">
                <a:solidFill>
                  <a:srgbClr val="000000"/>
                </a:solidFill>
                <a:latin typeface="Century Schoolbook" panose="22635452340000000000" pitchFamily="1"/>
              </a:rPr>
              <a:t>professione </a:t>
            </a:r>
            <a:r>
              <a:rPr lang="it-IT" sz="1100" spc="0">
                <a:solidFill>
                  <a:srgbClr val="000000"/>
                </a:solidFill>
                <a:latin typeface="Century Schoolbook" panose="22635452340000000000" pitchFamily="1"/>
              </a:rPr>
              <a:t>(retribuzione insoddisfacente, risorse carenti, </a:t>
            </a:r>
            <a:r>
              <a:t/>
            </a:r>
            <a:br/>
            <a:r>
              <a:rPr lang="it-IT" sz="1100" spc="0">
                <a:solidFill>
                  <a:srgbClr val="000000"/>
                </a:solidFill>
                <a:latin typeface="Century Schoolbook" panose="22635452340000000000" pitchFamily="1"/>
              </a:rPr>
              <a:t>precarietà del posto di lavoro, mobilità, scarsa considerazione da parte dell'opinione pubblica). </a:t>
            </a:r>
          </a:p>
          <a:p>
            <a:pPr marL="91440" marR="91440" indent="91440" algn="just">
              <a:lnSpc>
                <a:spcPts val="1300"/>
              </a:lnSpc>
              <a:spcBef>
                <a:spcPts val="550"/>
              </a:spcBef>
              <a:spcAft>
                <a:spcPts val="0"/>
              </a:spcAft>
            </a:pPr>
            <a:r>
              <a:rPr lang="it-IT" sz="1100" spc="0">
                <a:solidFill>
                  <a:srgbClr val="000000"/>
                </a:solidFill>
                <a:latin typeface="Century Schoolbook" panose="22635452340000000000" pitchFamily="1"/>
              </a:rPr>
              <a:t>Possibili effetti sono "ansia, irritabilità, esaurimento fisico, panico, agitazione, senso di colpa, negativismo, ridotta autostima, empatia e capacità d'ascolto", "emicrania, sudorazioni, insonnia, disturbi gastrointestinali" e ancora "assenze o ritardi frequenti sul posto di lavoro, chiusura difensiva al dialogo, distacco emotivo dall'interlocutore, ridotta creatività, ricorso a comportamenti stereotipati". </a:t>
            </a:r>
          </a:p>
          <a:p>
            <a:pPr marL="91440" marR="91440" indent="91440" algn="just">
              <a:lnSpc>
                <a:spcPts val="1300"/>
              </a:lnSpc>
              <a:spcBef>
                <a:spcPts val="25"/>
              </a:spcBef>
              <a:spcAft>
                <a:spcPts val="0"/>
              </a:spcAft>
            </a:pPr>
            <a:r>
              <a:rPr lang="it-IT" sz="1100" spc="0">
                <a:solidFill>
                  <a:srgbClr val="000000"/>
                </a:solidFill>
                <a:latin typeface="Century Schoolbook" panose="22635452340000000000" pitchFamily="1"/>
              </a:rPr>
              <a:t>Viene infine ribadita l'importanza della </a:t>
            </a:r>
            <a:r>
              <a:rPr lang="it-IT" sz="1100" b="1" spc="0">
                <a:solidFill>
                  <a:srgbClr val="000000"/>
                </a:solidFill>
                <a:latin typeface="Century Schoolbook" panose="22635452340000000000" pitchFamily="1"/>
              </a:rPr>
              <a:t>valutazione del rischio </a:t>
            </a:r>
            <a:r>
              <a:rPr lang="it-IT" sz="1100" spc="0">
                <a:solidFill>
                  <a:srgbClr val="000000"/>
                </a:solidFill>
                <a:latin typeface="Century Schoolbook" panose="22635452340000000000" pitchFamily="1"/>
              </a:rPr>
              <a:t>e indicata la necessità che "negli istituti di istruzione, ove possono essere presenti organizzazioni complesse con più unità, si deve procedere alla stesura della valutazione attraverso il contributo partecipativo dei dirigenti e dei preposti, oltre che dei rappresentanti dei lavoratori". </a:t>
            </a:r>
          </a:p>
          <a:p>
            <a:pPr marL="91440" marR="91440" indent="91440" algn="just">
              <a:lnSpc>
                <a:spcPts val="1300"/>
              </a:lnSpc>
              <a:spcBef>
                <a:spcPts val="0"/>
              </a:spcBef>
              <a:spcAft>
                <a:spcPts val="0"/>
              </a:spcAft>
            </a:pPr>
            <a:r>
              <a:rPr lang="it-IT" sz="1100" spc="0">
                <a:solidFill>
                  <a:srgbClr val="000000"/>
                </a:solidFill>
                <a:latin typeface="Century Schoolbook" panose="22635452340000000000" pitchFamily="1"/>
              </a:rPr>
              <a:t>In particolare, "devono essere prese in considerazione le problematiche riguardanti l'organizzazione del lavoro quali orari, carichi di lavoro, stress, rapporti gerarchici e interindividuali, rapporti con terzi e con l'utenza, quindi genitori e studenti". </a:t>
            </a:r>
          </a:p>
          <a:p>
            <a:pPr marL="91440" marR="91440" indent="91440" algn="just">
              <a:lnSpc>
                <a:spcPts val="1300"/>
              </a:lnSpc>
              <a:spcBef>
                <a:spcPts val="15"/>
              </a:spcBef>
              <a:spcAft>
                <a:spcPts val="0"/>
              </a:spcAft>
            </a:pPr>
            <a:r>
              <a:rPr lang="it-IT" sz="1100" spc="0">
                <a:solidFill>
                  <a:srgbClr val="000000"/>
                </a:solidFill>
                <a:latin typeface="Century Schoolbook" panose="22635452340000000000" pitchFamily="1"/>
              </a:rPr>
              <a:t>Se da un lato il D.Lgs.n. 81/2008 pone un punto fermo da cui partire e sottolinea l'importanza di valutare anche i rischi da stress, tuttavia </a:t>
            </a:r>
            <a:r>
              <a:rPr lang="it-IT" sz="1100" b="1" spc="0">
                <a:solidFill>
                  <a:srgbClr val="000000"/>
                </a:solidFill>
                <a:latin typeface="Century Schoolbook" panose="22635452340000000000" pitchFamily="1"/>
              </a:rPr>
              <a:t>non c'è ancora oggi chiarezza sull'aspetto applicativo</a:t>
            </a:r>
            <a:r>
              <a:rPr lang="it-IT" sz="1100" spc="0">
                <a:solidFill>
                  <a:srgbClr val="000000"/>
                </a:solidFill>
                <a:latin typeface="Century Schoolbook" panose="22635452340000000000" pitchFamily="1"/>
              </a:rPr>
              <a:t>, cioè sulle metodologie e criteri di valutazione da utilizzare. </a:t>
            </a:r>
          </a:p>
          <a:p>
            <a:pPr marL="91440" marR="91440" indent="91440" algn="just">
              <a:lnSpc>
                <a:spcPts val="1300"/>
              </a:lnSpc>
              <a:spcBef>
                <a:spcPts val="10"/>
              </a:spcBef>
              <a:spcAft>
                <a:spcPts val="0"/>
              </a:spcAft>
            </a:pPr>
            <a:r>
              <a:rPr lang="it-IT" sz="1100" spc="0">
                <a:solidFill>
                  <a:srgbClr val="000000"/>
                </a:solidFill>
                <a:latin typeface="Century Schoolbook" panose="22635452340000000000" pitchFamily="1"/>
              </a:rPr>
              <a:t>Ad oggi l'unico documento di riferimento legislativamente previsto, stante l'espresso rinvio, precedentemente citato, contenuto nell'articolo 28, comma 1, del D.Lgs. n. 81/2008, è l'accordo europeo dell'8 ottobre 2004, recepito in Italia con l'accordo interconfederale del 9 giugno 2008. </a:t>
            </a:r>
          </a:p>
          <a:p>
            <a:pPr marL="91440" marR="91440" indent="91440" algn="just">
              <a:lnSpc>
                <a:spcPts val="1300"/>
              </a:lnSpc>
              <a:spcBef>
                <a:spcPts val="25"/>
              </a:spcBef>
              <a:spcAft>
                <a:spcPts val="0"/>
              </a:spcAft>
            </a:pPr>
            <a:r>
              <a:rPr lang="it-IT" sz="1100" spc="0">
                <a:solidFill>
                  <a:srgbClr val="000000"/>
                </a:solidFill>
                <a:latin typeface="Century Schoolbook" panose="22635452340000000000" pitchFamily="1"/>
              </a:rPr>
              <a:t>Nell'accordo europeo si legge che lo stress da lavoro è considerato a livello internazionale, europeo e nazionale, un "problema sia dai datori di lavoro che dai lavoratori"; esso può colpire "in qualunque luogo di lavoro e qualsiasi lavoratore a prescindere dalle dimensioni dell'azienda, dal campo di attività, dal tipo di contratto o rapporto di lavoro". </a:t>
            </a:r>
          </a:p>
          <a:p>
            <a:pPr marL="91440" marR="91440" indent="91440" algn="just">
              <a:lnSpc>
                <a:spcPts val="1300"/>
              </a:lnSpc>
              <a:spcBef>
                <a:spcPts val="0"/>
              </a:spcBef>
              <a:spcAft>
                <a:spcPts val="1485"/>
              </a:spcAft>
            </a:pPr>
            <a:r>
              <a:rPr lang="it-IT" sz="1100" spc="0">
                <a:solidFill>
                  <a:srgbClr val="000000"/>
                </a:solidFill>
                <a:latin typeface="Century Schoolbook" panose="22635452340000000000" pitchFamily="1"/>
              </a:rPr>
              <a:t>In ambito lavorativo, lo stress viene definito come "</a:t>
            </a:r>
            <a:r>
              <a:rPr lang="it-IT" sz="1100" i="1" spc="0">
                <a:solidFill>
                  <a:srgbClr val="000000"/>
                </a:solidFill>
                <a:latin typeface="Century Schoolbook" panose="22635452340000000000" pitchFamily="1"/>
              </a:rPr>
              <a:t>uno stato che si accompagna a malessere e disfunzioni fisiche, psicologiche o </a:t>
            </a:r>
          </a:p>
        </p:txBody>
      </p:sp>
      <p:sp>
        <p:nvSpPr>
          <p:cNvPr id="387" name="Segnaposto testo 386"/>
          <p:cNvSpPr>
            <a:spLocks noGrp="1"/>
          </p:cNvSpPr>
          <p:nvPr>
            <p:ph type="body" idx="10"/>
          </p:nvPr>
        </p:nvSpPr>
        <p:spPr>
          <a:xfrm>
            <a:off x="2555241" y="716851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34 </a:t>
            </a:r>
          </a:p>
        </p:txBody>
      </p:sp>
    </p:spTree>
  </p:cSld>
  <p:clrMapOvr>
    <a:masterClrMapping/>
  </p:clrMapOvr>
  <p:transition advClick="0" advTm="5000">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egnaposto testo 389"/>
          <p:cNvSpPr>
            <a:spLocks noGrp="1"/>
          </p:cNvSpPr>
          <p:nvPr>
            <p:ph type="body" idx="10"/>
          </p:nvPr>
        </p:nvSpPr>
        <p:spPr>
          <a:xfrm>
            <a:off x="443866" y="355603"/>
            <a:ext cx="4455159" cy="6812915"/>
          </a:xfrm>
          <a:prstGeom prst="rect">
            <a:avLst/>
          </a:prstGeom>
          <a:noFill/>
          <a:ln w="0" cmpd="sng">
            <a:noFill/>
            <a:prstDash val="solid"/>
          </a:ln>
        </p:spPr>
        <p:txBody>
          <a:bodyPr vert="horz" lIns="0" tIns="635" rIns="0" bIns="0" anchor="t"/>
          <a:lstStyle/>
          <a:p>
            <a:pPr marL="91440" marR="91440" indent="0" algn="just">
              <a:lnSpc>
                <a:spcPts val="1300"/>
              </a:lnSpc>
              <a:spcAft>
                <a:spcPts val="0"/>
              </a:spcAft>
            </a:pPr>
            <a:r>
              <a:rPr lang="it-IT" sz="1100" i="1" spc="0">
                <a:solidFill>
                  <a:srgbClr val="000000"/>
                </a:solidFill>
                <a:latin typeface="Century Schoolbook" panose="22635452340000000000" pitchFamily="1"/>
              </a:rPr>
              <a:t>sociali che consegue dal fatto che le persone non si sentono in grado di superare i gap rispetto alle richieste o alle attese nei loro confronti. </a:t>
            </a:r>
            <a:r>
              <a:rPr lang="it-IT" sz="1100" spc="0">
                <a:solidFill>
                  <a:srgbClr val="000000"/>
                </a:solidFill>
                <a:latin typeface="Century Schoolbook" panose="22635452340000000000" pitchFamily="1"/>
              </a:rPr>
              <a:t>Nello specifico "</a:t>
            </a:r>
            <a:r>
              <a:rPr lang="it-IT" sz="1100" i="1" spc="0">
                <a:solidFill>
                  <a:srgbClr val="000000"/>
                </a:solidFill>
                <a:latin typeface="Century Schoolbook" panose="22635452340000000000" pitchFamily="1"/>
              </a:rPr>
              <a:t>lo stress non è una malattia, ma un'esposizione prolungata allo stress può ridurre l'efficienza sul lavoro e causare problemi di salute". </a:t>
            </a:r>
          </a:p>
          <a:p>
            <a:pPr marL="91440" marR="91440" indent="91440" algn="just">
              <a:lnSpc>
                <a:spcPts val="1300"/>
              </a:lnSpc>
              <a:spcBef>
                <a:spcPts val="0"/>
              </a:spcBef>
              <a:spcAft>
                <a:spcPts val="0"/>
              </a:spcAft>
            </a:pPr>
            <a:r>
              <a:rPr lang="it-IT" sz="1100" spc="0">
                <a:solidFill>
                  <a:srgbClr val="000000"/>
                </a:solidFill>
                <a:latin typeface="Century Schoolbook" panose="22635452340000000000" pitchFamily="1"/>
              </a:rPr>
              <a:t>Vengono qui stabiliti alcuni importanti concetti. Il primo concetto riguarda "la discrezionalità metodologica attribuita al datore di lavoro per tutta la valutazione dei rischi e della conseguente gestione, nonché il fatto che i problemi di stress ricadono nell'ambito della gestione generale del processo di valutazione dei rischi e non devono forzatamente costituire un capitolo a se stante della valutazione stessa". </a:t>
            </a:r>
          </a:p>
          <a:p>
            <a:pPr marL="91440" marR="91440" indent="91440" algn="just">
              <a:lnSpc>
                <a:spcPts val="1300"/>
              </a:lnSpc>
              <a:spcBef>
                <a:spcPts val="20"/>
              </a:spcBef>
              <a:spcAft>
                <a:spcPts val="0"/>
              </a:spcAft>
            </a:pPr>
            <a:r>
              <a:rPr lang="it-IT" sz="1100" spc="0">
                <a:solidFill>
                  <a:srgbClr val="000000"/>
                </a:solidFill>
                <a:latin typeface="Century Schoolbook" panose="22635452340000000000" pitchFamily="1"/>
              </a:rPr>
              <a:t>Relativamente alle modalità ed agli obiettivi della valutazione dei rischi collegati al fattore stress, l'accordo interconfederale sottolinea inoltre che: </a:t>
            </a:r>
          </a:p>
          <a:p>
            <a:pPr marL="274320" marR="91440" indent="-182880" algn="just">
              <a:lnSpc>
                <a:spcPts val="1300"/>
              </a:lnSpc>
              <a:spcBef>
                <a:spcPts val="480"/>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tutti i luoghi di lavoro sono necessariamente interessati dallo stress; </a:t>
            </a:r>
          </a:p>
          <a:p>
            <a:pPr marL="274320" marR="91440" indent="-182880" algn="just">
              <a:lnSpc>
                <a:spcPts val="1300"/>
              </a:lnSpc>
              <a:spcBef>
                <a:spcPts val="101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l'obiettivo non deve essere quello di attribuire la responsabilità dello stress al singolo; si tratta infatti di un fattore da individuare per "</a:t>
            </a:r>
            <a:r>
              <a:rPr lang="it-IT" sz="1100" i="1" spc="0">
                <a:solidFill>
                  <a:srgbClr val="000000"/>
                </a:solidFill>
                <a:latin typeface="Century Schoolbook" panose="22635452340000000000" pitchFamily="1"/>
              </a:rPr>
              <a:t>gruppi di lavoratori</a:t>
            </a:r>
            <a:r>
              <a:rPr lang="it-IT" sz="1100" spc="0">
                <a:solidFill>
                  <a:srgbClr val="000000"/>
                </a:solidFill>
                <a:latin typeface="Century Schoolbook" panose="22635452340000000000" pitchFamily="1"/>
              </a:rPr>
              <a:t>"; </a:t>
            </a:r>
          </a:p>
          <a:p>
            <a:pPr marL="274320" marR="91440" indent="-182880" algn="just">
              <a:lnSpc>
                <a:spcPts val="1300"/>
              </a:lnSpc>
              <a:spcBef>
                <a:spcPts val="98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sono oggetto di indagine valutativa la violenza, le molestie e lo stress postraumatico; </a:t>
            </a:r>
          </a:p>
          <a:p>
            <a:pPr marL="274320" marR="91440" indent="-182880" algn="just">
              <a:lnSpc>
                <a:spcPts val="1300"/>
              </a:lnSpc>
              <a:spcBef>
                <a:spcPts val="100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tutte le manifestazioni di stress sono necessariamente negative e non tutte possono essere considerate come stress lavoro-correlato; in ogni caso lo stress non è una malattia; </a:t>
            </a:r>
          </a:p>
          <a:p>
            <a:pPr marL="274320" marR="91440" indent="-182880" algn="just">
              <a:lnSpc>
                <a:spcPts val="1300"/>
              </a:lnSpc>
              <a:spcBef>
                <a:spcPts val="103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nel percorso di ricerca della presenza di stress lavoro-correlato e di valutazione dello stesso si possono prendere in considerazione fattori, ovvero indicatori, oggettivi, ossia rilevati su dati di fatto, e soggettivi, essendo costituiti dalla percezione da parte delle persone. </a:t>
            </a:r>
          </a:p>
          <a:p>
            <a:pPr marL="91440" marR="91440" indent="91440" algn="just">
              <a:lnSpc>
                <a:spcPts val="1300"/>
              </a:lnSpc>
              <a:spcBef>
                <a:spcPts val="975"/>
              </a:spcBef>
              <a:spcAft>
                <a:spcPts val="0"/>
              </a:spcAft>
            </a:pPr>
            <a:r>
              <a:rPr lang="it-IT" sz="1100" spc="0">
                <a:solidFill>
                  <a:srgbClr val="000000"/>
                </a:solidFill>
                <a:latin typeface="Century Schoolbook" panose="22635452340000000000" pitchFamily="1"/>
              </a:rPr>
              <a:t>L'iter per la valutazione del rischi lavoro correlato (RLC) si articola in tre fasi: </a:t>
            </a:r>
          </a:p>
          <a:p>
            <a:pPr marL="182880" marR="0" indent="0" algn="r">
              <a:lnSpc>
                <a:spcPts val="1300"/>
              </a:lnSpc>
              <a:spcBef>
                <a:spcPts val="1040"/>
              </a:spcBef>
              <a:spcAft>
                <a:spcPts val="0"/>
              </a:spcAft>
            </a:pPr>
            <a:r>
              <a:rPr lang="it-IT" sz="1100" spc="0">
                <a:solidFill>
                  <a:srgbClr val="000000"/>
                </a:solidFill>
                <a:latin typeface="Century Schoolbook" panose="22635452340000000000" pitchFamily="1"/>
              </a:rPr>
              <a:t>1. Valutazione degli </a:t>
            </a:r>
            <a:r>
              <a:rPr lang="it-IT" sz="1100" b="1" spc="0">
                <a:solidFill>
                  <a:srgbClr val="000000"/>
                </a:solidFill>
                <a:latin typeface="Century Schoolbook" panose="22635452340000000000" pitchFamily="1"/>
              </a:rPr>
              <a:t>indicatori oggettivi di stress al lavoro</a:t>
            </a:r>
            <a:r>
              <a:rPr lang="it-IT" sz="1100" spc="0">
                <a:solidFill>
                  <a:srgbClr val="000000"/>
                </a:solidFill>
                <a:latin typeface="Century Schoolbook" panose="22635452340000000000" pitchFamily="1"/>
              </a:rPr>
              <a:t>: indici infortunistici, assenze per malattia, turn-over del </a:t>
            </a:r>
          </a:p>
          <a:p>
            <a:pPr marL="365760" marR="0" indent="0" algn="l">
              <a:lnSpc>
                <a:spcPts val="1300"/>
              </a:lnSpc>
              <a:spcBef>
                <a:spcPts val="0"/>
              </a:spcBef>
              <a:spcAft>
                <a:spcPts val="815"/>
              </a:spcAft>
            </a:pPr>
            <a:r>
              <a:rPr lang="it-IT" sz="1100" spc="0">
                <a:solidFill>
                  <a:srgbClr val="000000"/>
                </a:solidFill>
                <a:latin typeface="Century Schoolbook" panose="22635452340000000000" pitchFamily="1"/>
              </a:rPr>
              <a:t>personale, procedimenti e sanzioni disciplinari, richieste di </a:t>
            </a:r>
          </a:p>
        </p:txBody>
      </p:sp>
      <p:sp>
        <p:nvSpPr>
          <p:cNvPr id="391" name="Segnaposto testo 390"/>
          <p:cNvSpPr>
            <a:spLocks noGrp="1"/>
          </p:cNvSpPr>
          <p:nvPr>
            <p:ph type="body" idx="10"/>
          </p:nvPr>
        </p:nvSpPr>
        <p:spPr>
          <a:xfrm>
            <a:off x="2479041" y="7168515"/>
            <a:ext cx="24447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25">
                <a:solidFill>
                  <a:srgbClr val="000000"/>
                </a:solidFill>
                <a:latin typeface="Times New Roman" panose="22635452340000000000" pitchFamily="1"/>
              </a:rPr>
              <a:t>35 </a:t>
            </a:r>
          </a:p>
        </p:txBody>
      </p:sp>
    </p:spTree>
  </p:cSld>
  <p:clrMapOvr>
    <a:masterClrMapping/>
  </p:clrMapOvr>
  <p:transition advClick="0" advTm="5000">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egnaposto testo 393"/>
          <p:cNvSpPr>
            <a:spLocks noGrp="1"/>
          </p:cNvSpPr>
          <p:nvPr>
            <p:ph type="body" idx="10"/>
          </p:nvPr>
        </p:nvSpPr>
        <p:spPr>
          <a:xfrm>
            <a:off x="492760" y="355599"/>
            <a:ext cx="4455159" cy="6807200"/>
          </a:xfrm>
          <a:prstGeom prst="rect">
            <a:avLst/>
          </a:prstGeom>
          <a:noFill/>
          <a:ln w="0" cmpd="sng">
            <a:noFill/>
            <a:prstDash val="solid"/>
          </a:ln>
        </p:spPr>
        <p:txBody>
          <a:bodyPr vert="horz" lIns="0" tIns="0" rIns="0" bIns="0" anchor="t"/>
          <a:lstStyle/>
          <a:p>
            <a:pPr marL="137160" marR="137160" indent="0" algn="just">
              <a:lnSpc>
                <a:spcPts val="1300"/>
              </a:lnSpc>
              <a:spcAft>
                <a:spcPts val="0"/>
              </a:spcAft>
            </a:pPr>
            <a:r>
              <a:rPr lang="it-IT" sz="1100" spc="5">
                <a:solidFill>
                  <a:srgbClr val="000000"/>
                </a:solidFill>
                <a:latin typeface="Century Schoolbook" panose="22635452340000000000" pitchFamily="1"/>
              </a:rPr>
              <a:t>visite mediche straordinarie, funzione e cultura organizzativa, ruolo nell'ambito dell'organizzazione, evoluzione e sviluppo di carriera, autonomia decisionale e controllo del lavoro, rapporti interpersonali, conciliazione vita-lavoro, ambiente e attrezzature, pianificazione dei compiti, carichi e ritmi, orario di lavoro e turni. </a:t>
            </a:r>
          </a:p>
          <a:p>
            <a:pPr marL="274320" marR="137160" indent="228600" algn="just">
              <a:lnSpc>
                <a:spcPts val="1300"/>
              </a:lnSpc>
              <a:spcBef>
                <a:spcPts val="1015"/>
              </a:spcBef>
              <a:spcAft>
                <a:spcPts val="0"/>
              </a:spcAft>
              <a:buFont typeface="Century Schoolbook"/>
              <a:buAutoNum type="arabicPeriod" startAt="2"/>
            </a:pPr>
            <a:r>
              <a:rPr lang="it-IT" sz="1100" spc="0">
                <a:solidFill>
                  <a:srgbClr val="000000"/>
                </a:solidFill>
                <a:latin typeface="Century Schoolbook" panose="22635452340000000000" pitchFamily="1"/>
              </a:rPr>
              <a:t>Valutazione degli indicatori oggettivi aziendali di stress attraverso l'utilizzo di </a:t>
            </a:r>
            <a:r>
              <a:rPr lang="it-IT" sz="1100" b="1" spc="0">
                <a:solidFill>
                  <a:srgbClr val="000000"/>
                </a:solidFill>
                <a:latin typeface="Century Schoolbook" panose="22635452340000000000" pitchFamily="1"/>
              </a:rPr>
              <a:t>check list </a:t>
            </a:r>
            <a:r>
              <a:rPr lang="it-IT" sz="1100" spc="0">
                <a:solidFill>
                  <a:srgbClr val="000000"/>
                </a:solidFill>
                <a:latin typeface="Century Schoolbook" panose="22635452340000000000" pitchFamily="1"/>
              </a:rPr>
              <a:t>che permettano, per quanto possibile, una pesatura del rischio suddiviso in tre livelli "basso", "medio" ed "elevato", ove per basso si intende una situazione che non evidenzia la necessità di interventi di riduzione e/o eliminazione del rischio, bensì una rivalutazione periodica. </a:t>
            </a:r>
          </a:p>
          <a:p>
            <a:pPr marL="274320" marR="137160" indent="228600" algn="just">
              <a:lnSpc>
                <a:spcPts val="1300"/>
              </a:lnSpc>
              <a:spcBef>
                <a:spcPts val="1035"/>
              </a:spcBef>
              <a:spcAft>
                <a:spcPts val="0"/>
              </a:spcAft>
              <a:buFont typeface="Century Schoolbook"/>
              <a:buAutoNum type="arabicPeriod"/>
            </a:pPr>
            <a:r>
              <a:rPr lang="it-IT" sz="1100" spc="0">
                <a:solidFill>
                  <a:srgbClr val="000000"/>
                </a:solidFill>
                <a:latin typeface="Century Schoolbook" panose="22635452340000000000" pitchFamily="1"/>
              </a:rPr>
              <a:t>Qualora il rischio risulti "non basso" si deve procedere ad approfondimenti, coinvolgendo i lavoratori al fine di valutarne la percezione dello stress lavoro correlato. La metodologia utilizzabile più semplice, rapida e poco invasiva è rappresentata dall'impiego di questionari. Si tratta di strumenti di rilevazione del vissuto e della percezione soggettiva, che colgono lo stato di salute e benessere dei lavoratori in relazione all'organizzazione aziendale. Devono essere di facile comprensione, validi, attendibili, con garanzia dell'anonimato e senza alcuna discriminazione dei lavoratori. Andranno poi seguite modalità univoche di somministrazione e interpretazione dei punteggi al fine di definire i livelli di rischio e pianificare azioni di miglioramento. E' pertanto fondamentale la partecipazione collegiale del datore di lavoro, dei dirigenti, dei preposti, dei lavoratori, dell'RSPP, dell'RLS, dell'RSU, del medico competente ed eventuali altri specialisti (es. psicologo). </a:t>
            </a:r>
          </a:p>
          <a:p>
            <a:pPr marL="365760" marR="137160" indent="-228600" algn="just">
              <a:lnSpc>
                <a:spcPts val="1300"/>
              </a:lnSpc>
              <a:spcBef>
                <a:spcPts val="995"/>
              </a:spcBef>
              <a:spcAft>
                <a:spcPts val="0"/>
              </a:spcAft>
            </a:pPr>
            <a:r>
              <a:rPr lang="it-IT" sz="1100" spc="0">
                <a:solidFill>
                  <a:srgbClr val="000000"/>
                </a:solidFill>
                <a:latin typeface="Century Schoolbook" panose="22635452340000000000" pitchFamily="1"/>
              </a:rPr>
              <a:t>Per la valutazione dei rischi collegati allo stress lavoro-correlato viene proposto l'ormai noto percorso valutativo, suddiviso nelle fasi di: </a:t>
            </a:r>
          </a:p>
          <a:p>
            <a:pPr marL="137160" marR="960120" indent="0" algn="l">
              <a:lnSpc>
                <a:spcPts val="2200"/>
              </a:lnSpc>
              <a:spcBef>
                <a:spcPts val="50"/>
              </a:spcBef>
              <a:spcAft>
                <a:spcPts val="227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delle mansioni (gruppi omogenei); </a:t>
            </a: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dei pericoli (fattori di stress); </a:t>
            </a:r>
          </a:p>
        </p:txBody>
      </p:sp>
      <p:sp>
        <p:nvSpPr>
          <p:cNvPr id="395" name="Segnaposto testo 394"/>
          <p:cNvSpPr>
            <a:spLocks noGrp="1"/>
          </p:cNvSpPr>
          <p:nvPr>
            <p:ph type="body" idx="10"/>
          </p:nvPr>
        </p:nvSpPr>
        <p:spPr>
          <a:xfrm>
            <a:off x="2479040" y="7162801"/>
            <a:ext cx="247650"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35">
                <a:solidFill>
                  <a:srgbClr val="000000"/>
                </a:solidFill>
                <a:latin typeface="Times New Roman" panose="22635452340000000000" pitchFamily="1"/>
              </a:rPr>
              <a:t>36 </a:t>
            </a:r>
          </a:p>
        </p:txBody>
      </p:sp>
    </p:spTree>
  </p:cSld>
  <p:clrMapOvr>
    <a:masterClrMapping/>
  </p:clrMapOvr>
  <p:transition advClick="0" advTm="5000">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gnaposto testo 397"/>
          <p:cNvSpPr>
            <a:spLocks noGrp="1"/>
          </p:cNvSpPr>
          <p:nvPr>
            <p:ph type="body" idx="10"/>
          </p:nvPr>
        </p:nvSpPr>
        <p:spPr>
          <a:xfrm>
            <a:off x="448311" y="342903"/>
            <a:ext cx="4455159" cy="6749415"/>
          </a:xfrm>
          <a:prstGeom prst="rect">
            <a:avLst/>
          </a:prstGeom>
          <a:noFill/>
          <a:ln w="0" cmpd="sng">
            <a:noFill/>
            <a:prstDash val="solid"/>
          </a:ln>
        </p:spPr>
        <p:txBody>
          <a:bodyPr vert="horz" lIns="0" tIns="10160" rIns="0" bIns="0" anchor="t"/>
          <a:lstStyle/>
          <a:p>
            <a:pPr marL="182880" marR="0" indent="0" algn="l">
              <a:lnSpc>
                <a:spcPts val="1300"/>
              </a:lnSpc>
              <a:spcAft>
                <a:spcPts val="0"/>
              </a:spcAft>
            </a:pPr>
            <a:r>
              <a:rPr lang="it-IT" sz="1100" spc="0">
                <a:solidFill>
                  <a:srgbClr val="000000"/>
                </a:solidFill>
                <a:latin typeface="Century Schoolbook" panose="22635452340000000000" pitchFamily="1"/>
              </a:rPr>
              <a:t>individuazione dei rischi; </a:t>
            </a:r>
          </a:p>
          <a:p>
            <a:pPr marL="182880" marR="0" indent="0" algn="l">
              <a:lnSpc>
                <a:spcPts val="1300"/>
              </a:lnSpc>
              <a:spcBef>
                <a:spcPts val="1045"/>
              </a:spcBef>
              <a:spcAft>
                <a:spcPts val="0"/>
              </a:spcAft>
            </a:pPr>
            <a:r>
              <a:rPr lang="it-IT" sz="1100" spc="25">
                <a:solidFill>
                  <a:srgbClr val="000000"/>
                </a:solidFill>
                <a:latin typeface="Segoe UI Symbol" panose="22635452340000000000" pitchFamily="2"/>
              </a:rPr>
              <a:t> </a:t>
            </a:r>
            <a:r>
              <a:rPr lang="it-IT" sz="1100" spc="25">
                <a:solidFill>
                  <a:srgbClr val="000000"/>
                </a:solidFill>
                <a:latin typeface="Century Schoolbook" panose="22635452340000000000" pitchFamily="1"/>
              </a:rPr>
              <a:t>valutazione/ponderazione dei rischi; </a:t>
            </a:r>
          </a:p>
          <a:p>
            <a:pPr marL="365760" marR="91440" indent="-182880" algn="just">
              <a:lnSpc>
                <a:spcPts val="1300"/>
              </a:lnSpc>
              <a:spcBef>
                <a:spcPts val="97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delle misure di prevenzione (sulle cause dello stress) e protezione (sugli effetti); </a:t>
            </a:r>
          </a:p>
          <a:p>
            <a:pPr marL="182880" marR="0" indent="0" algn="l">
              <a:lnSpc>
                <a:spcPts val="1300"/>
              </a:lnSpc>
              <a:spcBef>
                <a:spcPts val="1045"/>
              </a:spcBef>
              <a:spcAft>
                <a:spcPts val="0"/>
              </a:spcAft>
            </a:pPr>
            <a:r>
              <a:rPr lang="it-IT" sz="1100" spc="25">
                <a:solidFill>
                  <a:srgbClr val="000000"/>
                </a:solidFill>
                <a:latin typeface="Segoe UI Symbol" panose="22635452340000000000" pitchFamily="2"/>
              </a:rPr>
              <a:t> </a:t>
            </a:r>
            <a:r>
              <a:rPr lang="it-IT" sz="1100" spc="25">
                <a:solidFill>
                  <a:srgbClr val="000000"/>
                </a:solidFill>
                <a:latin typeface="Century Schoolbook" panose="22635452340000000000" pitchFamily="1"/>
              </a:rPr>
              <a:t>stesura del documento di valutazione. </a:t>
            </a:r>
          </a:p>
          <a:p>
            <a:pPr marL="91440" marR="91440" indent="182880" algn="just">
              <a:lnSpc>
                <a:spcPts val="1300"/>
              </a:lnSpc>
              <a:spcBef>
                <a:spcPts val="490"/>
              </a:spcBef>
              <a:spcAft>
                <a:spcPts val="0"/>
              </a:spcAft>
            </a:pPr>
            <a:r>
              <a:rPr lang="it-IT" sz="1100" spc="0">
                <a:solidFill>
                  <a:srgbClr val="000000"/>
                </a:solidFill>
                <a:latin typeface="Century Schoolbook" panose="22635452340000000000" pitchFamily="1"/>
              </a:rPr>
              <a:t>Operativamente, l'indagine, da effettuarsi per singola mansione, si fonda su una prima verifica generale della presenza di fattori stressogeni collegati alle attività lavorative specifiche della mansione stessa, nonché di accadimenti e comportamenti che possono essere causati da condizioni di stress. </a:t>
            </a:r>
          </a:p>
          <a:p>
            <a:pPr marL="91440" marR="91440" indent="182880" algn="just">
              <a:lnSpc>
                <a:spcPts val="1300"/>
              </a:lnSpc>
              <a:spcBef>
                <a:spcPts val="0"/>
              </a:spcBef>
              <a:spcAft>
                <a:spcPts val="0"/>
              </a:spcAft>
            </a:pPr>
            <a:r>
              <a:rPr lang="it-IT" sz="1100" spc="0">
                <a:solidFill>
                  <a:srgbClr val="000000"/>
                </a:solidFill>
                <a:latin typeface="Century Schoolbook" panose="22635452340000000000" pitchFamily="1"/>
              </a:rPr>
              <a:t>Concludiamo ricordando che prevenire il rischio da stress significa "eliminare o contenere i fattori stressogeni ovvero provvedere affinché gli stessi non abbiano effetti stressanti". </a:t>
            </a:r>
          </a:p>
          <a:p>
            <a:pPr marL="91440" marR="91440" indent="182880" algn="just">
              <a:lnSpc>
                <a:spcPts val="1300"/>
              </a:lnSpc>
              <a:spcBef>
                <a:spcPts val="20"/>
              </a:spcBef>
              <a:spcAft>
                <a:spcPts val="0"/>
              </a:spcAft>
            </a:pPr>
            <a:r>
              <a:rPr lang="it-IT" sz="1100" spc="0">
                <a:solidFill>
                  <a:srgbClr val="000000"/>
                </a:solidFill>
                <a:latin typeface="Century Schoolbook" panose="22635452340000000000" pitchFamily="1"/>
              </a:rPr>
              <a:t>Gli interventi di prevenzione potranno comprendere, ad esempio, "specifiche attività formative dei lavoratori, miglioramento della comunicazione interna, miglioramento dell'organizzazione delle attività al fine di rimuovere, o contenere, le cause di stress lavoro-correlato". </a:t>
            </a:r>
          </a:p>
          <a:p>
            <a:pPr marL="91440" marR="91440" indent="182880" algn="just">
              <a:lnSpc>
                <a:spcPts val="1300"/>
              </a:lnSpc>
              <a:spcBef>
                <a:spcPts val="25"/>
              </a:spcBef>
              <a:spcAft>
                <a:spcPts val="13780"/>
              </a:spcAft>
            </a:pPr>
            <a:r>
              <a:rPr lang="it-IT" sz="1100" spc="0">
                <a:solidFill>
                  <a:srgbClr val="000000"/>
                </a:solidFill>
                <a:latin typeface="Century Schoolbook" panose="22635452340000000000" pitchFamily="1"/>
              </a:rPr>
              <a:t>Una valida valutazione potrebbe essere un buon motivo per recuperare quell'immaginario collettivo che vede la scuola ancora come una fonte di benessere, dove in un ambito didattico ed educativo i ragazzi possano crescere e apprendere distanti dal logorio della vita di tutti i giorni. Un immaginario talvolta deturpato dalla realtà delle scuole di oggi, dal velo strappato sulle patologie e sui rischi lavorativi da stress cui sono sottoposti quotidianamente i docenti nel loro difficile e non sempre sufficientemente riconosciuto ruolo educativo e didattico. </a:t>
            </a:r>
          </a:p>
        </p:txBody>
      </p:sp>
      <p:sp>
        <p:nvSpPr>
          <p:cNvPr id="399" name="Segnaposto testo 398"/>
          <p:cNvSpPr>
            <a:spLocks noGrp="1"/>
          </p:cNvSpPr>
          <p:nvPr>
            <p:ph type="body" idx="10"/>
          </p:nvPr>
        </p:nvSpPr>
        <p:spPr>
          <a:xfrm>
            <a:off x="2479040" y="709231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37 </a:t>
            </a:r>
          </a:p>
        </p:txBody>
      </p:sp>
    </p:spTree>
  </p:cSld>
  <p:clrMapOvr>
    <a:masterClrMapping/>
  </p:clrMapOvr>
  <p:transition advClick="0" advTm="5000">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egnaposto testo 403"/>
          <p:cNvSpPr>
            <a:spLocks noGrp="1"/>
          </p:cNvSpPr>
          <p:nvPr>
            <p:ph type="body" idx="10"/>
          </p:nvPr>
        </p:nvSpPr>
        <p:spPr>
          <a:xfrm>
            <a:off x="2365376" y="359412"/>
            <a:ext cx="892810" cy="205105"/>
          </a:xfrm>
          <a:prstGeom prst="rect">
            <a:avLst/>
          </a:prstGeom>
          <a:noFill/>
          <a:ln w="0" cmpd="sng">
            <a:noFill/>
            <a:prstDash val="solid"/>
          </a:ln>
        </p:spPr>
        <p:txBody>
          <a:bodyPr vert="horz" lIns="0" tIns="4445" rIns="0" bIns="0" anchor="t"/>
          <a:lstStyle/>
          <a:p>
            <a:pPr marL="0" marR="0" indent="0" algn="l">
              <a:lnSpc>
                <a:spcPts val="1500"/>
              </a:lnSpc>
              <a:spcAft>
                <a:spcPts val="0"/>
              </a:spcAft>
            </a:pPr>
            <a:r>
              <a:rPr lang="it-IT" sz="1400" b="1" spc="-50">
                <a:solidFill>
                  <a:srgbClr val="000000"/>
                </a:solidFill>
                <a:latin typeface="Times New Roman" panose="22635452340000000000" pitchFamily="1"/>
              </a:rPr>
              <a:t>Conclusioni </a:t>
            </a:r>
          </a:p>
        </p:txBody>
      </p:sp>
      <p:sp>
        <p:nvSpPr>
          <p:cNvPr id="405" name="Segnaposto testo 404"/>
          <p:cNvSpPr>
            <a:spLocks noGrp="1"/>
          </p:cNvSpPr>
          <p:nvPr>
            <p:ph type="body" idx="10"/>
          </p:nvPr>
        </p:nvSpPr>
        <p:spPr>
          <a:xfrm>
            <a:off x="448311" y="989965"/>
            <a:ext cx="4455159" cy="5642610"/>
          </a:xfrm>
          <a:prstGeom prst="rect">
            <a:avLst/>
          </a:prstGeom>
          <a:noFill/>
          <a:ln w="0" cmpd="sng">
            <a:noFill/>
            <a:prstDash val="solid"/>
          </a:ln>
        </p:spPr>
        <p:txBody>
          <a:bodyPr vert="horz" lIns="0" tIns="3810" rIns="0" bIns="0" anchor="t"/>
          <a:lstStyle/>
          <a:p>
            <a:pPr marL="91440" marR="91440" indent="91440" algn="just">
              <a:lnSpc>
                <a:spcPts val="1300"/>
              </a:lnSpc>
              <a:spcAft>
                <a:spcPts val="0"/>
              </a:spcAft>
            </a:pPr>
            <a:r>
              <a:rPr lang="it-IT" sz="1100" spc="5">
                <a:solidFill>
                  <a:srgbClr val="000000"/>
                </a:solidFill>
                <a:latin typeface="Century Schoolbook" panose="22635452340000000000" pitchFamily="1"/>
              </a:rPr>
              <a:t>L’educazione alla salute e sicurezza sul lavoro rappresenta un punto importante per la crescita del cittadino. Anche la normativa in materia, con il recente aggiornamento (D. Lgs 9 aprile 2008 n. 81), ha rafforzato la necessità di avvicinare l’individuo al concetto di prevenzione, sin dalle prime istanze di sviluppo della sua coscienza civile di uomo e di cittadino. </a:t>
            </a:r>
          </a:p>
          <a:p>
            <a:pPr marL="91440" marR="91440" indent="91440" algn="just">
              <a:lnSpc>
                <a:spcPts val="1300"/>
              </a:lnSpc>
              <a:spcBef>
                <a:spcPts val="20"/>
              </a:spcBef>
              <a:spcAft>
                <a:spcPts val="0"/>
              </a:spcAft>
            </a:pPr>
            <a:r>
              <a:rPr lang="it-IT" sz="1100" spc="0">
                <a:solidFill>
                  <a:srgbClr val="000000"/>
                </a:solidFill>
                <a:latin typeface="Century Schoolbook" panose="22635452340000000000" pitchFamily="1"/>
              </a:rPr>
              <a:t>La scuola, ambiente di vita per gli alunni e ambiente di lavoro per docenti e personale non docente, è il luogo primario della prevenzione, dove la formazione alla salute e alla sicurezza può trovare un terreno fertile sul quale radicarsi e diventare patrimonio dell’individuo e del gruppo, fin dai primi momenti di socializzazione. L’educazione scolastica è, infatti, determinante nell’impostare negli individui i comportamenti adeguati e gli stili di vita sani , oltre che nel favorire l’interiorizzazione delle regole e dei valori fondamentali di responsabilità sociale e civile. Di fronte all’incremento del tasso di mortalità e malattia dovuto agli infortuni sul lavoro e alle malattie professionali, è fondamentale rivalutare il ruolo educativo e formativo della scuola nel fornire gli strumenti culturali e le competenze relazionali utili all’inserimento in una futura realtà lavorativa e, in generale, nella società. </a:t>
            </a:r>
          </a:p>
          <a:p>
            <a:pPr marL="91440" marR="91440" indent="91440" algn="just">
              <a:lnSpc>
                <a:spcPts val="1300"/>
              </a:lnSpc>
              <a:spcBef>
                <a:spcPts val="25"/>
              </a:spcBef>
              <a:spcAft>
                <a:spcPts val="0"/>
              </a:spcAft>
            </a:pPr>
            <a:r>
              <a:rPr lang="it-IT" sz="1100" spc="0">
                <a:solidFill>
                  <a:srgbClr val="000000"/>
                </a:solidFill>
                <a:latin typeface="Century Schoolbook" panose="22635452340000000000" pitchFamily="1"/>
              </a:rPr>
              <a:t>L’efficacia della prevenzione dipende sicuramente dalle strutture, dalle macchine e dagli impianti che devono essere conformi alle normative vigenti, ma la sicurezza si realizza soprattutto se: </a:t>
            </a:r>
          </a:p>
          <a:p>
            <a:pPr marL="91440" marR="91440" indent="91440" algn="just">
              <a:lnSpc>
                <a:spcPts val="1300"/>
              </a:lnSpc>
              <a:spcBef>
                <a:spcPts val="0"/>
              </a:spcBef>
              <a:spcAft>
                <a:spcPts val="0"/>
              </a:spcAft>
            </a:pPr>
            <a:r>
              <a:rPr lang="it-IT" sz="1100" b="1" u="sng" spc="0">
                <a:solidFill>
                  <a:srgbClr val="000000"/>
                </a:solidFill>
                <a:latin typeface="Century Schoolbook" panose="22635452340000000000" pitchFamily="1"/>
              </a:rPr>
              <a:t>Dirigente Scolastico, docenti, alunni, personale ATA sono adeguatamente formati ed informati per affrontare i rischi con comportamenti corretti e con idonee misure di prevenzione.  </a:t>
            </a:r>
          </a:p>
          <a:p>
            <a:pPr marL="91440" marR="91440" indent="91440" algn="just">
              <a:lnSpc>
                <a:spcPts val="1300"/>
              </a:lnSpc>
              <a:spcBef>
                <a:spcPts val="0"/>
              </a:spcBef>
              <a:spcAft>
                <a:spcPts val="770"/>
              </a:spcAft>
            </a:pPr>
            <a:r>
              <a:rPr lang="it-IT" sz="1100" spc="0">
                <a:solidFill>
                  <a:srgbClr val="000000"/>
                </a:solidFill>
                <a:latin typeface="Century Schoolbook" panose="22635452340000000000" pitchFamily="1"/>
              </a:rPr>
              <a:t>Con il presente opuscolo si è voluto fornire una prima informazione omogenea ai “lavoratori”, indicando una serie di misure da seguire per fronteggiare i principali rischi di carattere generale riscontrabili anche in ambiente scolastico. </a:t>
            </a:r>
          </a:p>
        </p:txBody>
      </p:sp>
    </p:spTree>
  </p:cSld>
  <p:clrMapOvr>
    <a:masterClrMapping/>
  </p:clrMapOvr>
  <p:transition advClick="0"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testo 42"/>
          <p:cNvSpPr>
            <a:spLocks noGrp="1"/>
          </p:cNvSpPr>
          <p:nvPr>
            <p:ph type="body" idx="10"/>
          </p:nvPr>
        </p:nvSpPr>
        <p:spPr>
          <a:xfrm>
            <a:off x="2109470" y="570230"/>
            <a:ext cx="1133475" cy="14287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it-IT" sz="1200" b="1" spc="-35">
                <a:solidFill>
                  <a:srgbClr val="000000"/>
                </a:solidFill>
                <a:latin typeface="Times New Roman" panose="22635452340000000000" pitchFamily="1"/>
              </a:rPr>
              <a:t>Scopo del decreto </a:t>
            </a:r>
          </a:p>
        </p:txBody>
      </p:sp>
      <p:sp>
        <p:nvSpPr>
          <p:cNvPr id="44" name="Segnaposto testo 43"/>
          <p:cNvSpPr>
            <a:spLocks noGrp="1"/>
          </p:cNvSpPr>
          <p:nvPr>
            <p:ph type="body" idx="10"/>
          </p:nvPr>
        </p:nvSpPr>
        <p:spPr>
          <a:xfrm>
            <a:off x="2142491" y="2374267"/>
            <a:ext cx="1054736" cy="14351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it-IT" sz="1200" b="1" spc="-30">
                <a:solidFill>
                  <a:srgbClr val="000000"/>
                </a:solidFill>
                <a:latin typeface="Times New Roman" panose="22635452340000000000" pitchFamily="1"/>
              </a:rPr>
              <a:t>Dove si applica? </a:t>
            </a:r>
          </a:p>
        </p:txBody>
      </p:sp>
      <p:sp>
        <p:nvSpPr>
          <p:cNvPr id="45" name="Segnaposto testo 44"/>
          <p:cNvSpPr>
            <a:spLocks noGrp="1"/>
          </p:cNvSpPr>
          <p:nvPr>
            <p:ph type="body" idx="10"/>
          </p:nvPr>
        </p:nvSpPr>
        <p:spPr>
          <a:xfrm>
            <a:off x="542291" y="2974977"/>
            <a:ext cx="4267199" cy="502919"/>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In tutti i settori di attività, privati o pubblici, cui siano adibiti lavoratori subordinati, con la sola esclusione degli addetti ai servizi domestici e familiari. </a:t>
            </a:r>
          </a:p>
        </p:txBody>
      </p:sp>
      <p:sp>
        <p:nvSpPr>
          <p:cNvPr id="46" name="Segnaposto testo 45"/>
          <p:cNvSpPr>
            <a:spLocks noGrp="1"/>
          </p:cNvSpPr>
          <p:nvPr>
            <p:ph type="body" idx="10"/>
          </p:nvPr>
        </p:nvSpPr>
        <p:spPr>
          <a:xfrm>
            <a:off x="545466" y="3608705"/>
            <a:ext cx="2551430" cy="113029"/>
          </a:xfrm>
          <a:prstGeom prst="rect">
            <a:avLst/>
          </a:prstGeom>
          <a:noFill/>
          <a:ln w="0" cmpd="sng">
            <a:noFill/>
            <a:prstDash val="solid"/>
          </a:ln>
        </p:spPr>
        <p:txBody>
          <a:bodyPr vert="horz" lIns="0" tIns="0" rIns="0" bIns="0" anchor="t"/>
          <a:lstStyle/>
          <a:p>
            <a:pPr marL="0" marR="0" indent="0" algn="l">
              <a:lnSpc>
                <a:spcPts val="800"/>
              </a:lnSpc>
              <a:spcAft>
                <a:spcPts val="0"/>
              </a:spcAft>
            </a:pPr>
            <a:r>
              <a:rPr lang="it-IT" sz="1100" spc="-15">
                <a:solidFill>
                  <a:srgbClr val="000000"/>
                </a:solidFill>
                <a:latin typeface="Century Schoolbook" panose="22635452340000000000" pitchFamily="1"/>
              </a:rPr>
              <a:t>Sono considerati lavoratori subordinati: </a:t>
            </a:r>
          </a:p>
        </p:txBody>
      </p:sp>
      <p:sp>
        <p:nvSpPr>
          <p:cNvPr id="47" name="Segnaposto testo 46"/>
          <p:cNvSpPr>
            <a:spLocks noGrp="1"/>
          </p:cNvSpPr>
          <p:nvPr>
            <p:ph type="body" idx="10"/>
          </p:nvPr>
        </p:nvSpPr>
        <p:spPr>
          <a:xfrm>
            <a:off x="567057" y="3852545"/>
            <a:ext cx="4233545" cy="548640"/>
          </a:xfrm>
          <a:prstGeom prst="rect">
            <a:avLst/>
          </a:prstGeom>
          <a:noFill/>
          <a:ln w="0" cmpd="sng">
            <a:noFill/>
            <a:prstDash val="solid"/>
          </a:ln>
        </p:spPr>
        <p:txBody>
          <a:bodyPr vert="horz" lIns="0" tIns="0" rIns="0" bIns="0" anchor="t"/>
          <a:lstStyle/>
          <a:p>
            <a:pPr marL="91440" marR="0" indent="182880" algn="l">
              <a:lnSpc>
                <a:spcPts val="1000"/>
              </a:lnSpc>
              <a:spcAft>
                <a:spcPts val="0"/>
              </a:spcAft>
              <a:buFont typeface="Symbol"/>
              <a:buChar char="·"/>
            </a:pPr>
            <a:r>
              <a:rPr lang="it-IT" sz="1100" spc="0">
                <a:solidFill>
                  <a:srgbClr val="000000"/>
                </a:solidFill>
                <a:latin typeface="Century Schoolbook" panose="22635452340000000000" pitchFamily="1"/>
              </a:rPr>
              <a:t>i soci lavoratori di cooperative e di società anche di fatto; </a:t>
            </a:r>
          </a:p>
          <a:p>
            <a:pPr marL="91440" marR="0" indent="182880" algn="l">
              <a:lnSpc>
                <a:spcPts val="1300"/>
              </a:lnSpc>
              <a:spcBef>
                <a:spcPts val="600"/>
              </a:spcBef>
              <a:spcAft>
                <a:spcPts val="0"/>
              </a:spcAft>
              <a:buFont typeface="Symbol"/>
              <a:buChar char="·"/>
            </a:pPr>
            <a:r>
              <a:rPr lang="it-IT" sz="1100" spc="0">
                <a:solidFill>
                  <a:srgbClr val="000000"/>
                </a:solidFill>
                <a:latin typeface="Century Schoolbook" panose="22635452340000000000" pitchFamily="1"/>
              </a:rPr>
              <a:t>gli utenti dei servizi di orientamento di formazione scolastica, universitaria e professionale, avviati presso datori di lavoro; </a:t>
            </a:r>
          </a:p>
        </p:txBody>
      </p:sp>
      <p:sp>
        <p:nvSpPr>
          <p:cNvPr id="48" name="Segnaposto testo 47"/>
          <p:cNvSpPr>
            <a:spLocks noGrp="1"/>
          </p:cNvSpPr>
          <p:nvPr>
            <p:ph type="body" idx="10"/>
          </p:nvPr>
        </p:nvSpPr>
        <p:spPr>
          <a:xfrm>
            <a:off x="542291" y="1073152"/>
            <a:ext cx="4270375" cy="61531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it-IT" sz="1100" spc="-10">
                <a:solidFill>
                  <a:srgbClr val="000000"/>
                </a:solidFill>
                <a:latin typeface="Century Schoolbook" panose="22635452340000000000" pitchFamily="1"/>
              </a:rPr>
              <a:t>Un intervento </a:t>
            </a:r>
            <a:r>
              <a:rPr lang="it-IT" sz="1100" b="1" spc="-10">
                <a:solidFill>
                  <a:srgbClr val="000000"/>
                </a:solidFill>
                <a:latin typeface="Century Schoolbook" panose="22635452340000000000" pitchFamily="1"/>
              </a:rPr>
              <a:t>attivo</a:t>
            </a:r>
            <a:r>
              <a:rPr lang="it-IT" sz="1100" spc="-10">
                <a:solidFill>
                  <a:srgbClr val="000000"/>
                </a:solidFill>
                <a:latin typeface="Century Schoolbook" panose="22635452340000000000" pitchFamily="1"/>
              </a:rPr>
              <a:t>, </a:t>
            </a:r>
            <a:r>
              <a:rPr lang="it-IT" sz="1100" b="1" spc="-10">
                <a:solidFill>
                  <a:srgbClr val="000000"/>
                </a:solidFill>
                <a:latin typeface="Century Schoolbook" panose="22635452340000000000" pitchFamily="1"/>
              </a:rPr>
              <a:t>responsabile </a:t>
            </a:r>
            <a:r>
              <a:rPr lang="it-IT" sz="1100" spc="-10">
                <a:solidFill>
                  <a:srgbClr val="000000"/>
                </a:solidFill>
                <a:latin typeface="Century Schoolbook" panose="22635452340000000000" pitchFamily="1"/>
              </a:rPr>
              <a:t>ed </a:t>
            </a:r>
            <a:r>
              <a:rPr lang="it-IT" sz="1100" b="1" spc="-10">
                <a:solidFill>
                  <a:srgbClr val="000000"/>
                </a:solidFill>
                <a:latin typeface="Century Schoolbook" panose="22635452340000000000" pitchFamily="1"/>
              </a:rPr>
              <a:t>integrato </a:t>
            </a:r>
            <a:r>
              <a:rPr lang="it-IT" sz="1100" spc="-10">
                <a:solidFill>
                  <a:srgbClr val="000000"/>
                </a:solidFill>
                <a:latin typeface="Century Schoolbook" panose="22635452340000000000" pitchFamily="1"/>
              </a:rPr>
              <a:t>di tutti i soggetti interessati dalla ed alla sicurezza, coinvolgente i lavoratori </a:t>
            </a:r>
            <a:r>
              <a:rPr lang="it-IT" sz="1100" u="sng" spc="-10">
                <a:solidFill>
                  <a:srgbClr val="000000"/>
                </a:solidFill>
                <a:latin typeface="Century Schoolbook" panose="22635452340000000000" pitchFamily="1"/>
              </a:rPr>
              <a:t>e/o i loro </a:t>
            </a:r>
            <a:r>
              <a:rPr lang="it-IT" sz="1100" spc="-10">
                <a:solidFill>
                  <a:srgbClr val="000000"/>
                </a:solidFill>
                <a:latin typeface="Century Schoolbook" panose="22635452340000000000" pitchFamily="1"/>
              </a:rPr>
              <a:t>rappresentanti,</a:t>
            </a:r>
            <a:r>
              <a:rPr lang="it-IT" sz="1100" u="sng" spc="-10">
                <a:solidFill>
                  <a:srgbClr val="000000"/>
                </a:solidFill>
                <a:latin typeface="Century Schoolbook" panose="22635452340000000000" pitchFamily="1"/>
              </a:rPr>
              <a:t> dalla individuazione del rischio fino alla </a:t>
            </a:r>
            <a:r>
              <a:rPr lang="it-IT" sz="1100" spc="-10">
                <a:solidFill>
                  <a:srgbClr val="000000"/>
                </a:solidFill>
                <a:latin typeface="Century Schoolbook" panose="22635452340000000000" pitchFamily="1"/>
              </a:rPr>
              <a:t>scelta delle soluzioni per prevenirli e/o ridurli </a:t>
            </a:r>
          </a:p>
        </p:txBody>
      </p:sp>
      <p:sp>
        <p:nvSpPr>
          <p:cNvPr id="49" name="Segnaposto testo 48"/>
          <p:cNvSpPr>
            <a:spLocks noGrp="1"/>
          </p:cNvSpPr>
          <p:nvPr>
            <p:ph type="body" idx="10"/>
          </p:nvPr>
        </p:nvSpPr>
        <p:spPr>
          <a:xfrm>
            <a:off x="2631439" y="7196455"/>
            <a:ext cx="18669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it-IT" sz="1000" spc="0">
                <a:solidFill>
                  <a:srgbClr val="000000"/>
                </a:solidFill>
                <a:latin typeface="Times New Roman" panose="22635452340000000000" pitchFamily="1"/>
              </a:rPr>
              <a:t>4 </a:t>
            </a:r>
          </a:p>
        </p:txBody>
      </p:sp>
      <p:sp>
        <p:nvSpPr>
          <p:cNvPr id="50" name="Segnaposto testo 49"/>
          <p:cNvSpPr>
            <a:spLocks noGrp="1"/>
          </p:cNvSpPr>
          <p:nvPr>
            <p:ph type="body" idx="10"/>
          </p:nvPr>
        </p:nvSpPr>
        <p:spPr>
          <a:xfrm>
            <a:off x="536575" y="5684520"/>
            <a:ext cx="4267199" cy="304800"/>
          </a:xfrm>
          <a:prstGeom prst="rect">
            <a:avLst/>
          </a:prstGeom>
          <a:noFill/>
          <a:ln w="0" cmpd="sng">
            <a:noFill/>
            <a:prstDash val="solid"/>
          </a:ln>
        </p:spPr>
        <p:txBody>
          <a:bodyPr vert="horz" lIns="0" tIns="0" rIns="0" bIns="0" anchor="t"/>
          <a:lstStyle/>
          <a:p>
            <a:pPr marL="0" marR="0" indent="0" algn="just">
              <a:lnSpc>
                <a:spcPts val="1100"/>
              </a:lnSpc>
              <a:spcAft>
                <a:spcPts val="25"/>
              </a:spcAft>
            </a:pPr>
            <a:r>
              <a:rPr lang="it-IT" sz="1100" spc="0">
                <a:solidFill>
                  <a:srgbClr val="000000"/>
                </a:solidFill>
                <a:latin typeface="Century Schoolbook" panose="22635452340000000000" pitchFamily="1"/>
              </a:rPr>
              <a:t>Attuazione delle direttive C.E.E. riguardante il miglioramento della sicurezza e della salute dei lavoratori sul luogo di lavoro </a:t>
            </a:r>
          </a:p>
        </p:txBody>
      </p:sp>
      <p:sp>
        <p:nvSpPr>
          <p:cNvPr id="51" name="Segnaposto testo 50"/>
          <p:cNvSpPr>
            <a:spLocks noGrp="1"/>
          </p:cNvSpPr>
          <p:nvPr>
            <p:ph type="body" idx="10"/>
          </p:nvPr>
        </p:nvSpPr>
        <p:spPr>
          <a:xfrm>
            <a:off x="542290" y="6153786"/>
            <a:ext cx="4264660" cy="506096"/>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Prescrive misure per la tutela della salute e per la sicurezza dei lavoratori durante il lavoro, in tutti i settori di attività privati o pubblici. </a:t>
            </a:r>
          </a:p>
        </p:txBody>
      </p:sp>
      <p:sp>
        <p:nvSpPr>
          <p:cNvPr id="52" name="Segnaposto testo 51"/>
          <p:cNvSpPr>
            <a:spLocks noGrp="1"/>
          </p:cNvSpPr>
          <p:nvPr>
            <p:ph type="body" idx="10"/>
          </p:nvPr>
        </p:nvSpPr>
        <p:spPr>
          <a:xfrm>
            <a:off x="2170433" y="5190492"/>
            <a:ext cx="1002664" cy="14351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it-IT" sz="1200" b="1" spc="-40">
                <a:solidFill>
                  <a:srgbClr val="000000"/>
                </a:solidFill>
                <a:latin typeface="Times New Roman" panose="22635452340000000000" pitchFamily="1"/>
              </a:rPr>
              <a:t>Cosa riguarda? </a:t>
            </a:r>
          </a:p>
        </p:txBody>
      </p:sp>
    </p:spTree>
  </p:cSld>
  <p:clrMapOvr>
    <a:masterClrMapping/>
  </p:clrMapOvr>
  <p:transition advClick="0" advTm="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testo 56"/>
          <p:cNvSpPr>
            <a:spLocks noGrp="1"/>
          </p:cNvSpPr>
          <p:nvPr>
            <p:ph type="body" idx="10"/>
          </p:nvPr>
        </p:nvSpPr>
        <p:spPr>
          <a:xfrm>
            <a:off x="248287" y="1581786"/>
            <a:ext cx="4690745" cy="1529715"/>
          </a:xfrm>
          <a:prstGeom prst="rect">
            <a:avLst/>
          </a:prstGeom>
          <a:noFill/>
          <a:ln w="0" cmpd="sng">
            <a:noFill/>
            <a:prstDash val="solid"/>
          </a:ln>
        </p:spPr>
        <p:txBody>
          <a:bodyPr vert="horz" lIns="0" tIns="123825" rIns="0" bIns="0" anchor="t"/>
          <a:lstStyle/>
          <a:p>
            <a:pPr marL="274320" marR="0" indent="0" algn="l">
              <a:lnSpc>
                <a:spcPts val="1300"/>
              </a:lnSpc>
              <a:spcAft>
                <a:spcPts val="0"/>
              </a:spcAft>
            </a:pPr>
            <a:r>
              <a:rPr lang="it-IT" sz="1100" b="1" i="1" spc="-5">
                <a:solidFill>
                  <a:srgbClr val="000000"/>
                </a:solidFill>
                <a:latin typeface="Century Schoolbook" panose="22635452340000000000" pitchFamily="1"/>
              </a:rPr>
              <a:t>Cambiamenti</a:t>
            </a:r>
            <a:r>
              <a:rPr lang="it-IT" sz="1100" spc="-5">
                <a:solidFill>
                  <a:srgbClr val="000000"/>
                </a:solidFill>
                <a:latin typeface="Century Schoolbook" panose="22635452340000000000" pitchFamily="1"/>
              </a:rPr>
              <a:t>: </a:t>
            </a:r>
          </a:p>
          <a:p>
            <a:pPr marL="457200" marR="137160" indent="0" algn="l">
              <a:lnSpc>
                <a:spcPts val="1300"/>
              </a:lnSpc>
              <a:spcBef>
                <a:spcPts val="0"/>
              </a:spcBef>
              <a:spcAft>
                <a:spcPts val="0"/>
              </a:spcAft>
            </a:pPr>
            <a:r>
              <a:rPr lang="it-IT" sz="1100" spc="0">
                <a:solidFill>
                  <a:srgbClr val="000000"/>
                </a:solidFill>
                <a:latin typeface="Century Schoolbook" panose="22635452340000000000" pitchFamily="1"/>
              </a:rPr>
              <a:t>Tutela estesa a collaboratori di ogni tipo: lavoratori a tempo determinato, autonomi, a domicilio e a distanza </a:t>
            </a:r>
          </a:p>
          <a:p>
            <a:pPr marL="457200" marR="137160" indent="0" algn="l">
              <a:lnSpc>
                <a:spcPts val="1300"/>
              </a:lnSpc>
              <a:spcBef>
                <a:spcPts val="600"/>
              </a:spcBef>
              <a:spcAft>
                <a:spcPts val="0"/>
              </a:spcAft>
            </a:pPr>
            <a:r>
              <a:rPr lang="it-IT" sz="1100" spc="-5">
                <a:solidFill>
                  <a:srgbClr val="000000"/>
                </a:solidFill>
                <a:latin typeface="Century Schoolbook" panose="22635452340000000000" pitchFamily="1"/>
              </a:rPr>
              <a:t>Concetto di salute come stato di completo benessere fisico, mentale e sociale, non solo un’assenza di malattia e d’infermità </a:t>
            </a:r>
          </a:p>
          <a:p>
            <a:pPr marL="457200" marR="137160" indent="0" algn="l">
              <a:lnSpc>
                <a:spcPts val="1300"/>
              </a:lnSpc>
              <a:spcBef>
                <a:spcPts val="600"/>
              </a:spcBef>
              <a:spcAft>
                <a:spcPts val="585"/>
              </a:spcAft>
            </a:pPr>
            <a:r>
              <a:rPr lang="it-IT" sz="1100" spc="0">
                <a:solidFill>
                  <a:srgbClr val="000000"/>
                </a:solidFill>
                <a:latin typeface="Century Schoolbook" panose="22635452340000000000" pitchFamily="1"/>
              </a:rPr>
              <a:t>Rafforzamento delle prerogative delle rappresentanze dei lavoratori </a:t>
            </a:r>
          </a:p>
        </p:txBody>
      </p:sp>
      <p:sp>
        <p:nvSpPr>
          <p:cNvPr id="58" name="Segnaposto testo 57"/>
          <p:cNvSpPr>
            <a:spLocks noGrp="1"/>
          </p:cNvSpPr>
          <p:nvPr>
            <p:ph type="body" idx="10"/>
          </p:nvPr>
        </p:nvSpPr>
        <p:spPr>
          <a:xfrm>
            <a:off x="248287" y="3111501"/>
            <a:ext cx="4690745" cy="4008756"/>
          </a:xfrm>
          <a:prstGeom prst="rect">
            <a:avLst/>
          </a:prstGeom>
          <a:noFill/>
          <a:ln w="0" cmpd="sng">
            <a:noFill/>
            <a:prstDash val="solid"/>
          </a:ln>
        </p:spPr>
        <p:txBody>
          <a:bodyPr vert="horz" lIns="0" tIns="0" rIns="0" bIns="0" anchor="t"/>
          <a:lstStyle/>
          <a:p>
            <a:pPr marL="457200" marR="1691640" indent="0" algn="l">
              <a:lnSpc>
                <a:spcPts val="1600"/>
              </a:lnSpc>
              <a:spcAft>
                <a:spcPts val="0"/>
              </a:spcAft>
            </a:pPr>
            <a:r>
              <a:rPr lang="it-IT" sz="1100" spc="0">
                <a:solidFill>
                  <a:srgbClr val="000000"/>
                </a:solidFill>
                <a:latin typeface="Century Schoolbook" panose="22635452340000000000" pitchFamily="1"/>
              </a:rPr>
              <a:t>Revisioni (inasprimento) delle sanzioni Semplificazione degli obblighi formali. </a:t>
            </a:r>
          </a:p>
          <a:p>
            <a:pPr marL="274320" marR="137160" indent="0" algn="l">
              <a:lnSpc>
                <a:spcPts val="1400"/>
              </a:lnSpc>
              <a:spcBef>
                <a:spcPts val="625"/>
              </a:spcBef>
              <a:spcAft>
                <a:spcPts val="0"/>
              </a:spcAft>
            </a:pPr>
            <a:r>
              <a:rPr lang="it-IT" sz="1200" b="1" i="1" u="sng" spc="0">
                <a:solidFill>
                  <a:srgbClr val="000000"/>
                </a:solidFill>
                <a:latin typeface="Century Schoolbook" panose="22635452340000000000" pitchFamily="1"/>
              </a:rPr>
              <a:t>Alcune principali innovazioni</a:t>
            </a:r>
            <a:r>
              <a:rPr lang="it-IT" sz="1200" u="sng" spc="0">
                <a:solidFill>
                  <a:srgbClr val="000000"/>
                </a:solidFill>
                <a:latin typeface="Century Schoolbook" panose="22635452340000000000" pitchFamily="1"/>
              </a:rPr>
              <a:t>:</a:t>
            </a:r>
            <a:r>
              <a:rPr lang="it-IT" sz="1200" spc="0">
                <a:solidFill>
                  <a:srgbClr val="000000"/>
                </a:solidFill>
                <a:latin typeface="Century Schoolbook" panose="22635452340000000000" pitchFamily="1"/>
              </a:rPr>
              <a:t> le misure generali di tutela e la valutazione dei rischi (Artt. 15-17-25-28-29) La valutazione dei rischi è un obbligo preciso del datore di lavoro insieme alla redazione del Documento di Valutazione dei Rischi (DVR) </a:t>
            </a:r>
          </a:p>
          <a:p>
            <a:pPr marL="274320" marR="0" indent="0" algn="l">
              <a:lnSpc>
                <a:spcPts val="1300"/>
              </a:lnSpc>
              <a:spcBef>
                <a:spcPts val="90"/>
              </a:spcBef>
              <a:spcAft>
                <a:spcPts val="0"/>
              </a:spcAft>
            </a:pPr>
            <a:r>
              <a:rPr lang="it-IT" sz="1200" spc="0">
                <a:solidFill>
                  <a:srgbClr val="000000"/>
                </a:solidFill>
                <a:latin typeface="Times New Roman" panose="22635452340000000000" pitchFamily="1"/>
              </a:rPr>
              <a:t>- </a:t>
            </a:r>
            <a:r>
              <a:rPr lang="it-IT" sz="1200" spc="0">
                <a:solidFill>
                  <a:srgbClr val="000000"/>
                </a:solidFill>
                <a:latin typeface="Century Schoolbook" panose="22635452340000000000" pitchFamily="1"/>
              </a:rPr>
              <a:t>Stress da lavoro inserito nel computo dei rischi </a:t>
            </a:r>
          </a:p>
          <a:p>
            <a:pPr marL="365760" marR="137160" indent="-91440" algn="l">
              <a:lnSpc>
                <a:spcPts val="1400"/>
              </a:lnSpc>
              <a:spcBef>
                <a:spcPts val="0"/>
              </a:spcBef>
              <a:spcAft>
                <a:spcPts val="0"/>
              </a:spcAft>
            </a:pPr>
            <a:r>
              <a:rPr lang="it-IT" sz="1200" spc="0">
                <a:solidFill>
                  <a:srgbClr val="000000"/>
                </a:solidFill>
                <a:latin typeface="Times New Roman" panose="22635452340000000000" pitchFamily="1"/>
              </a:rPr>
              <a:t>- </a:t>
            </a:r>
            <a:r>
              <a:rPr lang="it-IT" sz="1200" spc="0">
                <a:solidFill>
                  <a:srgbClr val="000000"/>
                </a:solidFill>
                <a:latin typeface="Century Schoolbook" panose="22635452340000000000" pitchFamily="1"/>
              </a:rPr>
              <a:t>Individuazione procedure per l’attuazione delle misure da adottare </a:t>
            </a:r>
          </a:p>
          <a:p>
            <a:pPr marL="457200" marR="137160" indent="-182880" algn="l">
              <a:lnSpc>
                <a:spcPts val="1400"/>
              </a:lnSpc>
              <a:spcBef>
                <a:spcPts val="0"/>
              </a:spcBef>
              <a:spcAft>
                <a:spcPts val="0"/>
              </a:spcAft>
            </a:pPr>
            <a:r>
              <a:rPr lang="it-IT" sz="1200" spc="0">
                <a:solidFill>
                  <a:srgbClr val="000000"/>
                </a:solidFill>
                <a:latin typeface="Century Schoolbook" panose="22635452340000000000" pitchFamily="1"/>
              </a:rPr>
              <a:t>(assegnate a soggetti in possesso di competenze specifiche) Individuazione mansioni a rischio specifico che richiedono competenze e addestramento particolare. </a:t>
            </a:r>
          </a:p>
          <a:p>
            <a:pPr marL="365760" marR="137160" indent="91440" algn="just">
              <a:lnSpc>
                <a:spcPts val="1400"/>
              </a:lnSpc>
              <a:spcBef>
                <a:spcPts val="25"/>
              </a:spcBef>
              <a:spcAft>
                <a:spcPts val="8900"/>
              </a:spcAft>
            </a:pPr>
            <a:r>
              <a:rPr lang="it-IT" sz="1200" spc="0">
                <a:solidFill>
                  <a:srgbClr val="000000"/>
                </a:solidFill>
                <a:latin typeface="Century Schoolbook" panose="22635452340000000000" pitchFamily="1"/>
              </a:rPr>
              <a:t>Esplicitazione dei nominativi di RSPP, RLS (RLST) e Medico Competente </a:t>
            </a:r>
          </a:p>
        </p:txBody>
      </p:sp>
      <p:sp>
        <p:nvSpPr>
          <p:cNvPr id="59" name="Segnaposto testo 58"/>
          <p:cNvSpPr>
            <a:spLocks noGrp="1"/>
          </p:cNvSpPr>
          <p:nvPr>
            <p:ph type="body" idx="10"/>
          </p:nvPr>
        </p:nvSpPr>
        <p:spPr>
          <a:xfrm>
            <a:off x="248287" y="7120257"/>
            <a:ext cx="4690745" cy="118745"/>
          </a:xfrm>
          <a:prstGeom prst="rect">
            <a:avLst/>
          </a:prstGeom>
          <a:noFill/>
          <a:ln w="0" cmpd="sng">
            <a:noFill/>
            <a:prstDash val="solid"/>
          </a:ln>
        </p:spPr>
        <p:txBody>
          <a:bodyPr vert="horz" lIns="0" tIns="0" rIns="0" bIns="0" anchor="t"/>
          <a:lstStyle/>
          <a:p>
            <a:pPr marL="0" marR="0" indent="0" algn="ctr">
              <a:lnSpc>
                <a:spcPts val="800"/>
              </a:lnSpc>
              <a:spcAft>
                <a:spcPts val="0"/>
              </a:spcAft>
            </a:pPr>
            <a:r>
              <a:rPr lang="it-IT" sz="1000" spc="0">
                <a:solidFill>
                  <a:srgbClr val="000000"/>
                </a:solidFill>
                <a:latin typeface="Times New Roman" panose="22635452340000000000" pitchFamily="1"/>
              </a:rPr>
              <a:t>5 </a:t>
            </a:r>
          </a:p>
        </p:txBody>
      </p:sp>
      <p:sp>
        <p:nvSpPr>
          <p:cNvPr id="62" name="Segnaposto testo 61"/>
          <p:cNvSpPr>
            <a:spLocks noGrp="1"/>
          </p:cNvSpPr>
          <p:nvPr>
            <p:ph type="body" idx="10"/>
          </p:nvPr>
        </p:nvSpPr>
        <p:spPr>
          <a:xfrm>
            <a:off x="856616" y="399415"/>
            <a:ext cx="3639186" cy="432436"/>
          </a:xfrm>
          <a:prstGeom prst="rect">
            <a:avLst/>
          </a:prstGeom>
          <a:noFill/>
          <a:ln w="0" cmpd="sng">
            <a:noFill/>
            <a:prstDash val="solid"/>
          </a:ln>
        </p:spPr>
        <p:txBody>
          <a:bodyPr vert="horz" lIns="0" tIns="0" rIns="0" bIns="0" anchor="t"/>
          <a:lstStyle/>
          <a:p>
            <a:pPr marL="228600" marR="0" indent="0" algn="l">
              <a:lnSpc>
                <a:spcPts val="1300"/>
              </a:lnSpc>
              <a:spcAft>
                <a:spcPts val="0"/>
              </a:spcAft>
            </a:pPr>
            <a:r>
              <a:rPr lang="it-IT" sz="1400" b="1" spc="0">
                <a:solidFill>
                  <a:srgbClr val="000000"/>
                </a:solidFill>
                <a:latin typeface="Times New Roman" panose="22635452340000000000" pitchFamily="1"/>
              </a:rPr>
              <a:t>D.Lgs. 9 aprile 2008, n° 81-TESTO UNICO </a:t>
            </a:r>
          </a:p>
          <a:p>
            <a:pPr marL="0" marR="0" indent="0" algn="l">
              <a:lnSpc>
                <a:spcPts val="1100"/>
              </a:lnSpc>
              <a:spcBef>
                <a:spcPts val="845"/>
              </a:spcBef>
              <a:spcAft>
                <a:spcPts val="0"/>
              </a:spcAft>
            </a:pPr>
            <a:r>
              <a:rPr lang="it-IT" sz="1100" b="1" spc="-10">
                <a:solidFill>
                  <a:srgbClr val="000000"/>
                </a:solidFill>
                <a:latin typeface="Times New Roman" panose="22635452340000000000" pitchFamily="1"/>
              </a:rPr>
              <a:t>Principali cambiamenti apportati d.Lgs. 626/94 e innovazioni </a:t>
            </a:r>
          </a:p>
        </p:txBody>
      </p:sp>
    </p:spTree>
  </p:cSld>
  <p:clrMapOvr>
    <a:masterClrMapping/>
  </p:clrMapOvr>
  <p:transition advClick="0" advTm="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testo 66"/>
          <p:cNvSpPr>
            <a:spLocks noGrp="1"/>
          </p:cNvSpPr>
          <p:nvPr>
            <p:ph type="body" idx="10"/>
          </p:nvPr>
        </p:nvSpPr>
        <p:spPr>
          <a:xfrm>
            <a:off x="539752" y="355602"/>
            <a:ext cx="4343399" cy="2463800"/>
          </a:xfrm>
          <a:prstGeom prst="rect">
            <a:avLst/>
          </a:prstGeom>
          <a:noFill/>
          <a:ln w="0" cmpd="sng">
            <a:noFill/>
            <a:prstDash val="solid"/>
          </a:ln>
        </p:spPr>
        <p:txBody>
          <a:bodyPr vert="horz" lIns="0" tIns="1270" rIns="0" bIns="0" anchor="t"/>
          <a:lstStyle/>
          <a:p>
            <a:pPr marL="0" marR="45720" indent="0" algn="ctr">
              <a:lnSpc>
                <a:spcPts val="1300"/>
              </a:lnSpc>
              <a:spcAft>
                <a:spcPts val="0"/>
              </a:spcAft>
            </a:pPr>
            <a:r>
              <a:rPr lang="it-IT" sz="1100" spc="0">
                <a:solidFill>
                  <a:srgbClr val="000000"/>
                </a:solidFill>
                <a:latin typeface="Century Schoolbook" panose="22635452340000000000" pitchFamily="1"/>
              </a:rPr>
              <a:t>Come già evidenziato gli obbiettivi del decreto riguardano: </a:t>
            </a:r>
          </a:p>
          <a:p>
            <a:pPr marL="228600" marR="45720" indent="228600" algn="just">
              <a:lnSpc>
                <a:spcPts val="1300"/>
              </a:lnSpc>
              <a:spcBef>
                <a:spcPts val="95"/>
              </a:spcBef>
              <a:spcAft>
                <a:spcPts val="0"/>
              </a:spcAft>
              <a:buFont typeface="Century Schoolbook"/>
              <a:buAutoNum type="arabicPeriod"/>
            </a:pPr>
            <a:r>
              <a:rPr lang="it-IT" sz="1100" spc="0">
                <a:solidFill>
                  <a:srgbClr val="000000"/>
                </a:solidFill>
                <a:latin typeface="Century Schoolbook" panose="22635452340000000000" pitchFamily="1"/>
              </a:rPr>
              <a:t>la sistematica ricerca dei rischi lavorativi e non, (indicati nella “Relazione sulla valutazione dei rischi”) </a:t>
            </a:r>
          </a:p>
          <a:p>
            <a:pPr marL="228600" marR="45720" indent="228600" algn="just">
              <a:lnSpc>
                <a:spcPts val="1300"/>
              </a:lnSpc>
              <a:spcBef>
                <a:spcPts val="115"/>
              </a:spcBef>
              <a:spcAft>
                <a:spcPts val="0"/>
              </a:spcAft>
              <a:buFont typeface="Century Schoolbook"/>
              <a:buAutoNum type="arabicPeriod"/>
            </a:pPr>
            <a:r>
              <a:rPr lang="it-IT" sz="1100" spc="0">
                <a:solidFill>
                  <a:srgbClr val="000000"/>
                </a:solidFill>
                <a:latin typeface="Century Schoolbook" panose="22635452340000000000" pitchFamily="1"/>
              </a:rPr>
              <a:t>la loro eliminazione o contenimento prima che producano effetti indesiderati. </a:t>
            </a:r>
          </a:p>
          <a:p>
            <a:pPr marL="0" marR="45720" indent="91440" algn="just">
              <a:lnSpc>
                <a:spcPts val="1300"/>
              </a:lnSpc>
              <a:spcBef>
                <a:spcPts val="5"/>
              </a:spcBef>
              <a:spcAft>
                <a:spcPts val="0"/>
              </a:spcAft>
            </a:pPr>
            <a:r>
              <a:rPr lang="it-IT" sz="1100" spc="0">
                <a:solidFill>
                  <a:srgbClr val="000000"/>
                </a:solidFill>
                <a:latin typeface="Century Schoolbook" panose="22635452340000000000" pitchFamily="1"/>
              </a:rPr>
              <a:t>Una tale impostazione presuppone il coinvolgimento attivo di vari </a:t>
            </a:r>
            <a:r>
              <a:rPr lang="it-IT" sz="1100" i="1" spc="0">
                <a:solidFill>
                  <a:srgbClr val="000000"/>
                </a:solidFill>
                <a:latin typeface="Century Schoolbook" panose="22635452340000000000" pitchFamily="1"/>
              </a:rPr>
              <a:t>“soggetti”</a:t>
            </a:r>
            <a:r>
              <a:rPr lang="it-IT" sz="1100" spc="0">
                <a:solidFill>
                  <a:srgbClr val="000000"/>
                </a:solidFill>
                <a:latin typeface="Century Schoolbook" panose="22635452340000000000" pitchFamily="1"/>
              </a:rPr>
              <a:t>, per ognuno dei quali sono previsti obblighi e sanzioni, si ritiene pertanto necessaria un'adeguata </a:t>
            </a:r>
            <a:r>
              <a:rPr lang="it-IT" sz="1100" i="1" spc="0">
                <a:solidFill>
                  <a:srgbClr val="000000"/>
                </a:solidFill>
                <a:latin typeface="Century Schoolbook" panose="22635452340000000000" pitchFamily="1"/>
              </a:rPr>
              <a:t>“formazione” </a:t>
            </a:r>
            <a:r>
              <a:rPr lang="it-IT" sz="1100" spc="0">
                <a:solidFill>
                  <a:srgbClr val="000000"/>
                </a:solidFill>
                <a:latin typeface="Century Schoolbook" panose="22635452340000000000" pitchFamily="1"/>
              </a:rPr>
              <a:t>e </a:t>
            </a:r>
            <a:r>
              <a:rPr lang="it-IT" sz="1100" i="1" spc="0">
                <a:solidFill>
                  <a:srgbClr val="000000"/>
                </a:solidFill>
                <a:latin typeface="Century Schoolbook" panose="22635452340000000000" pitchFamily="1"/>
              </a:rPr>
              <a:t>“informazione” </a:t>
            </a:r>
            <a:r>
              <a:rPr lang="it-IT" sz="1100" spc="0">
                <a:solidFill>
                  <a:srgbClr val="000000"/>
                </a:solidFill>
                <a:latin typeface="Century Schoolbook" panose="22635452340000000000" pitchFamily="1"/>
              </a:rPr>
              <a:t>degli stessi. </a:t>
            </a:r>
          </a:p>
          <a:p>
            <a:pPr marL="0" marR="45720" indent="91440" algn="just">
              <a:lnSpc>
                <a:spcPts val="1300"/>
              </a:lnSpc>
              <a:spcBef>
                <a:spcPts val="25"/>
              </a:spcBef>
              <a:spcAft>
                <a:spcPts val="1965"/>
              </a:spcAft>
            </a:pPr>
            <a:r>
              <a:rPr lang="it-IT" sz="1100" spc="0">
                <a:solidFill>
                  <a:srgbClr val="000000"/>
                </a:solidFill>
                <a:latin typeface="Century Schoolbook" panose="22635452340000000000" pitchFamily="1"/>
              </a:rPr>
              <a:t>Il D.M.382/98 parla genericamente di “utenti”, termine comprensivo di tutti coloro che frequentano la scuola anche solo occasionalmente, come ad esempio i genitori durante i consigli di classe e i colloqui con i professori. </a:t>
            </a:r>
          </a:p>
        </p:txBody>
      </p:sp>
      <p:sp>
        <p:nvSpPr>
          <p:cNvPr id="70" name="Segnaposto testo 69"/>
          <p:cNvSpPr>
            <a:spLocks noGrp="1"/>
          </p:cNvSpPr>
          <p:nvPr>
            <p:ph type="body" idx="10"/>
          </p:nvPr>
        </p:nvSpPr>
        <p:spPr>
          <a:xfrm>
            <a:off x="2482216" y="7162801"/>
            <a:ext cx="183515"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0">
                <a:solidFill>
                  <a:srgbClr val="000000"/>
                </a:solidFill>
                <a:latin typeface="Times New Roman" panose="22635452340000000000" pitchFamily="1"/>
              </a:rPr>
              <a:t>6 </a:t>
            </a:r>
          </a:p>
        </p:txBody>
      </p:sp>
    </p:spTree>
  </p:cSld>
  <p:clrMapOvr>
    <a:masterClrMapping/>
  </p:clrMapOvr>
  <p:transition advClick="0" advTm="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499746" y="355603"/>
            <a:ext cx="4343399" cy="327025"/>
          </a:xfrm>
          <a:prstGeom prst="rect">
            <a:avLst/>
          </a:prstGeom>
          <a:noFill/>
          <a:ln w="0" cmpd="sng">
            <a:noFill/>
            <a:prstDash val="solid"/>
          </a:ln>
        </p:spPr>
        <p:txBody>
          <a:bodyPr vert="horz" lIns="0" tIns="3175" rIns="0" bIns="0" anchor="t"/>
          <a:lstStyle/>
          <a:p>
            <a:pPr marL="45720" marR="0" indent="0" algn="l">
              <a:lnSpc>
                <a:spcPts val="1200"/>
              </a:lnSpc>
              <a:spcAft>
                <a:spcPts val="1230"/>
              </a:spcAft>
            </a:pPr>
            <a:r>
              <a:rPr lang="it-IT" sz="1100" spc="0">
                <a:solidFill>
                  <a:srgbClr val="000000"/>
                </a:solidFill>
                <a:latin typeface="Times New Roman" panose="22635452340000000000" pitchFamily="1"/>
              </a:rPr>
              <a:t>I “soggetti” individuati dalla normativa sono: </a:t>
            </a:r>
          </a:p>
        </p:txBody>
      </p:sp>
      <p:sp>
        <p:nvSpPr>
          <p:cNvPr id="76" name="Segnaposto testo 75"/>
          <p:cNvSpPr>
            <a:spLocks noGrp="1"/>
          </p:cNvSpPr>
          <p:nvPr>
            <p:ph type="body" idx="10"/>
          </p:nvPr>
        </p:nvSpPr>
        <p:spPr>
          <a:xfrm>
            <a:off x="621667" y="682628"/>
            <a:ext cx="954405" cy="131445"/>
          </a:xfrm>
          <a:prstGeom prst="rect">
            <a:avLst/>
          </a:prstGeom>
          <a:solidFill>
            <a:srgbClr val="FFFF00"/>
          </a:solidFill>
          <a:ln w="0" cmpd="sng">
            <a:noFill/>
            <a:prstDash val="solid"/>
          </a:ln>
        </p:spPr>
        <p:txBody>
          <a:bodyPr vert="horz" lIns="0" tIns="3175" rIns="0" bIns="0" anchor="t"/>
          <a:lstStyle/>
          <a:p>
            <a:pPr marL="0" marR="0" indent="0" algn="l">
              <a:lnSpc>
                <a:spcPts val="1000"/>
              </a:lnSpc>
              <a:spcAft>
                <a:spcPts val="0"/>
              </a:spcAft>
            </a:pPr>
            <a:r>
              <a:rPr lang="it-IT" sz="1100" b="1" i="1" spc="-20">
                <a:solidFill>
                  <a:srgbClr val="000000"/>
                </a:solidFill>
                <a:latin typeface="Times New Roman" panose="22635452340000000000" pitchFamily="1"/>
              </a:rPr>
              <a:t>Datore di lavoro </a:t>
            </a:r>
          </a:p>
        </p:txBody>
      </p:sp>
      <p:sp>
        <p:nvSpPr>
          <p:cNvPr id="77" name="Segnaposto testo 76"/>
          <p:cNvSpPr>
            <a:spLocks noGrp="1"/>
          </p:cNvSpPr>
          <p:nvPr>
            <p:ph type="body" idx="10"/>
          </p:nvPr>
        </p:nvSpPr>
        <p:spPr>
          <a:xfrm>
            <a:off x="499746" y="828042"/>
            <a:ext cx="4343399" cy="858520"/>
          </a:xfrm>
          <a:prstGeom prst="rect">
            <a:avLst/>
          </a:prstGeom>
          <a:noFill/>
          <a:ln w="0" cmpd="sng">
            <a:noFill/>
            <a:prstDash val="solid"/>
          </a:ln>
        </p:spPr>
        <p:txBody>
          <a:bodyPr vert="horz" lIns="0" tIns="86360" rIns="0" bIns="0" anchor="t"/>
          <a:lstStyle/>
          <a:p>
            <a:pPr marL="0" marR="0" indent="91440" algn="just">
              <a:lnSpc>
                <a:spcPts val="1200"/>
              </a:lnSpc>
              <a:spcAft>
                <a:spcPts val="0"/>
              </a:spcAft>
            </a:pPr>
            <a:r>
              <a:rPr lang="it-IT" sz="1100" i="1" spc="0">
                <a:solidFill>
                  <a:srgbClr val="000000"/>
                </a:solidFill>
                <a:latin typeface="Times New Roman" panose="22635452340000000000" pitchFamily="1"/>
              </a:rPr>
              <a:t>Il Datore di lavoro, per le istituzioni scolastiche ed educative, è il Dirigente Scolastico. </a:t>
            </a:r>
          </a:p>
          <a:p>
            <a:pPr marL="0" marR="0" indent="91440" algn="just">
              <a:lnSpc>
                <a:spcPts val="1200"/>
              </a:lnSpc>
              <a:spcBef>
                <a:spcPts val="600"/>
              </a:spcBef>
              <a:spcAft>
                <a:spcPts val="365"/>
              </a:spcAft>
            </a:pPr>
            <a:r>
              <a:rPr lang="it-IT" sz="1100" spc="0">
                <a:solidFill>
                  <a:srgbClr val="000000"/>
                </a:solidFill>
                <a:latin typeface="Times New Roman" panose="22635452340000000000" pitchFamily="1"/>
              </a:rPr>
              <a:t>Al Datore di lavoro è attribuito il compito di porre in essere i vari adempimenti di carattere generale concernenti essenzialmente: </a:t>
            </a:r>
          </a:p>
        </p:txBody>
      </p:sp>
      <p:sp>
        <p:nvSpPr>
          <p:cNvPr id="78" name="Segnaposto testo 77"/>
          <p:cNvSpPr>
            <a:spLocks noGrp="1"/>
          </p:cNvSpPr>
          <p:nvPr>
            <p:ph type="body" idx="10"/>
          </p:nvPr>
        </p:nvSpPr>
        <p:spPr>
          <a:xfrm>
            <a:off x="1542416" y="1795148"/>
            <a:ext cx="2490470" cy="368935"/>
          </a:xfrm>
          <a:prstGeom prst="rect">
            <a:avLst/>
          </a:prstGeom>
          <a:noFill/>
          <a:ln w="0" cmpd="sng">
            <a:noFill/>
            <a:prstDash val="solid"/>
          </a:ln>
        </p:spPr>
        <p:txBody>
          <a:bodyPr vert="horz" lIns="0" tIns="2540" rIns="0" bIns="0" anchor="t"/>
          <a:lstStyle/>
          <a:p>
            <a:pPr marL="0" marR="0" indent="0" algn="ctr">
              <a:lnSpc>
                <a:spcPts val="1200"/>
              </a:lnSpc>
              <a:spcAft>
                <a:spcPts val="1565"/>
              </a:spcAft>
            </a:pPr>
            <a:r>
              <a:rPr lang="it-IT" sz="1100" spc="0">
                <a:solidFill>
                  <a:srgbClr val="000000"/>
                </a:solidFill>
                <a:latin typeface="Times New Roman" panose="22635452340000000000" pitchFamily="1"/>
              </a:rPr>
              <a:t>DIRIGENTE SCLASTICO </a:t>
            </a:r>
          </a:p>
        </p:txBody>
      </p:sp>
      <p:sp>
        <p:nvSpPr>
          <p:cNvPr id="81" name="Segnaposto testo 80"/>
          <p:cNvSpPr>
            <a:spLocks noGrp="1"/>
          </p:cNvSpPr>
          <p:nvPr>
            <p:ph type="body" idx="10"/>
          </p:nvPr>
        </p:nvSpPr>
        <p:spPr>
          <a:xfrm>
            <a:off x="3139441" y="2405382"/>
            <a:ext cx="1895475" cy="755015"/>
          </a:xfrm>
          <a:prstGeom prst="rect">
            <a:avLst/>
          </a:prstGeom>
          <a:noFill/>
          <a:ln w="6350" cmpd="sng">
            <a:solidFill>
              <a:srgbClr val="000000"/>
            </a:solidFill>
            <a:prstDash val="solid"/>
          </a:ln>
        </p:spPr>
        <p:txBody>
          <a:bodyPr vert="horz" lIns="0" tIns="45085" rIns="0" bIns="0" anchor="t"/>
          <a:lstStyle/>
          <a:p>
            <a:pPr marL="91440" marR="91440" indent="0" algn="just">
              <a:lnSpc>
                <a:spcPts val="1200"/>
              </a:lnSpc>
              <a:spcAft>
                <a:spcPts val="465"/>
              </a:spcAft>
            </a:pPr>
            <a:r>
              <a:rPr lang="it-IT" sz="1100" spc="0">
                <a:solidFill>
                  <a:srgbClr val="000000"/>
                </a:solidFill>
                <a:latin typeface="Times New Roman" panose="22635452340000000000" pitchFamily="1"/>
              </a:rPr>
              <a:t>Si occupa delle attività di coordinamento con l’Ente proprietario dell’immobile e ditte di servizio esterne </a:t>
            </a:r>
          </a:p>
        </p:txBody>
      </p:sp>
      <p:sp>
        <p:nvSpPr>
          <p:cNvPr id="82" name="Segnaposto testo 81"/>
          <p:cNvSpPr>
            <a:spLocks noGrp="1"/>
          </p:cNvSpPr>
          <p:nvPr>
            <p:ph type="body" idx="10"/>
          </p:nvPr>
        </p:nvSpPr>
        <p:spPr>
          <a:xfrm>
            <a:off x="247017" y="2484121"/>
            <a:ext cx="2505710" cy="1432560"/>
          </a:xfrm>
          <a:prstGeom prst="rect">
            <a:avLst/>
          </a:prstGeom>
          <a:noFill/>
          <a:ln w="0" cmpd="sng">
            <a:noFill/>
            <a:prstDash val="solid"/>
          </a:ln>
        </p:spPr>
        <p:txBody>
          <a:bodyPr vert="horz" lIns="0" tIns="86360" rIns="0" bIns="0" anchor="t"/>
          <a:lstStyle/>
          <a:p>
            <a:pPr marL="91440" marR="91440" indent="-91440" algn="just">
              <a:lnSpc>
                <a:spcPts val="1200"/>
              </a:lnSpc>
              <a:spcAft>
                <a:spcPts val="0"/>
              </a:spcAft>
            </a:pPr>
            <a:r>
              <a:rPr lang="it-IT" sz="1100" spc="0">
                <a:solidFill>
                  <a:srgbClr val="000000"/>
                </a:solidFill>
                <a:latin typeface="Times New Roman" panose="22635452340000000000" pitchFamily="1"/>
              </a:rPr>
              <a:t>- Designazione del responsabile del servizio di prevenzione e protezione e degli addetti del Servizio di Prevenzione e Protezione (SPP) e delle cosiddette figure sensibili (primo soccorso, antincendio e evacuazione, gestione delle emergenze); </a:t>
            </a:r>
          </a:p>
          <a:p>
            <a:pPr marL="0" marR="0" indent="0" algn="just">
              <a:lnSpc>
                <a:spcPts val="1200"/>
              </a:lnSpc>
              <a:spcBef>
                <a:spcPts val="25"/>
              </a:spcBef>
              <a:spcAft>
                <a:spcPts val="390"/>
              </a:spcAft>
            </a:pPr>
            <a:r>
              <a:rPr lang="it-IT" sz="1100" spc="0">
                <a:solidFill>
                  <a:srgbClr val="000000"/>
                </a:solidFill>
                <a:latin typeface="Times New Roman" panose="22635452340000000000" pitchFamily="1"/>
              </a:rPr>
              <a:t>- Nomina il medico competente </a:t>
            </a:r>
          </a:p>
        </p:txBody>
      </p:sp>
      <p:sp>
        <p:nvSpPr>
          <p:cNvPr id="87" name="Segnaposto testo 86"/>
          <p:cNvSpPr>
            <a:spLocks noGrp="1"/>
          </p:cNvSpPr>
          <p:nvPr>
            <p:ph type="body" idx="10"/>
          </p:nvPr>
        </p:nvSpPr>
        <p:spPr>
          <a:xfrm>
            <a:off x="253367" y="4154806"/>
            <a:ext cx="4708524" cy="825500"/>
          </a:xfrm>
          <a:prstGeom prst="rect">
            <a:avLst/>
          </a:prstGeom>
          <a:noFill/>
          <a:ln w="6350" cmpd="sng">
            <a:solidFill>
              <a:srgbClr val="000000"/>
            </a:solidFill>
            <a:prstDash val="solid"/>
          </a:ln>
        </p:spPr>
        <p:txBody>
          <a:bodyPr vert="horz" lIns="0" tIns="43180" rIns="0" bIns="0" anchor="t"/>
          <a:lstStyle/>
          <a:p>
            <a:pPr marL="137160" marR="411480" indent="0" algn="l">
              <a:lnSpc>
                <a:spcPts val="1300"/>
              </a:lnSpc>
              <a:spcAft>
                <a:spcPts val="550"/>
              </a:spcAft>
            </a:pPr>
            <a:r>
              <a:rPr lang="it-IT" sz="1200" spc="65">
                <a:solidFill>
                  <a:srgbClr val="000000"/>
                </a:solidFill>
                <a:latin typeface="Times New Roman" panose="22635452340000000000" pitchFamily="1"/>
              </a:rPr>
              <a:t>- Valuta i rischi presenti nell’ambiente di lavoro - Individua le misure di prevenzione e protezione. - Programma le misure per garantire il miglioramento nel tempo dei livelli di sicurezza </a:t>
            </a:r>
          </a:p>
        </p:txBody>
      </p:sp>
      <p:sp>
        <p:nvSpPr>
          <p:cNvPr id="90" name="Segnaposto testo 89"/>
          <p:cNvSpPr>
            <a:spLocks noGrp="1"/>
          </p:cNvSpPr>
          <p:nvPr>
            <p:ph type="body" idx="10"/>
          </p:nvPr>
        </p:nvSpPr>
        <p:spPr>
          <a:xfrm>
            <a:off x="1161416" y="5297806"/>
            <a:ext cx="3343276" cy="285750"/>
          </a:xfrm>
          <a:prstGeom prst="rect">
            <a:avLst/>
          </a:prstGeom>
          <a:noFill/>
          <a:ln w="6350" cmpd="sng">
            <a:solidFill>
              <a:srgbClr val="000000"/>
            </a:solidFill>
            <a:prstDash val="solid"/>
          </a:ln>
        </p:spPr>
        <p:txBody>
          <a:bodyPr vert="horz" lIns="0" tIns="45720" rIns="0" bIns="0" anchor="t"/>
          <a:lstStyle/>
          <a:p>
            <a:pPr marL="91440" marR="0" indent="0" algn="l">
              <a:lnSpc>
                <a:spcPts val="1300"/>
              </a:lnSpc>
              <a:spcAft>
                <a:spcPts val="455"/>
              </a:spcAft>
            </a:pPr>
            <a:r>
              <a:rPr lang="it-IT" sz="1200" spc="0">
                <a:solidFill>
                  <a:srgbClr val="000000"/>
                </a:solidFill>
                <a:latin typeface="Times New Roman" panose="22635452340000000000" pitchFamily="1"/>
              </a:rPr>
              <a:t>Elabora un documento sulla valutazione dei rischi </a:t>
            </a:r>
          </a:p>
        </p:txBody>
      </p:sp>
      <p:sp>
        <p:nvSpPr>
          <p:cNvPr id="93" name="Segnaposto testo 92"/>
          <p:cNvSpPr>
            <a:spLocks noGrp="1"/>
          </p:cNvSpPr>
          <p:nvPr>
            <p:ph type="body" idx="10"/>
          </p:nvPr>
        </p:nvSpPr>
        <p:spPr>
          <a:xfrm>
            <a:off x="560706" y="6062983"/>
            <a:ext cx="1039495" cy="742950"/>
          </a:xfrm>
          <a:prstGeom prst="rect">
            <a:avLst/>
          </a:prstGeom>
          <a:noFill/>
          <a:ln w="8890" cmpd="sng">
            <a:solidFill>
              <a:srgbClr val="000000"/>
            </a:solidFill>
            <a:prstDash val="solid"/>
          </a:ln>
        </p:spPr>
        <p:txBody>
          <a:bodyPr vert="horz" lIns="0" tIns="36830" rIns="0" bIns="0" anchor="t"/>
          <a:lstStyle/>
          <a:p>
            <a:pPr marL="91440" marR="0" indent="0" algn="l">
              <a:lnSpc>
                <a:spcPts val="1300"/>
              </a:lnSpc>
              <a:spcAft>
                <a:spcPts val="0"/>
              </a:spcAft>
            </a:pPr>
            <a:r>
              <a:rPr lang="it-IT" sz="1200" spc="0">
                <a:solidFill>
                  <a:srgbClr val="000000"/>
                </a:solidFill>
                <a:latin typeface="Times New Roman" panose="22635452340000000000" pitchFamily="1"/>
              </a:rPr>
              <a:t>Organizza il servizio di prevenzione e protezione </a:t>
            </a:r>
          </a:p>
        </p:txBody>
      </p:sp>
      <p:sp>
        <p:nvSpPr>
          <p:cNvPr id="94" name="Segnaposto testo 93"/>
          <p:cNvSpPr>
            <a:spLocks noGrp="1"/>
          </p:cNvSpPr>
          <p:nvPr>
            <p:ph type="body" idx="10"/>
          </p:nvPr>
        </p:nvSpPr>
        <p:spPr>
          <a:xfrm>
            <a:off x="1856107" y="6062980"/>
            <a:ext cx="1801494" cy="825500"/>
          </a:xfrm>
          <a:prstGeom prst="rect">
            <a:avLst/>
          </a:prstGeom>
          <a:noFill/>
          <a:ln w="0" cmpd="sng">
            <a:noFill/>
            <a:prstDash val="solid"/>
          </a:ln>
        </p:spPr>
        <p:txBody>
          <a:bodyPr vert="horz" lIns="0" tIns="36830" rIns="0" bIns="0" anchor="t"/>
          <a:lstStyle/>
          <a:p>
            <a:pPr marL="91440" marR="91440" indent="0" algn="l">
              <a:lnSpc>
                <a:spcPts val="1300"/>
              </a:lnSpc>
              <a:spcAft>
                <a:spcPts val="2015"/>
              </a:spcAft>
            </a:pPr>
            <a:r>
              <a:rPr lang="it-IT" sz="1200" spc="-10">
                <a:solidFill>
                  <a:srgbClr val="000000"/>
                </a:solidFill>
                <a:latin typeface="Times New Roman" panose="22635452340000000000" pitchFamily="1"/>
              </a:rPr>
              <a:t>Adotta le necessarie misure organizzative e gestionali per l’emergenza </a:t>
            </a:r>
          </a:p>
        </p:txBody>
      </p:sp>
      <p:sp>
        <p:nvSpPr>
          <p:cNvPr id="95" name="Segnaposto testo 94"/>
          <p:cNvSpPr>
            <a:spLocks noGrp="1"/>
          </p:cNvSpPr>
          <p:nvPr>
            <p:ph type="body" idx="10"/>
          </p:nvPr>
        </p:nvSpPr>
        <p:spPr>
          <a:xfrm>
            <a:off x="3913506" y="6062983"/>
            <a:ext cx="1191895" cy="666749"/>
          </a:xfrm>
          <a:prstGeom prst="rect">
            <a:avLst/>
          </a:prstGeom>
          <a:noFill/>
          <a:ln w="8890" cmpd="sng">
            <a:solidFill>
              <a:srgbClr val="000000"/>
            </a:solidFill>
            <a:prstDash val="solid"/>
          </a:ln>
        </p:spPr>
        <p:txBody>
          <a:bodyPr vert="horz" lIns="0" tIns="39370" rIns="0" bIns="0" anchor="t"/>
          <a:lstStyle/>
          <a:p>
            <a:pPr marL="91440" marR="0" indent="0" algn="l">
              <a:lnSpc>
                <a:spcPts val="1300"/>
              </a:lnSpc>
              <a:spcAft>
                <a:spcPts val="0"/>
              </a:spcAft>
            </a:pPr>
            <a:r>
              <a:rPr lang="it-IT" sz="1200" spc="-10">
                <a:solidFill>
                  <a:srgbClr val="000000"/>
                </a:solidFill>
                <a:latin typeface="Times New Roman" panose="22635452340000000000" pitchFamily="1"/>
              </a:rPr>
              <a:t>Assicura </a:t>
            </a:r>
          </a:p>
          <a:p>
            <a:pPr marL="91440" marR="91440" indent="0" algn="l">
              <a:lnSpc>
                <a:spcPts val="1300"/>
              </a:lnSpc>
              <a:spcBef>
                <a:spcPts val="5"/>
              </a:spcBef>
              <a:spcAft>
                <a:spcPts val="695"/>
              </a:spcAft>
            </a:pPr>
            <a:r>
              <a:rPr lang="it-IT" sz="1200" spc="0">
                <a:solidFill>
                  <a:srgbClr val="000000"/>
                </a:solidFill>
                <a:latin typeface="Times New Roman" panose="22635452340000000000" pitchFamily="1"/>
              </a:rPr>
              <a:t>l’informazione e la formazione </a:t>
            </a:r>
          </a:p>
        </p:txBody>
      </p:sp>
      <p:sp>
        <p:nvSpPr>
          <p:cNvPr id="96" name="Segnaposto testo 95"/>
          <p:cNvSpPr>
            <a:spLocks noGrp="1"/>
          </p:cNvSpPr>
          <p:nvPr>
            <p:ph type="body" idx="10"/>
          </p:nvPr>
        </p:nvSpPr>
        <p:spPr>
          <a:xfrm>
            <a:off x="2558416" y="7092315"/>
            <a:ext cx="18351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7 </a:t>
            </a:r>
          </a:p>
        </p:txBody>
      </p:sp>
    </p:spTree>
  </p:cSld>
  <p:clrMapOvr>
    <a:masterClrMapping/>
  </p:clrMapOvr>
  <p:transition advClick="0" advTm="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egnaposto testo 111"/>
          <p:cNvSpPr>
            <a:spLocks noGrp="1"/>
          </p:cNvSpPr>
          <p:nvPr>
            <p:ph type="body" idx="10"/>
          </p:nvPr>
        </p:nvSpPr>
        <p:spPr>
          <a:xfrm>
            <a:off x="501652" y="355601"/>
            <a:ext cx="842645" cy="144145"/>
          </a:xfrm>
          <a:prstGeom prst="rect">
            <a:avLst/>
          </a:prstGeom>
          <a:solidFill>
            <a:srgbClr val="FFFF00"/>
          </a:solidFill>
          <a:ln w="0" cmpd="sng">
            <a:noFill/>
            <a:prstDash val="solid"/>
          </a:ln>
        </p:spPr>
        <p:txBody>
          <a:bodyPr vert="horz" lIns="0" tIns="3175" rIns="0" bIns="0" anchor="t"/>
          <a:lstStyle/>
          <a:p>
            <a:pPr marL="0" marR="0" indent="0" algn="r">
              <a:lnSpc>
                <a:spcPts val="1000"/>
              </a:lnSpc>
              <a:spcAft>
                <a:spcPts val="0"/>
              </a:spcAft>
            </a:pPr>
            <a:r>
              <a:rPr lang="it-IT" sz="1100" b="1" i="1" spc="-15">
                <a:solidFill>
                  <a:srgbClr val="000000"/>
                </a:solidFill>
                <a:latin typeface="Century Schoolbook" panose="22635452340000000000" pitchFamily="1"/>
              </a:rPr>
              <a:t>Lavoratore </a:t>
            </a:r>
          </a:p>
        </p:txBody>
      </p:sp>
      <p:sp>
        <p:nvSpPr>
          <p:cNvPr id="113" name="Segnaposto testo 112"/>
          <p:cNvSpPr>
            <a:spLocks noGrp="1"/>
          </p:cNvSpPr>
          <p:nvPr>
            <p:ph type="body" idx="10"/>
          </p:nvPr>
        </p:nvSpPr>
        <p:spPr>
          <a:xfrm>
            <a:off x="501651" y="511810"/>
            <a:ext cx="4343399" cy="6757670"/>
          </a:xfrm>
          <a:prstGeom prst="rect">
            <a:avLst/>
          </a:prstGeom>
          <a:noFill/>
          <a:ln w="0" cmpd="sng">
            <a:noFill/>
            <a:prstDash val="solid"/>
          </a:ln>
        </p:spPr>
        <p:txBody>
          <a:bodyPr vert="horz" lIns="0" tIns="12700" rIns="0" bIns="0" anchor="t"/>
          <a:lstStyle/>
          <a:p>
            <a:pPr marL="45720" marR="45720" indent="91440" algn="just">
              <a:lnSpc>
                <a:spcPts val="1300"/>
              </a:lnSpc>
              <a:spcAft>
                <a:spcPts val="0"/>
              </a:spcAft>
            </a:pPr>
            <a:r>
              <a:rPr lang="it-IT" sz="1100" i="1" spc="0">
                <a:solidFill>
                  <a:srgbClr val="000000"/>
                </a:solidFill>
                <a:latin typeface="Century Schoolbook" panose="22635452340000000000" pitchFamily="1"/>
              </a:rPr>
              <a:t>“Persona che presta il proprio lavoro alle dipendenze di un Datore di lavoro”. </a:t>
            </a:r>
          </a:p>
          <a:p>
            <a:pPr marL="45720" marR="45720" indent="91440" algn="just">
              <a:lnSpc>
                <a:spcPts val="1300"/>
              </a:lnSpc>
              <a:spcBef>
                <a:spcPts val="620"/>
              </a:spcBef>
              <a:spcAft>
                <a:spcPts val="0"/>
              </a:spcAft>
            </a:pPr>
            <a:r>
              <a:rPr lang="it-IT" sz="1100" spc="0">
                <a:solidFill>
                  <a:srgbClr val="000000"/>
                </a:solidFill>
                <a:latin typeface="Century Schoolbook" panose="22635452340000000000" pitchFamily="1"/>
              </a:rPr>
              <a:t>La norma vigente equipara ai lavoratori gli allievi delle istituzioni scolastiche ed educative nelle quali i programmi e le attività di insegnamento prevedano espressamente la frequenza e l'uso di laboratori appositamente attrezzati, con possibile esposizione ad agenti, fisici e biologici, l'uso di macchine, apparecchi e strumenti di lavoro in genere. </a:t>
            </a:r>
          </a:p>
          <a:p>
            <a:pPr marL="45720" marR="45720" indent="91440" algn="just">
              <a:lnSpc>
                <a:spcPts val="1300"/>
              </a:lnSpc>
              <a:spcBef>
                <a:spcPts val="0"/>
              </a:spcBef>
              <a:spcAft>
                <a:spcPts val="0"/>
              </a:spcAft>
            </a:pPr>
            <a:r>
              <a:rPr lang="it-IT" sz="1100" spc="5">
                <a:solidFill>
                  <a:srgbClr val="000000"/>
                </a:solidFill>
                <a:latin typeface="Century Schoolbook" panose="22635452340000000000" pitchFamily="1"/>
              </a:rPr>
              <a:t>Lo studente è, dunque, equiparato al lavoratore solo nelle attività di laboratorio, per il resto è da considerarsi quale “utente”. </a:t>
            </a:r>
          </a:p>
          <a:p>
            <a:pPr marL="137160" marR="45720" indent="0" algn="just">
              <a:lnSpc>
                <a:spcPts val="1300"/>
              </a:lnSpc>
              <a:spcBef>
                <a:spcPts val="10"/>
              </a:spcBef>
              <a:spcAft>
                <a:spcPts val="0"/>
              </a:spcAft>
            </a:pPr>
            <a:r>
              <a:rPr lang="it-IT" sz="1100" spc="0">
                <a:solidFill>
                  <a:srgbClr val="000000"/>
                </a:solidFill>
                <a:latin typeface="Century Schoolbook" panose="22635452340000000000" pitchFamily="1"/>
              </a:rPr>
              <a:t>I lavoratori hanno i seguenti “Obblighi ” : </a:t>
            </a:r>
          </a:p>
          <a:p>
            <a:pPr marL="228600" marR="45720" indent="182880" algn="just">
              <a:lnSpc>
                <a:spcPts val="1300"/>
              </a:lnSpc>
              <a:spcBef>
                <a:spcPts val="110"/>
              </a:spcBef>
              <a:spcAft>
                <a:spcPts val="0"/>
              </a:spcAft>
              <a:buFont typeface="Century Schoolbook"/>
              <a:buAutoNum type="arabicPeriod"/>
            </a:pPr>
            <a:r>
              <a:rPr lang="it-IT" sz="1100" spc="0">
                <a:solidFill>
                  <a:srgbClr val="000000"/>
                </a:solidFill>
                <a:latin typeface="Century Schoolbook" panose="22635452340000000000" pitchFamily="1"/>
              </a:rPr>
              <a:t>Ciascun lavoratore deve prendersi cura della propria sicurezza e della propria salute e di quella delle altre persone presenti sul luogo di lavoro, su cui possono ricadere gli effetti delle sue azioni o omissioni, conformemente alla sua formazione e alle istruzioni e ai mezzi forniti dal datore di lavoro. </a:t>
            </a:r>
          </a:p>
          <a:p>
            <a:pPr marL="228600" marR="45720" indent="182880" algn="just">
              <a:lnSpc>
                <a:spcPts val="1300"/>
              </a:lnSpc>
              <a:spcBef>
                <a:spcPts val="110"/>
              </a:spcBef>
              <a:spcAft>
                <a:spcPts val="0"/>
              </a:spcAft>
              <a:buFont typeface="Century Schoolbook"/>
              <a:buAutoNum type="arabicPeriod"/>
            </a:pPr>
            <a:r>
              <a:rPr lang="it-IT" sz="1100" spc="0">
                <a:solidFill>
                  <a:srgbClr val="000000"/>
                </a:solidFill>
                <a:latin typeface="Century Schoolbook" panose="22635452340000000000" pitchFamily="1"/>
              </a:rPr>
              <a:t>In particolare i lavoratori: </a:t>
            </a:r>
          </a:p>
          <a:p>
            <a:pPr marL="320040" marR="45720" indent="182880" algn="just">
              <a:lnSpc>
                <a:spcPts val="1300"/>
              </a:lnSpc>
              <a:spcBef>
                <a:spcPts val="0"/>
              </a:spcBef>
              <a:spcAft>
                <a:spcPts val="0"/>
              </a:spcAft>
              <a:buFont typeface="Century Schoolbook"/>
              <a:buAutoNum type="alphaLcPeriod"/>
            </a:pPr>
            <a:r>
              <a:rPr lang="it-IT" sz="1100" spc="0">
                <a:solidFill>
                  <a:srgbClr val="000000"/>
                </a:solidFill>
                <a:latin typeface="Century Schoolbook" panose="22635452340000000000" pitchFamily="1"/>
              </a:rPr>
              <a:t>osservano le disposizioni e le istruzioni impartite dal datore di lavoro, dai dirigenti e dai preposti, ai fini della protezione collettiva ed individuale; </a:t>
            </a:r>
          </a:p>
          <a:p>
            <a:pPr marL="320040" marR="45720" indent="182880" algn="just">
              <a:lnSpc>
                <a:spcPts val="1300"/>
              </a:lnSpc>
              <a:spcBef>
                <a:spcPts val="20"/>
              </a:spcBef>
              <a:spcAft>
                <a:spcPts val="0"/>
              </a:spcAft>
              <a:buFont typeface="Century Schoolbook"/>
              <a:buAutoNum type="alphaLcPeriod"/>
            </a:pPr>
            <a:r>
              <a:rPr lang="it-IT" sz="1100" spc="0">
                <a:solidFill>
                  <a:srgbClr val="000000"/>
                </a:solidFill>
                <a:latin typeface="Century Schoolbook" panose="22635452340000000000" pitchFamily="1"/>
              </a:rPr>
              <a:t>utilizzano correttamente i macchinari, le apparecchiature, gli utensili, le sostanze e i preparati pericolosi, i mezzi di trasporto e le altre attrezzature di lavoro, nonché i dispositivi di sicurezza; </a:t>
            </a:r>
          </a:p>
          <a:p>
            <a:pPr marL="320040" marR="45720" indent="182880" algn="just">
              <a:lnSpc>
                <a:spcPts val="1300"/>
              </a:lnSpc>
              <a:spcBef>
                <a:spcPts val="10"/>
              </a:spcBef>
              <a:spcAft>
                <a:spcPts val="0"/>
              </a:spcAft>
              <a:buFont typeface="Century Schoolbook"/>
              <a:buAutoNum type="alphaLcPeriod"/>
            </a:pPr>
            <a:r>
              <a:rPr lang="it-IT" sz="1100" spc="0">
                <a:solidFill>
                  <a:srgbClr val="000000"/>
                </a:solidFill>
                <a:latin typeface="Century Schoolbook" panose="22635452340000000000" pitchFamily="1"/>
              </a:rPr>
              <a:t>utilizzano in modo appropriato i dispositivi di protezione messi a loro disposizione; </a:t>
            </a:r>
          </a:p>
          <a:p>
            <a:pPr marL="320040" marR="45720" indent="182880" algn="just">
              <a:lnSpc>
                <a:spcPts val="1300"/>
              </a:lnSpc>
              <a:spcBef>
                <a:spcPts val="25"/>
              </a:spcBef>
              <a:spcAft>
                <a:spcPts val="0"/>
              </a:spcAft>
              <a:buFont typeface="Century Schoolbook"/>
              <a:buAutoNum type="alphaLcPeriod"/>
            </a:pPr>
            <a:r>
              <a:rPr lang="it-IT" sz="1100" spc="0">
                <a:solidFill>
                  <a:srgbClr val="000000"/>
                </a:solidFill>
                <a:latin typeface="Century Schoolbook" panose="22635452340000000000" pitchFamily="1"/>
              </a:rPr>
              <a:t>segnalano immediatamente al datore di lavoro, al dirigente o al preposto le deficienze dei mezzi e dispositivi, nonché le altre eventuali condizioni di pericolo di cui vengono a conoscenza, adoperandosi direttamente, in caso di urgenza, nell'ambito delle loro competenze e possibilità, per eliminare o ridurre tali deficienze o pericoli, dandone notizia al rappresentante dei lavoratori per la sicurezza; </a:t>
            </a:r>
          </a:p>
          <a:p>
            <a:pPr marL="320040" marR="45720" indent="182880" algn="just">
              <a:lnSpc>
                <a:spcPts val="1300"/>
              </a:lnSpc>
              <a:spcBef>
                <a:spcPts val="0"/>
              </a:spcBef>
              <a:spcAft>
                <a:spcPts val="0"/>
              </a:spcAft>
              <a:buFont typeface="Century Schoolbook"/>
              <a:buAutoNum type="alphaLcPeriod"/>
            </a:pPr>
            <a:r>
              <a:rPr lang="it-IT" sz="1100" spc="0">
                <a:solidFill>
                  <a:srgbClr val="000000"/>
                </a:solidFill>
                <a:latin typeface="Century Schoolbook" panose="22635452340000000000" pitchFamily="1"/>
              </a:rPr>
              <a:t>non rimuovono o modificano senza autorizzazione i dispositivi di sicurezza o di segnalazione o di controllo; </a:t>
            </a:r>
          </a:p>
          <a:p>
            <a:pPr marL="320040" marR="45720" indent="182880" algn="just">
              <a:lnSpc>
                <a:spcPts val="1300"/>
              </a:lnSpc>
              <a:spcBef>
                <a:spcPts val="0"/>
              </a:spcBef>
              <a:spcAft>
                <a:spcPts val="745"/>
              </a:spcAft>
              <a:buFont typeface="Century Schoolbook"/>
              <a:buAutoNum type="alphaLcPeriod"/>
            </a:pPr>
            <a:r>
              <a:rPr lang="it-IT" sz="1100" spc="0">
                <a:solidFill>
                  <a:srgbClr val="000000"/>
                </a:solidFill>
                <a:latin typeface="Century Schoolbook" panose="22635452340000000000" pitchFamily="1"/>
              </a:rPr>
              <a:t>non compiono di propria iniziativa operazioni o manovre che non sono di loro competenza ovvero che possono compromettere la sicurezza propria o di altri lavoratori; </a:t>
            </a:r>
          </a:p>
        </p:txBody>
      </p:sp>
      <p:sp>
        <p:nvSpPr>
          <p:cNvPr id="114" name="Segnaposto testo 113"/>
          <p:cNvSpPr>
            <a:spLocks noGrp="1"/>
          </p:cNvSpPr>
          <p:nvPr>
            <p:ph type="body" idx="10"/>
          </p:nvPr>
        </p:nvSpPr>
        <p:spPr>
          <a:xfrm>
            <a:off x="2713992" y="7269481"/>
            <a:ext cx="17716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8 </a:t>
            </a:r>
          </a:p>
        </p:txBody>
      </p:sp>
    </p:spTree>
  </p:cSld>
  <p:clrMapOvr>
    <a:masterClrMapping/>
  </p:clrMapOvr>
  <p:transition advClick="0" advTm="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egnaposto testo 117"/>
          <p:cNvSpPr>
            <a:spLocks noGrp="1"/>
          </p:cNvSpPr>
          <p:nvPr>
            <p:ph type="body" idx="10"/>
          </p:nvPr>
        </p:nvSpPr>
        <p:spPr>
          <a:xfrm>
            <a:off x="499746" y="520704"/>
            <a:ext cx="4343399" cy="1015364"/>
          </a:xfrm>
          <a:prstGeom prst="rect">
            <a:avLst/>
          </a:prstGeom>
          <a:noFill/>
          <a:ln w="0" cmpd="sng">
            <a:noFill/>
            <a:prstDash val="solid"/>
          </a:ln>
        </p:spPr>
        <p:txBody>
          <a:bodyPr vert="horz" lIns="0" tIns="5715" rIns="0" bIns="0" anchor="t"/>
          <a:lstStyle/>
          <a:p>
            <a:pPr marL="274320" marR="0" indent="-137160" algn="just">
              <a:lnSpc>
                <a:spcPts val="1300"/>
              </a:lnSpc>
              <a:spcAft>
                <a:spcPts val="0"/>
              </a:spcAft>
            </a:pPr>
            <a:r>
              <a:rPr lang="it-IT" sz="1100" spc="0">
                <a:solidFill>
                  <a:srgbClr val="000000"/>
                </a:solidFill>
                <a:latin typeface="Century Schoolbook" panose="22635452340000000000" pitchFamily="1"/>
              </a:rPr>
              <a:t>g. contribuiscono, insieme al datore di lavoro, ai dirigenti e ai preposti, all'adempimento di tutti gli obblighi imposti dall'autorità competente o comunque necessari per tutelare la sicurezza e la salute dei lavoratori durante il lavoro. </a:t>
            </a:r>
          </a:p>
          <a:p>
            <a:pPr marL="0" marR="0" indent="137160" algn="l">
              <a:lnSpc>
                <a:spcPts val="1300"/>
              </a:lnSpc>
              <a:spcBef>
                <a:spcPts val="1325"/>
              </a:spcBef>
              <a:spcAft>
                <a:spcPts val="0"/>
              </a:spcAft>
            </a:pPr>
            <a:r>
              <a:rPr lang="it-IT" sz="1100" b="1" i="1" spc="0">
                <a:solidFill>
                  <a:srgbClr val="000000"/>
                </a:solidFill>
                <a:latin typeface="Century Schoolbook" panose="22635452340000000000" pitchFamily="1"/>
              </a:rPr>
              <a:t>Gli studenti </a:t>
            </a:r>
            <a:r>
              <a:rPr lang="it-IT" sz="1100" spc="0">
                <a:solidFill>
                  <a:srgbClr val="000000"/>
                </a:solidFill>
                <a:latin typeface="Century Schoolbook" panose="22635452340000000000" pitchFamily="1"/>
              </a:rPr>
              <a:t>(equiparati ai lavoratori dipendenti) devono: </a:t>
            </a:r>
          </a:p>
        </p:txBody>
      </p:sp>
      <p:sp>
        <p:nvSpPr>
          <p:cNvPr id="119" name="Segnaposto testo 118"/>
          <p:cNvSpPr>
            <a:spLocks noGrp="1"/>
          </p:cNvSpPr>
          <p:nvPr>
            <p:ph type="body" idx="10"/>
          </p:nvPr>
        </p:nvSpPr>
        <p:spPr>
          <a:xfrm>
            <a:off x="814071" y="1536066"/>
            <a:ext cx="4029075" cy="117284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Prendersi cura della propria sicurezza osservando le disposizioni impartite dal datore di lavoro (Dirigente Scolastico).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Utilizzare correttamente gli strumenti di lavoro.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Segnalare prontamente le situazioni a rischio di cui vengono a conoscenza. </a:t>
            </a:r>
          </a:p>
        </p:txBody>
      </p:sp>
      <p:sp>
        <p:nvSpPr>
          <p:cNvPr id="120" name="Segnaposto testo 119"/>
          <p:cNvSpPr>
            <a:spLocks noGrp="1"/>
          </p:cNvSpPr>
          <p:nvPr>
            <p:ph type="body" idx="10"/>
          </p:nvPr>
        </p:nvSpPr>
        <p:spPr>
          <a:xfrm>
            <a:off x="499746" y="2708911"/>
            <a:ext cx="4343399" cy="147320"/>
          </a:xfrm>
          <a:prstGeom prst="rect">
            <a:avLst/>
          </a:prstGeom>
          <a:noFill/>
          <a:ln w="0" cmpd="sng">
            <a:noFill/>
            <a:prstDash val="solid"/>
          </a:ln>
        </p:spPr>
        <p:txBody>
          <a:bodyPr vert="horz" lIns="0" tIns="34290" rIns="0" bIns="0" anchor="t"/>
          <a:lstStyle/>
          <a:p>
            <a:pPr marL="137160" marR="0" indent="0" algn="l">
              <a:lnSpc>
                <a:spcPts val="1300"/>
              </a:lnSpc>
              <a:spcAft>
                <a:spcPts val="0"/>
              </a:spcAft>
            </a:pPr>
            <a:r>
              <a:rPr lang="it-IT" sz="1100" b="1" i="1" spc="0">
                <a:solidFill>
                  <a:srgbClr val="000000"/>
                </a:solidFill>
                <a:latin typeface="Century Schoolbook" panose="22635452340000000000" pitchFamily="1"/>
              </a:rPr>
              <a:t>Personale docente </a:t>
            </a:r>
            <a:r>
              <a:rPr lang="it-IT" sz="1100" spc="0">
                <a:solidFill>
                  <a:srgbClr val="000000"/>
                </a:solidFill>
                <a:latin typeface="Century Schoolbook" panose="22635452340000000000" pitchFamily="1"/>
              </a:rPr>
              <a:t>e non docente devono: </a:t>
            </a:r>
          </a:p>
        </p:txBody>
      </p:sp>
      <p:sp>
        <p:nvSpPr>
          <p:cNvPr id="121" name="Segnaposto testo 120"/>
          <p:cNvSpPr>
            <a:spLocks noGrp="1"/>
          </p:cNvSpPr>
          <p:nvPr>
            <p:ph type="body" idx="10"/>
          </p:nvPr>
        </p:nvSpPr>
        <p:spPr>
          <a:xfrm>
            <a:off x="814071" y="2856231"/>
            <a:ext cx="4029075" cy="1355724"/>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Osservare scrupolosamente tutte le disposizioni riguardanti la sicurezza. </a:t>
            </a:r>
          </a:p>
          <a:p>
            <a:pPr marL="0" marR="0" indent="0" algn="just">
              <a:lnSpc>
                <a:spcPts val="1300"/>
              </a:lnSpc>
              <a:spcBef>
                <a:spcPts val="0"/>
              </a:spcBef>
              <a:spcAft>
                <a:spcPts val="0"/>
              </a:spcAft>
            </a:pPr>
            <a:r>
              <a:rPr lang="it-IT" sz="1100" spc="0">
                <a:solidFill>
                  <a:srgbClr val="000000"/>
                </a:solidFill>
                <a:latin typeface="Century Schoolbook" panose="22635452340000000000" pitchFamily="1"/>
              </a:rPr>
              <a:t>Osservare il principio per cui tutti i dipendenti offrono un servizio. </a:t>
            </a:r>
          </a:p>
          <a:p>
            <a:pPr marL="0" marR="0" indent="0" algn="just">
              <a:lnSpc>
                <a:spcPts val="1300"/>
              </a:lnSpc>
              <a:spcBef>
                <a:spcPts val="5"/>
              </a:spcBef>
              <a:spcAft>
                <a:spcPts val="0"/>
              </a:spcAft>
            </a:pPr>
            <a:r>
              <a:rPr lang="it-IT" sz="1100" spc="10">
                <a:solidFill>
                  <a:srgbClr val="000000"/>
                </a:solidFill>
                <a:latin typeface="Century Schoolbook" panose="22635452340000000000" pitchFamily="1"/>
              </a:rPr>
              <a:t>Segnalare prontamente le situazioni a rischio di cui vengono a conoscenza ed evidenziare eventuali anomalie negli impianti. </a:t>
            </a:r>
          </a:p>
        </p:txBody>
      </p:sp>
      <p:sp>
        <p:nvSpPr>
          <p:cNvPr id="122" name="Segnaposto testo 121"/>
          <p:cNvSpPr>
            <a:spLocks noGrp="1"/>
          </p:cNvSpPr>
          <p:nvPr>
            <p:ph type="body" idx="10"/>
          </p:nvPr>
        </p:nvSpPr>
        <p:spPr>
          <a:xfrm>
            <a:off x="499746" y="4211955"/>
            <a:ext cx="4343399" cy="2880360"/>
          </a:xfrm>
          <a:prstGeom prst="rect">
            <a:avLst/>
          </a:prstGeom>
          <a:noFill/>
          <a:ln w="0" cmpd="sng">
            <a:noFill/>
            <a:prstDash val="solid"/>
          </a:ln>
        </p:spPr>
        <p:txBody>
          <a:bodyPr vert="horz" lIns="0" tIns="36830" rIns="0" bIns="0" anchor="t"/>
          <a:lstStyle/>
          <a:p>
            <a:pPr marL="137160" marR="0" indent="0" algn="l">
              <a:lnSpc>
                <a:spcPts val="1200"/>
              </a:lnSpc>
              <a:spcAft>
                <a:spcPts val="0"/>
              </a:spcAft>
            </a:pPr>
            <a:r>
              <a:rPr lang="it-IT" sz="1100" b="1" i="1" u="sng" spc="0">
                <a:solidFill>
                  <a:srgbClr val="000000"/>
                </a:solidFill>
                <a:latin typeface="Century Schoolbook" panose="22635452340000000000" pitchFamily="1"/>
              </a:rPr>
              <a:t>Preposto </a:t>
            </a:r>
            <a:r>
              <a:rPr lang="it-IT" sz="100" b="1" i="1" spc="0">
                <a:solidFill>
                  <a:srgbClr val="000000"/>
                </a:solidFill>
                <a:latin typeface="Century Schoolbook" panose="22635452340000000000" pitchFamily="1"/>
              </a:rPr>
              <a:t> </a:t>
            </a:r>
          </a:p>
          <a:p>
            <a:pPr marL="0" marR="0" indent="137160" algn="just">
              <a:lnSpc>
                <a:spcPts val="1300"/>
              </a:lnSpc>
              <a:spcBef>
                <a:spcPts val="620"/>
              </a:spcBef>
              <a:spcAft>
                <a:spcPts val="0"/>
              </a:spcAft>
            </a:pPr>
            <a:r>
              <a:rPr lang="it-IT" sz="1100" i="1" spc="0">
                <a:solidFill>
                  <a:srgbClr val="000000"/>
                </a:solidFill>
                <a:latin typeface="Century Schoolbook" panose="22635452340000000000" pitchFamily="1"/>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iniziativa”</a:t>
            </a:r>
            <a:r>
              <a:rPr lang="it-IT" sz="1100" spc="0">
                <a:solidFill>
                  <a:srgbClr val="000000"/>
                </a:solidFill>
                <a:latin typeface="Century Schoolbook" panose="22635452340000000000" pitchFamily="1"/>
              </a:rPr>
              <a:t>. </a:t>
            </a:r>
          </a:p>
          <a:p>
            <a:pPr marL="137160" marR="0" indent="0" algn="l">
              <a:lnSpc>
                <a:spcPts val="1300"/>
              </a:lnSpc>
              <a:spcBef>
                <a:spcPts val="600"/>
              </a:spcBef>
              <a:spcAft>
                <a:spcPts val="0"/>
              </a:spcAft>
            </a:pPr>
            <a:r>
              <a:rPr lang="it-IT" sz="1100" spc="0">
                <a:solidFill>
                  <a:srgbClr val="000000"/>
                </a:solidFill>
                <a:latin typeface="Century Schoolbook" panose="22635452340000000000" pitchFamily="1"/>
              </a:rPr>
              <a:t>I compiti del preposto: </a:t>
            </a:r>
          </a:p>
          <a:p>
            <a:pPr marL="137160" marR="0" indent="-91440" algn="l">
              <a:lnSpc>
                <a:spcPts val="1300"/>
              </a:lnSpc>
              <a:spcBef>
                <a:spcPts val="0"/>
              </a:spcBef>
              <a:spcAft>
                <a:spcPts val="2930"/>
              </a:spcAft>
            </a:pPr>
            <a:r>
              <a:rPr lang="it-IT" sz="1100" spc="0">
                <a:solidFill>
                  <a:srgbClr val="000000"/>
                </a:solidFill>
                <a:latin typeface="Century Schoolbook" panose="22635452340000000000" pitchFamily="1"/>
              </a:rPr>
              <a:t>1. Sovrintendere e vigilare sulla osservanza da parte dei singoli lavoratori dei loro obblighi di legge, nonché delle disposizioni aziendali in materia di salute e sicurezza sul lavoro e di uso dei mezzi di protezione collettivi e dei dispositivi di protezione individuale messi a loro disposizione e, in caso di persistenza della inosservanza, informare i loro superiori diretti. </a:t>
            </a:r>
          </a:p>
        </p:txBody>
      </p:sp>
      <p:sp>
        <p:nvSpPr>
          <p:cNvPr id="127" name="Segnaposto testo 126"/>
          <p:cNvSpPr>
            <a:spLocks noGrp="1"/>
          </p:cNvSpPr>
          <p:nvPr>
            <p:ph type="body" idx="10"/>
          </p:nvPr>
        </p:nvSpPr>
        <p:spPr>
          <a:xfrm>
            <a:off x="2406016" y="7092315"/>
            <a:ext cx="18351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9 </a:t>
            </a:r>
          </a:p>
        </p:txBody>
      </p:sp>
    </p:spTree>
  </p:cSld>
  <p:clrMapOvr>
    <a:masterClrMapping/>
  </p:clrMapOvr>
  <p:transition advClick="0" advTm="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Lst>
  <p:transition advClick="0" advTm="5000">
    <p:dissolve/>
  </p:transition>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0"/>
          </p:nvPr>
        </p:nvSpPr>
        <p:spPr>
          <a:xfrm>
            <a:off x="179439" y="2755208"/>
            <a:ext cx="7056783" cy="7632846"/>
          </a:xfrm>
          <a:prstGeom prst="rect">
            <a:avLst/>
          </a:prstGeom>
          <a:noFill/>
          <a:ln w="0" cmpd="sng">
            <a:noFill/>
            <a:prstDash val="solid"/>
          </a:ln>
        </p:spPr>
        <p:txBody>
          <a:bodyPr vert="horz" lIns="0" tIns="3175" rIns="0" bIns="0" anchor="t"/>
          <a:lstStyle/>
          <a:p>
            <a:pPr marL="2240280" marR="0" indent="0" algn="l">
              <a:lnSpc>
                <a:spcPts val="1800"/>
              </a:lnSpc>
              <a:spcAft>
                <a:spcPts val="0"/>
              </a:spcAft>
            </a:pPr>
            <a:r>
              <a:rPr lang="it-IT" sz="1600" b="1" dirty="0">
                <a:solidFill>
                  <a:srgbClr val="000000"/>
                </a:solidFill>
                <a:latin typeface="Times New Roman" panose="22635452340000000000" pitchFamily="1"/>
              </a:rPr>
              <a:t> </a:t>
            </a:r>
            <a:r>
              <a:rPr lang="it-IT" sz="1600" b="1" dirty="0" smtClean="0">
                <a:solidFill>
                  <a:srgbClr val="000000"/>
                </a:solidFill>
                <a:latin typeface="Times New Roman" panose="22635452340000000000" pitchFamily="1"/>
              </a:rPr>
              <a:t>            </a:t>
            </a:r>
            <a:r>
              <a:rPr lang="it-IT" sz="1600" b="1" spc="0" dirty="0" smtClean="0">
                <a:solidFill>
                  <a:srgbClr val="000000"/>
                </a:solidFill>
                <a:latin typeface="Times New Roman" panose="22635452340000000000" pitchFamily="1"/>
              </a:rPr>
              <a:t>INFORMATIVA </a:t>
            </a:r>
            <a:endParaRPr lang="it-IT" sz="1600" b="1" spc="0" dirty="0">
              <a:solidFill>
                <a:srgbClr val="000000"/>
              </a:solidFill>
              <a:latin typeface="Times New Roman" panose="22635452340000000000" pitchFamily="1"/>
            </a:endParaRPr>
          </a:p>
          <a:p>
            <a:pPr marL="1600200" marR="0" indent="0" algn="l">
              <a:lnSpc>
                <a:spcPts val="1800"/>
              </a:lnSpc>
              <a:spcBef>
                <a:spcPts val="3670"/>
              </a:spcBef>
              <a:spcAft>
                <a:spcPts val="0"/>
              </a:spcAft>
            </a:pPr>
            <a:r>
              <a:rPr lang="it-IT" sz="1600" b="1" spc="0" dirty="0">
                <a:solidFill>
                  <a:srgbClr val="000000"/>
                </a:solidFill>
                <a:latin typeface="Times New Roman" panose="22635452340000000000" pitchFamily="1"/>
              </a:rPr>
              <a:t>SUI RISCHI E LA SICUREZZA A SCUOLA </a:t>
            </a:r>
          </a:p>
          <a:p>
            <a:pPr marL="0" marR="0" indent="0" algn="ctr">
              <a:lnSpc>
                <a:spcPts val="1300"/>
              </a:lnSpc>
              <a:spcBef>
                <a:spcPts val="8240"/>
              </a:spcBef>
              <a:spcAft>
                <a:spcPts val="0"/>
              </a:spcAft>
            </a:pPr>
            <a:r>
              <a:rPr lang="it-IT" sz="1200" b="1" spc="10" dirty="0" err="1">
                <a:solidFill>
                  <a:srgbClr val="000000"/>
                </a:solidFill>
                <a:latin typeface="Times New Roman" panose="22635452340000000000" pitchFamily="1"/>
              </a:rPr>
              <a:t>D.Lgs.</a:t>
            </a:r>
            <a:r>
              <a:rPr lang="it-IT" sz="1200" b="1" spc="10" dirty="0">
                <a:solidFill>
                  <a:srgbClr val="000000"/>
                </a:solidFill>
                <a:latin typeface="Times New Roman" panose="22635452340000000000" pitchFamily="1"/>
              </a:rPr>
              <a:t> 81/08 Testo U</a:t>
            </a:r>
            <a:r>
              <a:rPr lang="it-IT" sz="1200" b="1" spc="10" dirty="0" smtClean="0">
                <a:solidFill>
                  <a:srgbClr val="000000"/>
                </a:solidFill>
                <a:latin typeface="Times New Roman" panose="22635452340000000000" pitchFamily="1"/>
              </a:rPr>
              <a:t>nico </a:t>
            </a:r>
            <a:r>
              <a:rPr lang="it-IT" sz="1200" b="1" spc="10" dirty="0">
                <a:solidFill>
                  <a:srgbClr val="000000"/>
                </a:solidFill>
                <a:latin typeface="Times New Roman" panose="22635452340000000000" pitchFamily="1"/>
              </a:rPr>
              <a:t>– Salute e Sicurezza </a:t>
            </a:r>
            <a:endParaRPr lang="it-IT" sz="1200" b="1" spc="10" dirty="0" smtClean="0">
              <a:solidFill>
                <a:srgbClr val="000000"/>
              </a:solidFill>
              <a:latin typeface="Times New Roman" panose="22635452340000000000" pitchFamily="1"/>
            </a:endParaRPr>
          </a:p>
          <a:p>
            <a:pPr marL="0" marR="0" indent="0" algn="ctr">
              <a:lnSpc>
                <a:spcPts val="1300"/>
              </a:lnSpc>
              <a:spcBef>
                <a:spcPts val="8240"/>
              </a:spcBef>
              <a:spcAft>
                <a:spcPts val="0"/>
              </a:spcAft>
            </a:pPr>
            <a:endParaRPr lang="it-IT" sz="1200" b="1" spc="10" dirty="0" smtClean="0">
              <a:solidFill>
                <a:srgbClr val="000000"/>
              </a:solidFill>
              <a:latin typeface="Times New Roman" panose="22635452340000000000" pitchFamily="1"/>
            </a:endParaRPr>
          </a:p>
          <a:p>
            <a:pPr marL="0" marR="0" indent="0" algn="ctr">
              <a:lnSpc>
                <a:spcPts val="1300"/>
              </a:lnSpc>
              <a:spcBef>
                <a:spcPts val="8240"/>
              </a:spcBef>
              <a:spcAft>
                <a:spcPts val="0"/>
              </a:spcAft>
            </a:pPr>
            <a:endParaRPr lang="it-IT" sz="1200" b="1" spc="10" dirty="0" smtClean="0">
              <a:solidFill>
                <a:srgbClr val="000000"/>
              </a:solidFill>
              <a:latin typeface="Times New Roman" panose="22635452340000000000" pitchFamily="1"/>
            </a:endParaRPr>
          </a:p>
          <a:p>
            <a:pPr marL="0" marR="45720" indent="91440" algn="just">
              <a:lnSpc>
                <a:spcPts val="1300"/>
              </a:lnSpc>
              <a:spcAft>
                <a:spcPts val="0"/>
              </a:spcAft>
            </a:pPr>
            <a:r>
              <a:rPr lang="it-IT" sz="1200" i="1" spc="5" dirty="0" smtClean="0">
                <a:solidFill>
                  <a:srgbClr val="000000"/>
                </a:solidFill>
                <a:latin typeface="Century Schoolbook" panose="22635452340000000000" pitchFamily="1"/>
              </a:rPr>
              <a:t>Le norme sulla sicurezza sui luoghi di lavoro rappresentano, prima ancora che un obbligo di legge con una serie di adempimenti che ne conseguono, un’opportunità per promuovere all’interno delle Istituzioni scolastiche una cultura della sicurezza sul lavoro, per valorizzarne i contenuti e per facilitare il coinvolgimento e la partecipazione di tutte le componenti scolastiche in un processo organico di crescita collettiva, con l’obiettivo della sicurezza</a:t>
            </a:r>
            <a:r>
              <a:rPr lang="it-IT" sz="1200" b="1" i="1" spc="5" dirty="0" smtClean="0">
                <a:solidFill>
                  <a:srgbClr val="000000"/>
                </a:solidFill>
                <a:latin typeface="Century Schoolbook" panose="22635452340000000000" pitchFamily="1"/>
              </a:rPr>
              <a:t> credibile </a:t>
            </a:r>
            <a:r>
              <a:rPr lang="it-IT" sz="1200" i="1" spc="5" dirty="0" smtClean="0">
                <a:solidFill>
                  <a:srgbClr val="000000"/>
                </a:solidFill>
                <a:latin typeface="Century Schoolbook" panose="22635452340000000000" pitchFamily="1"/>
              </a:rPr>
              <a:t>della scuola. </a:t>
            </a:r>
          </a:p>
          <a:p>
            <a:pPr marL="0" marR="45720" indent="91440" algn="ctr">
              <a:lnSpc>
                <a:spcPts val="1300"/>
              </a:lnSpc>
              <a:spcBef>
                <a:spcPts val="15"/>
              </a:spcBef>
              <a:spcAft>
                <a:spcPts val="0"/>
              </a:spcAft>
            </a:pPr>
            <a:r>
              <a:rPr lang="it-IT" sz="1000" i="1" spc="0" dirty="0" smtClean="0">
                <a:solidFill>
                  <a:srgbClr val="000000"/>
                </a:solidFill>
                <a:latin typeface="Century Schoolbook" panose="22635452340000000000" pitchFamily="1"/>
              </a:rPr>
              <a:t>  </a:t>
            </a:r>
          </a:p>
          <a:p>
            <a:pPr algn="ctr"/>
            <a:endParaRPr lang="it-IT" sz="1000" b="1" dirty="0" smtClean="0"/>
          </a:p>
          <a:p>
            <a:pPr algn="ctr"/>
            <a:endParaRPr lang="it-IT" sz="1000" b="1" dirty="0"/>
          </a:p>
          <a:p>
            <a:pPr algn="ctr"/>
            <a:endParaRPr lang="it-IT" sz="1000" b="1" dirty="0" smtClean="0"/>
          </a:p>
          <a:p>
            <a:pPr algn="ctr"/>
            <a:endParaRPr lang="it-IT" sz="1000" b="1" dirty="0"/>
          </a:p>
          <a:p>
            <a:r>
              <a:rPr lang="it-IT" sz="1200" dirty="0"/>
              <a:t> </a:t>
            </a:r>
          </a:p>
          <a:p>
            <a:pPr marL="0" marR="0" indent="0" algn="ctr">
              <a:lnSpc>
                <a:spcPts val="1300"/>
              </a:lnSpc>
              <a:spcBef>
                <a:spcPts val="8240"/>
              </a:spcBef>
              <a:spcAft>
                <a:spcPts val="0"/>
              </a:spcAft>
            </a:pPr>
            <a:endParaRPr lang="it-IT" sz="1200" b="1" spc="10" dirty="0" smtClean="0">
              <a:solidFill>
                <a:srgbClr val="000000"/>
              </a:solidFill>
              <a:latin typeface="Times New Roman" panose="22635452340000000000" pitchFamily="1"/>
            </a:endParaRPr>
          </a:p>
          <a:p>
            <a:pPr marL="0" marR="0" indent="0" algn="ctr">
              <a:lnSpc>
                <a:spcPts val="1300"/>
              </a:lnSpc>
              <a:spcBef>
                <a:spcPts val="8240"/>
              </a:spcBef>
              <a:spcAft>
                <a:spcPts val="0"/>
              </a:spcAft>
            </a:pPr>
            <a:endParaRPr lang="it-IT" sz="1200" b="1" spc="10" dirty="0" smtClean="0">
              <a:solidFill>
                <a:srgbClr val="000000"/>
              </a:solidFill>
              <a:latin typeface="Times New Roman" panose="22635452340000000000" pitchFamily="1"/>
            </a:endParaRPr>
          </a:p>
          <a:p>
            <a:pPr marL="0" marR="0" indent="0" algn="ctr">
              <a:lnSpc>
                <a:spcPts val="1300"/>
              </a:lnSpc>
              <a:spcBef>
                <a:spcPts val="8240"/>
              </a:spcBef>
              <a:spcAft>
                <a:spcPts val="0"/>
              </a:spcAft>
            </a:pPr>
            <a:r>
              <a:rPr lang="it-IT" sz="1200" b="1" spc="10" dirty="0" smtClean="0">
                <a:solidFill>
                  <a:srgbClr val="000000"/>
                </a:solidFill>
                <a:latin typeface="Times New Roman" panose="22635452340000000000" pitchFamily="1"/>
              </a:rPr>
              <a:t>A cura del Servizio P.P.</a:t>
            </a:r>
            <a:endParaRPr lang="it-IT" sz="1200" b="1" spc="10" dirty="0">
              <a:solidFill>
                <a:srgbClr val="000000"/>
              </a:solidFill>
              <a:latin typeface="Times New Roman" panose="22635452340000000000" pitchFamily="1"/>
            </a:endParaRPr>
          </a:p>
        </p:txBody>
      </p:sp>
    </p:spTree>
  </p:cSld>
  <p:clrMapOvr>
    <a:masterClrMapping/>
  </p:clrMapOvr>
  <p:transition advClick="0"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egnaposto testo 129"/>
          <p:cNvSpPr>
            <a:spLocks noGrp="1"/>
          </p:cNvSpPr>
          <p:nvPr>
            <p:ph type="body" idx="10"/>
          </p:nvPr>
        </p:nvSpPr>
        <p:spPr>
          <a:xfrm>
            <a:off x="504192" y="355599"/>
            <a:ext cx="4343399" cy="4758691"/>
          </a:xfrm>
          <a:prstGeom prst="rect">
            <a:avLst/>
          </a:prstGeom>
          <a:noFill/>
          <a:ln w="0" cmpd="sng">
            <a:noFill/>
            <a:prstDash val="solid"/>
          </a:ln>
        </p:spPr>
        <p:txBody>
          <a:bodyPr vert="horz" lIns="0" tIns="1270" rIns="0" bIns="0" anchor="t"/>
          <a:lstStyle/>
          <a:p>
            <a:pPr marL="228600" marR="45720" indent="0" algn="just">
              <a:lnSpc>
                <a:spcPts val="1300"/>
              </a:lnSpc>
              <a:spcAft>
                <a:spcPts val="0"/>
              </a:spcAft>
            </a:pPr>
            <a:r>
              <a:rPr lang="it-IT" sz="1100" spc="0" dirty="0">
                <a:solidFill>
                  <a:srgbClr val="000000"/>
                </a:solidFill>
                <a:latin typeface="Century Schoolbook" panose="22635452340000000000" pitchFamily="1"/>
              </a:rPr>
              <a:t>Verificare affinché soltanto i lavoratori che hanno ricevuto adeguate istruzioni accedano alle zone che li espongono ad un rischio grave e specifico. </a:t>
            </a:r>
          </a:p>
          <a:p>
            <a:pPr marL="228600" marR="45720" indent="137160" algn="just">
              <a:lnSpc>
                <a:spcPts val="1300"/>
              </a:lnSpc>
              <a:spcBef>
                <a:spcPts val="20"/>
              </a:spcBef>
              <a:spcAft>
                <a:spcPts val="0"/>
              </a:spcAft>
              <a:buFont typeface="Century Schoolbook"/>
              <a:buAutoNum type="arabicPeriod" startAt="2"/>
            </a:pPr>
            <a:r>
              <a:rPr lang="it-IT" sz="1100" spc="0" dirty="0">
                <a:solidFill>
                  <a:srgbClr val="000000"/>
                </a:solidFill>
                <a:latin typeface="Century Schoolbook" panose="22635452340000000000" pitchFamily="1"/>
              </a:rPr>
              <a:t>Richiedere l’osservanza delle misure per il controllo delle situazioni di rischio in caso d’emergenza e dare istruzioni affinché i lavoratori, in caso di pericolo grave, immediato e inevitabile, abbandonino il posto di lavoro o la zona pericolosa. </a:t>
            </a:r>
          </a:p>
          <a:p>
            <a:pPr marL="228600" marR="45720" indent="13716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Informare il più presto possibile i lavoratori esposti al rischio di un pericolo grave e immediato circa il rischio stesso e le disposizioni prese o da prendere in materia di protezione. </a:t>
            </a:r>
          </a:p>
          <a:p>
            <a:pPr marL="228600" marR="45720" indent="13716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Astenersi, salvo eccezioni debitamente motivate, dal richiedere ai lavoratori di riprendere la loro attività in una situazione di lavoro in cui persiste un pericolo grave ed immediato. </a:t>
            </a:r>
          </a:p>
          <a:p>
            <a:pPr marL="228600" marR="45720" indent="137160" algn="just">
              <a:lnSpc>
                <a:spcPts val="1300"/>
              </a:lnSpc>
              <a:spcBef>
                <a:spcPts val="20"/>
              </a:spcBef>
              <a:spcAft>
                <a:spcPts val="0"/>
              </a:spcAft>
              <a:buFont typeface="Century Schoolbook"/>
              <a:buAutoNum type="arabicPeriod"/>
            </a:pPr>
            <a:r>
              <a:rPr lang="it-IT" sz="1100" spc="0" dirty="0">
                <a:solidFill>
                  <a:srgbClr val="000000"/>
                </a:solidFill>
                <a:latin typeface="Century Schoolbook" panose="22635452340000000000" pitchFamily="1"/>
              </a:rPr>
              <a:t>Segnalare tempestivamente al datore di lavoro o al dirigente sia le deficienze dei mezzi e delle attrezzature di lavoro e dei dispositivi di protezione individuale, sia ogni altra condizione di pericolo che si verifichi durante il lavoro, delle quali venga a conoscenza sulla base della formazione ricevuta. </a:t>
            </a:r>
          </a:p>
          <a:p>
            <a:pPr marL="228600" marR="45720" indent="137160" algn="just">
              <a:lnSpc>
                <a:spcPts val="1300"/>
              </a:lnSpc>
              <a:spcBef>
                <a:spcPts val="5"/>
              </a:spcBef>
              <a:spcAft>
                <a:spcPts val="0"/>
              </a:spcAft>
              <a:buFont typeface="Century Schoolbook"/>
              <a:buAutoNum type="arabicPeriod"/>
            </a:pPr>
            <a:r>
              <a:rPr lang="it-IT" sz="1100" spc="5" dirty="0">
                <a:solidFill>
                  <a:srgbClr val="000000"/>
                </a:solidFill>
                <a:latin typeface="Century Schoolbook" panose="22635452340000000000" pitchFamily="1"/>
              </a:rPr>
              <a:t>Frequentare appositi corsi di formazione. </a:t>
            </a:r>
          </a:p>
          <a:p>
            <a:pPr marL="45720" marR="45720" indent="137160" algn="just">
              <a:lnSpc>
                <a:spcPts val="1300"/>
              </a:lnSpc>
              <a:spcBef>
                <a:spcPts val="1275"/>
              </a:spcBef>
              <a:spcAft>
                <a:spcPts val="0"/>
              </a:spcAft>
            </a:pPr>
            <a:r>
              <a:rPr lang="it-IT" sz="1100" b="1" i="1" u="sng" spc="0" dirty="0">
                <a:solidFill>
                  <a:srgbClr val="000000"/>
                </a:solidFill>
                <a:latin typeface="Century Schoolbook" panose="22635452340000000000" pitchFamily="1"/>
              </a:rPr>
              <a:t>Responsabile del Servizio Prevenzione e Protezione (</a:t>
            </a:r>
            <a:r>
              <a:rPr lang="it-IT" sz="1100" b="1" i="1" u="sng" spc="0" dirty="0" err="1">
                <a:solidFill>
                  <a:srgbClr val="000000"/>
                </a:solidFill>
                <a:latin typeface="Century Schoolbook" panose="22635452340000000000" pitchFamily="1"/>
              </a:rPr>
              <a:t>R.S.P.P.</a:t>
            </a:r>
            <a:r>
              <a:rPr lang="it-IT" sz="1100" b="1" i="1" u="sng" spc="0" dirty="0">
                <a:solidFill>
                  <a:srgbClr val="000000"/>
                </a:solidFill>
                <a:latin typeface="Century Schoolbook" panose="22635452340000000000" pitchFamily="1"/>
              </a:rPr>
              <a:t>)  </a:t>
            </a:r>
          </a:p>
          <a:p>
            <a:pPr marL="45720" marR="411480" indent="137160" algn="just">
              <a:lnSpc>
                <a:spcPts val="1300"/>
              </a:lnSpc>
              <a:spcBef>
                <a:spcPts val="600"/>
              </a:spcBef>
              <a:spcAft>
                <a:spcPts val="0"/>
              </a:spcAft>
            </a:pPr>
            <a:r>
              <a:rPr lang="it-IT" sz="1100" i="1" spc="-10" dirty="0">
                <a:solidFill>
                  <a:srgbClr val="000000"/>
                </a:solidFill>
                <a:latin typeface="Century Schoolbook" panose="22635452340000000000" pitchFamily="1"/>
              </a:rPr>
              <a:t>“Persona designata dal Datore di lavoro a cui risponde, per coordinare il servizio di prevenzione e protezione dei rischi.” </a:t>
            </a:r>
          </a:p>
          <a:p>
            <a:pPr marL="45720" marR="502920" indent="137160" algn="just">
              <a:lnSpc>
                <a:spcPts val="1300"/>
              </a:lnSpc>
              <a:spcBef>
                <a:spcPts val="600"/>
              </a:spcBef>
              <a:spcAft>
                <a:spcPts val="595"/>
              </a:spcAft>
            </a:pPr>
            <a:r>
              <a:rPr lang="it-IT" sz="1100" spc="0" dirty="0">
                <a:solidFill>
                  <a:srgbClr val="000000"/>
                </a:solidFill>
                <a:latin typeface="Century Schoolbook" panose="22635452340000000000" pitchFamily="1"/>
              </a:rPr>
              <a:t>Può essere interna o esterna all’istituto, in possesso di attitudini adeguate e deve essere in possesso di requisiti di formazione specifici stabiliti dalla normativa. </a:t>
            </a:r>
            <a:endParaRPr lang="it-IT" sz="1100" spc="0" dirty="0" smtClean="0">
              <a:solidFill>
                <a:srgbClr val="000000"/>
              </a:solidFill>
              <a:latin typeface="Century Schoolbook" panose="22635452340000000000" pitchFamily="1"/>
            </a:endParaRPr>
          </a:p>
          <a:p>
            <a:pPr marL="45720" marR="502920" indent="137160" algn="just">
              <a:lnSpc>
                <a:spcPts val="1300"/>
              </a:lnSpc>
              <a:spcBef>
                <a:spcPts val="600"/>
              </a:spcBef>
              <a:spcAft>
                <a:spcPts val="595"/>
              </a:spcAft>
            </a:pPr>
            <a:r>
              <a:rPr lang="it-IT" sz="1100" b="1" i="1" spc="-10" dirty="0" smtClean="0">
                <a:solidFill>
                  <a:srgbClr val="000000"/>
                </a:solidFill>
                <a:latin typeface="Century Schoolbook" panose="22635452340000000000" pitchFamily="1"/>
              </a:rPr>
              <a:t>Addetto al Servizio di Protezione e Prevenzione </a:t>
            </a:r>
          </a:p>
          <a:p>
            <a:pPr marL="45720" marR="502920" indent="137160" algn="just">
              <a:lnSpc>
                <a:spcPts val="1300"/>
              </a:lnSpc>
              <a:spcBef>
                <a:spcPts val="600"/>
              </a:spcBef>
              <a:spcAft>
                <a:spcPts val="595"/>
              </a:spcAft>
            </a:pPr>
            <a:endParaRPr lang="it-IT" sz="1100" spc="0" dirty="0">
              <a:solidFill>
                <a:srgbClr val="000000"/>
              </a:solidFill>
              <a:latin typeface="Century Schoolbook" panose="22635452340000000000" pitchFamily="1"/>
            </a:endParaRPr>
          </a:p>
        </p:txBody>
      </p:sp>
      <p:sp>
        <p:nvSpPr>
          <p:cNvPr id="132" name="Segnaposto testo 131"/>
          <p:cNvSpPr>
            <a:spLocks noGrp="1"/>
          </p:cNvSpPr>
          <p:nvPr>
            <p:ph type="body" idx="10"/>
          </p:nvPr>
        </p:nvSpPr>
        <p:spPr>
          <a:xfrm>
            <a:off x="467470" y="5131470"/>
            <a:ext cx="4392488" cy="504056"/>
          </a:xfrm>
          <a:prstGeom prst="rect">
            <a:avLst/>
          </a:prstGeom>
          <a:noFill/>
          <a:ln w="0" cmpd="sng">
            <a:noFill/>
            <a:prstDash val="solid"/>
          </a:ln>
        </p:spPr>
        <p:txBody>
          <a:bodyPr vert="horz" lIns="0" tIns="91440" rIns="0" bIns="0" anchor="t"/>
          <a:lstStyle/>
          <a:p>
            <a:pPr marL="45720" marR="0" indent="137160" algn="just">
              <a:lnSpc>
                <a:spcPts val="1300"/>
              </a:lnSpc>
              <a:spcAft>
                <a:spcPts val="0"/>
              </a:spcAft>
            </a:pPr>
            <a:r>
              <a:rPr lang="it-IT" sz="1100" i="1" spc="-5" dirty="0" smtClean="0">
                <a:solidFill>
                  <a:srgbClr val="000000"/>
                </a:solidFill>
                <a:latin typeface="Century Schoolbook" panose="22635452340000000000" pitchFamily="1"/>
              </a:rPr>
              <a:t>“</a:t>
            </a:r>
          </a:p>
          <a:p>
            <a:pPr marL="45720" marR="0" indent="137160" algn="just">
              <a:lnSpc>
                <a:spcPts val="1300"/>
              </a:lnSpc>
              <a:spcAft>
                <a:spcPts val="0"/>
              </a:spcAft>
            </a:pPr>
            <a:endParaRPr lang="it-IT" sz="1100" i="1" spc="-5" dirty="0" smtClean="0">
              <a:solidFill>
                <a:srgbClr val="000000"/>
              </a:solidFill>
              <a:latin typeface="Century Schoolbook" panose="22635452340000000000" pitchFamily="1"/>
            </a:endParaRPr>
          </a:p>
          <a:p>
            <a:pPr marL="45720" marR="0" indent="137160" algn="just">
              <a:lnSpc>
                <a:spcPts val="1300"/>
              </a:lnSpc>
              <a:spcAft>
                <a:spcPts val="0"/>
              </a:spcAft>
            </a:pPr>
            <a:r>
              <a:rPr lang="it-IT" sz="1100" i="1" spc="-5" dirty="0" smtClean="0">
                <a:solidFill>
                  <a:srgbClr val="000000"/>
                </a:solidFill>
                <a:latin typeface="Century Schoolbook" panose="22635452340000000000" pitchFamily="1"/>
              </a:rPr>
              <a:t>Persona </a:t>
            </a:r>
            <a:r>
              <a:rPr lang="it-IT" sz="1100" i="1" spc="-5" dirty="0">
                <a:solidFill>
                  <a:srgbClr val="000000"/>
                </a:solidFill>
                <a:latin typeface="Century Schoolbook" panose="22635452340000000000" pitchFamily="1"/>
              </a:rPr>
              <a:t>facente parte del servizio di prevenzione e protezione”. </a:t>
            </a:r>
            <a:endParaRPr lang="it-IT" sz="1100" i="1" spc="-5" dirty="0" smtClean="0">
              <a:solidFill>
                <a:srgbClr val="000000"/>
              </a:solidFill>
              <a:latin typeface="Century Schoolbook" panose="22635452340000000000" pitchFamily="1"/>
            </a:endParaRPr>
          </a:p>
          <a:p>
            <a:pPr marL="45720" marR="0" indent="137160" algn="just">
              <a:lnSpc>
                <a:spcPts val="1300"/>
              </a:lnSpc>
              <a:spcAft>
                <a:spcPts val="0"/>
              </a:spcAft>
            </a:pPr>
            <a:endParaRPr lang="it-IT" sz="1100" i="1" spc="-5" dirty="0">
              <a:solidFill>
                <a:srgbClr val="000000"/>
              </a:solidFill>
              <a:latin typeface="Century Schoolbook" panose="22635452340000000000" pitchFamily="1"/>
            </a:endParaRPr>
          </a:p>
          <a:p>
            <a:pPr marL="45720" marR="0" indent="137160" algn="just">
              <a:lnSpc>
                <a:spcPts val="1300"/>
              </a:lnSpc>
              <a:spcAft>
                <a:spcPts val="0"/>
              </a:spcAft>
            </a:pPr>
            <a:r>
              <a:rPr lang="it-IT" sz="1100" spc="-5" dirty="0" smtClean="0">
                <a:solidFill>
                  <a:srgbClr val="000000"/>
                </a:solidFill>
                <a:latin typeface="Century Schoolbook" panose="22635452340000000000" pitchFamily="1"/>
              </a:rPr>
              <a:t>Deve </a:t>
            </a:r>
            <a:r>
              <a:rPr lang="it-IT" sz="1100" spc="-5" dirty="0">
                <a:solidFill>
                  <a:srgbClr val="000000"/>
                </a:solidFill>
                <a:latin typeface="Century Schoolbook" panose="22635452340000000000" pitchFamily="1"/>
              </a:rPr>
              <a:t>essere in possesso di requisiti di formazione stabiliti dalla </a:t>
            </a:r>
          </a:p>
        </p:txBody>
      </p:sp>
      <p:sp>
        <p:nvSpPr>
          <p:cNvPr id="133" name="Segnaposto testo 132"/>
          <p:cNvSpPr>
            <a:spLocks noGrp="1"/>
          </p:cNvSpPr>
          <p:nvPr>
            <p:ph type="body" idx="10"/>
          </p:nvPr>
        </p:nvSpPr>
        <p:spPr>
          <a:xfrm>
            <a:off x="539478" y="5851552"/>
            <a:ext cx="4283760" cy="1307093"/>
          </a:xfrm>
          <a:prstGeom prst="rect">
            <a:avLst/>
          </a:prstGeom>
          <a:noFill/>
          <a:ln w="0" cmpd="sng">
            <a:noFill/>
            <a:prstDash val="solid"/>
          </a:ln>
        </p:spPr>
        <p:txBody>
          <a:bodyPr vert="horz" lIns="0" tIns="0" rIns="0" bIns="0" anchor="t"/>
          <a:lstStyle/>
          <a:p>
            <a:pPr marL="45720" marR="0" indent="0" algn="l">
              <a:lnSpc>
                <a:spcPts val="1300"/>
              </a:lnSpc>
              <a:spcAft>
                <a:spcPts val="0"/>
              </a:spcAft>
            </a:pPr>
            <a:endParaRPr lang="it-IT" sz="1100" spc="-5" dirty="0">
              <a:solidFill>
                <a:srgbClr val="000000"/>
              </a:solidFill>
              <a:latin typeface="Century Schoolbook" panose="22635452340000000000" pitchFamily="1"/>
            </a:endParaRPr>
          </a:p>
          <a:p>
            <a:pPr marL="45720" marR="0" indent="0" algn="l">
              <a:lnSpc>
                <a:spcPts val="1300"/>
              </a:lnSpc>
              <a:spcAft>
                <a:spcPts val="0"/>
              </a:spcAft>
            </a:pPr>
            <a:r>
              <a:rPr lang="it-IT" sz="1100" spc="-5" dirty="0" smtClean="0">
                <a:solidFill>
                  <a:srgbClr val="000000"/>
                </a:solidFill>
                <a:latin typeface="Century Schoolbook" panose="22635452340000000000" pitchFamily="1"/>
              </a:rPr>
              <a:t>legge </a:t>
            </a:r>
            <a:r>
              <a:rPr lang="it-IT" sz="1100" spc="-5" dirty="0">
                <a:solidFill>
                  <a:srgbClr val="000000"/>
                </a:solidFill>
                <a:latin typeface="Century Schoolbook" panose="22635452340000000000" pitchFamily="1"/>
              </a:rPr>
              <a:t>e unitamente al RSPP provvede a : </a:t>
            </a:r>
          </a:p>
          <a:p>
            <a:pPr marL="228600" marR="0" indent="182880" algn="l">
              <a:lnSpc>
                <a:spcPts val="1300"/>
              </a:lnSpc>
              <a:spcBef>
                <a:spcPts val="595"/>
              </a:spcBef>
              <a:spcAft>
                <a:spcPts val="0"/>
              </a:spcAft>
              <a:buFont typeface="Century Schoolbook"/>
              <a:buAutoNum type="arabicPeriod"/>
            </a:pPr>
            <a:r>
              <a:rPr lang="it-IT" sz="1100" spc="0" dirty="0">
                <a:solidFill>
                  <a:srgbClr val="000000"/>
                </a:solidFill>
                <a:latin typeface="Century Schoolbook" panose="22635452340000000000" pitchFamily="1"/>
              </a:rPr>
              <a:t>Individuare i fattori di rischio. </a:t>
            </a:r>
          </a:p>
          <a:p>
            <a:pPr marL="228600" marR="0" indent="182880" algn="l">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Proporre programmi di formazione e informazione degli addetti e fornire ai lavoratori e studenti adeguate informazioni in materia di sicurezza. </a:t>
            </a:r>
          </a:p>
          <a:p>
            <a:pPr marL="228600" marR="0" indent="182880" algn="l">
              <a:lnSpc>
                <a:spcPts val="1300"/>
              </a:lnSpc>
              <a:spcBef>
                <a:spcPts val="5"/>
              </a:spcBef>
              <a:spcAft>
                <a:spcPts val="1130"/>
              </a:spcAft>
              <a:buFont typeface="Century Schoolbook"/>
              <a:buAutoNum type="arabicPeriod"/>
            </a:pPr>
            <a:r>
              <a:rPr lang="it-IT" sz="1100" spc="0" dirty="0" smtClean="0">
                <a:solidFill>
                  <a:srgbClr val="000000"/>
                </a:solidFill>
                <a:latin typeface="Century Schoolbook" panose="22635452340000000000" pitchFamily="1"/>
              </a:rPr>
              <a:t>Organizzare le </a:t>
            </a:r>
            <a:r>
              <a:rPr lang="it-IT" sz="1100" spc="0" dirty="0">
                <a:solidFill>
                  <a:srgbClr val="000000"/>
                </a:solidFill>
                <a:latin typeface="Century Schoolbook" panose="22635452340000000000" pitchFamily="1"/>
              </a:rPr>
              <a:t>prove </a:t>
            </a:r>
            <a:r>
              <a:rPr lang="it-IT" sz="1100" spc="0" dirty="0" smtClean="0">
                <a:solidFill>
                  <a:srgbClr val="000000"/>
                </a:solidFill>
                <a:latin typeface="Century Schoolbook" panose="22635452340000000000" pitchFamily="1"/>
              </a:rPr>
              <a:t>di evacuazione. </a:t>
            </a:r>
            <a:endParaRPr lang="it-IT" sz="1100" spc="0" dirty="0">
              <a:solidFill>
                <a:srgbClr val="000000"/>
              </a:solidFill>
              <a:latin typeface="Century Schoolbook" panose="22635452340000000000" pitchFamily="1"/>
            </a:endParaRPr>
          </a:p>
        </p:txBody>
      </p:sp>
      <p:sp>
        <p:nvSpPr>
          <p:cNvPr id="136" name="Segnaposto testo 135"/>
          <p:cNvSpPr>
            <a:spLocks noGrp="1"/>
          </p:cNvSpPr>
          <p:nvPr>
            <p:ph type="body" idx="10"/>
          </p:nvPr>
        </p:nvSpPr>
        <p:spPr>
          <a:xfrm>
            <a:off x="2483694" y="7363718"/>
            <a:ext cx="238124" cy="145416"/>
          </a:xfrm>
          <a:prstGeom prst="rect">
            <a:avLst/>
          </a:prstGeom>
          <a:noFill/>
          <a:ln w="0" cmpd="sng">
            <a:noFill/>
            <a:prstDash val="solid"/>
          </a:ln>
        </p:spPr>
        <p:txBody>
          <a:bodyPr vert="horz" lIns="0" tIns="2540" rIns="0" bIns="0" anchor="t"/>
          <a:lstStyle/>
          <a:p>
            <a:pPr marL="0" marR="0" indent="0" algn="just">
              <a:lnSpc>
                <a:spcPts val="1000"/>
              </a:lnSpc>
              <a:spcAft>
                <a:spcPts val="0"/>
              </a:spcAft>
            </a:pPr>
            <a:r>
              <a:rPr lang="it-IT" sz="1000" spc="85" dirty="0">
                <a:solidFill>
                  <a:srgbClr val="000000"/>
                </a:solidFill>
                <a:latin typeface="Times New Roman" panose="22635452340000000000" pitchFamily="1"/>
              </a:rPr>
              <a:t>10 </a:t>
            </a:r>
          </a:p>
        </p:txBody>
      </p:sp>
    </p:spTree>
  </p:cSld>
  <p:clrMapOvr>
    <a:masterClrMapping/>
  </p:clrMapOvr>
  <p:transition advClick="0" advTm="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egnaposto testo 139"/>
          <p:cNvSpPr>
            <a:spLocks noGrp="1"/>
          </p:cNvSpPr>
          <p:nvPr>
            <p:ph type="body" idx="10"/>
          </p:nvPr>
        </p:nvSpPr>
        <p:spPr>
          <a:xfrm>
            <a:off x="501651" y="355601"/>
            <a:ext cx="4343399" cy="6645276"/>
          </a:xfrm>
          <a:prstGeom prst="rect">
            <a:avLst/>
          </a:prstGeom>
          <a:noFill/>
          <a:ln w="0" cmpd="sng">
            <a:noFill/>
            <a:prstDash val="solid"/>
          </a:ln>
        </p:spPr>
        <p:txBody>
          <a:bodyPr vert="horz" lIns="0" tIns="635" rIns="0" bIns="0" anchor="t"/>
          <a:lstStyle/>
          <a:p>
            <a:pPr marL="45720" marR="45720" indent="0" algn="l">
              <a:lnSpc>
                <a:spcPts val="1300"/>
              </a:lnSpc>
              <a:spcAft>
                <a:spcPts val="0"/>
              </a:spcAft>
            </a:pPr>
            <a:r>
              <a:rPr lang="it-IT" sz="1100" b="1" i="1" u="sng" spc="0">
                <a:solidFill>
                  <a:srgbClr val="000000"/>
                </a:solidFill>
                <a:latin typeface="Century Schoolbook" panose="22635452340000000000" pitchFamily="1"/>
              </a:rPr>
              <a:t>Rappresentante dei lavoratori per la sicurezza (RLS)  </a:t>
            </a:r>
            <a:r>
              <a:rPr lang="it-IT" sz="1100" i="1" spc="0">
                <a:solidFill>
                  <a:srgbClr val="000000"/>
                </a:solidFill>
                <a:latin typeface="Century Schoolbook" panose="22635452340000000000" pitchFamily="1"/>
              </a:rPr>
              <a:t>“Persona eletta o designata per rappresentare i lavoratori, per quanto concerne gli aspetti della salute e della sicurezza durante il lavoro”. </a:t>
            </a:r>
          </a:p>
          <a:p>
            <a:pPr marL="228600" marR="45720" indent="182880" algn="just">
              <a:lnSpc>
                <a:spcPts val="1300"/>
              </a:lnSpc>
              <a:spcBef>
                <a:spcPts val="625"/>
              </a:spcBef>
              <a:spcAft>
                <a:spcPts val="0"/>
              </a:spcAft>
              <a:buFont typeface="Century Schoolbook"/>
              <a:buAutoNum type="arabicPeriod"/>
            </a:pPr>
            <a:r>
              <a:rPr lang="it-IT" sz="1100" spc="0">
                <a:solidFill>
                  <a:srgbClr val="000000"/>
                </a:solidFill>
                <a:latin typeface="Century Schoolbook" panose="22635452340000000000" pitchFamily="1"/>
              </a:rPr>
              <a:t>E’ nominato dai lavoratori. Ha diritto di accesso ai luoghi di lavoro nel rispetto dei limiti previsti dalla legge, segnalando preventivamente al dirigente scolastico le visite che intende effettuare negli ambienti di lavoro. </a:t>
            </a:r>
          </a:p>
          <a:p>
            <a:pPr marL="228600" marR="45720" indent="182880" algn="just">
              <a:lnSpc>
                <a:spcPts val="1300"/>
              </a:lnSpc>
              <a:spcBef>
                <a:spcPts val="20"/>
              </a:spcBef>
              <a:spcAft>
                <a:spcPts val="0"/>
              </a:spcAft>
              <a:buFont typeface="Century Schoolbook"/>
              <a:buAutoNum type="arabicPeriod"/>
            </a:pPr>
            <a:r>
              <a:rPr lang="it-IT" sz="1100" spc="5">
                <a:solidFill>
                  <a:srgbClr val="000000"/>
                </a:solidFill>
                <a:latin typeface="Century Schoolbook" panose="22635452340000000000" pitchFamily="1"/>
              </a:rPr>
              <a:t>E’ consultato preventivamente e tempestivamente dal dirigente scolastico in merito alla designazione del responsabile e degli addetti del servizio di prevenzione, alla valutazione dei rischi, alla programmazione, realizzazione e verifica della prevenzione nell’istituzione scolastica, alla organizzazione della formazione dei lavoratori incaricati dell’attività della prevenzione incendi, evacuazione e pronto soccorso. </a:t>
            </a:r>
          </a:p>
          <a:p>
            <a:pPr marL="228600" marR="45720" indent="182880" algn="just">
              <a:lnSpc>
                <a:spcPts val="1300"/>
              </a:lnSpc>
              <a:spcBef>
                <a:spcPts val="5"/>
              </a:spcBef>
              <a:spcAft>
                <a:spcPts val="0"/>
              </a:spcAft>
              <a:buFont typeface="Century Schoolbook"/>
              <a:buAutoNum type="arabicPeriod"/>
            </a:pPr>
            <a:r>
              <a:rPr lang="it-IT" sz="1100" spc="0">
                <a:solidFill>
                  <a:srgbClr val="000000"/>
                </a:solidFill>
                <a:latin typeface="Century Schoolbook" panose="22635452340000000000" pitchFamily="1"/>
              </a:rPr>
              <a:t>Ha facoltà di formulare proposte e opinioni sulle tematiche oggetto di consultazione (La consultazione deve essere verbalizzata). </a:t>
            </a:r>
          </a:p>
          <a:p>
            <a:pPr marL="228600" marR="45720" indent="182880" algn="just">
              <a:lnSpc>
                <a:spcPts val="1300"/>
              </a:lnSpc>
              <a:spcBef>
                <a:spcPts val="0"/>
              </a:spcBef>
              <a:spcAft>
                <a:spcPts val="0"/>
              </a:spcAft>
              <a:buFont typeface="Century Schoolbook"/>
              <a:buAutoNum type="arabicPeriod"/>
            </a:pPr>
            <a:r>
              <a:rPr lang="it-IT" sz="1100" spc="30">
                <a:solidFill>
                  <a:srgbClr val="000000"/>
                </a:solidFill>
                <a:latin typeface="Century Schoolbook" panose="22635452340000000000" pitchFamily="1"/>
              </a:rPr>
              <a:t>Ha diritto di ricevere le informazioni e la documentazione relativa alla valutazione dei rischi e alle misure di prevenzione. Ha diritto a ricevere una formazione adeguata (minimo32 ore). </a:t>
            </a:r>
          </a:p>
          <a:p>
            <a:pPr marL="137160" marR="45720" indent="0" algn="l">
              <a:lnSpc>
                <a:spcPts val="1200"/>
              </a:lnSpc>
              <a:spcBef>
                <a:spcPts val="1335"/>
              </a:spcBef>
              <a:spcAft>
                <a:spcPts val="0"/>
              </a:spcAft>
            </a:pPr>
            <a:r>
              <a:rPr lang="it-IT" sz="1100" b="1" i="1" u="sng" spc="15">
                <a:solidFill>
                  <a:srgbClr val="000000"/>
                </a:solidFill>
                <a:latin typeface="Century Schoolbook" panose="22635452340000000000" pitchFamily="1"/>
              </a:rPr>
              <a:t>Medico competente  </a:t>
            </a:r>
          </a:p>
          <a:p>
            <a:pPr marL="45720" marR="45720" indent="91440" algn="just">
              <a:lnSpc>
                <a:spcPts val="1300"/>
              </a:lnSpc>
              <a:spcBef>
                <a:spcPts val="625"/>
              </a:spcBef>
              <a:spcAft>
                <a:spcPts val="0"/>
              </a:spcAft>
            </a:pPr>
            <a:r>
              <a:rPr lang="it-IT" sz="1100" spc="0">
                <a:solidFill>
                  <a:srgbClr val="000000"/>
                </a:solidFill>
                <a:latin typeface="Century Schoolbook" panose="22635452340000000000" pitchFamily="1"/>
              </a:rPr>
              <a:t>Medico consulente nominato dal datore di lavoro in modo da assicurare la sorveglianza sanitaria con accertamenti preventivi e periodici. </a:t>
            </a:r>
          </a:p>
          <a:p>
            <a:pPr marL="45720" marR="45720" indent="0" algn="l">
              <a:lnSpc>
                <a:spcPts val="1300"/>
              </a:lnSpc>
              <a:spcBef>
                <a:spcPts val="1920"/>
              </a:spcBef>
              <a:spcAft>
                <a:spcPts val="0"/>
              </a:spcAft>
            </a:pPr>
            <a:r>
              <a:rPr lang="it-IT" sz="1100" b="1" i="1" u="sng" spc="5">
                <a:solidFill>
                  <a:srgbClr val="000000"/>
                </a:solidFill>
                <a:latin typeface="Century Schoolbook" panose="22635452340000000000" pitchFamily="1"/>
              </a:rPr>
              <a:t>Squadra primo soccorso </a:t>
            </a:r>
            <a:r>
              <a:rPr lang="it-IT" sz="1100" b="1" i="1" spc="5">
                <a:solidFill>
                  <a:srgbClr val="000000"/>
                </a:solidFill>
                <a:latin typeface="Century Schoolbook" panose="22635452340000000000" pitchFamily="1"/>
              </a:rPr>
              <a:t>(</a:t>
            </a:r>
            <a:r>
              <a:rPr lang="it-IT" sz="1100" spc="5">
                <a:solidFill>
                  <a:srgbClr val="000000"/>
                </a:solidFill>
                <a:latin typeface="Century Schoolbook" panose="22635452340000000000" pitchFamily="1"/>
              </a:rPr>
              <a:t>Art. 45 D.Lgs. 81/08) </a:t>
            </a:r>
          </a:p>
          <a:p>
            <a:pPr marL="45720" marR="137160" indent="0" algn="l">
              <a:lnSpc>
                <a:spcPts val="1300"/>
              </a:lnSpc>
              <a:spcBef>
                <a:spcPts val="600"/>
              </a:spcBef>
              <a:spcAft>
                <a:spcPts val="0"/>
              </a:spcAft>
            </a:pPr>
            <a:r>
              <a:rPr lang="it-IT" sz="1100" spc="0">
                <a:solidFill>
                  <a:srgbClr val="000000"/>
                </a:solidFill>
                <a:latin typeface="Century Schoolbook" panose="22635452340000000000" pitchFamily="1"/>
              </a:rPr>
              <a:t>“</a:t>
            </a:r>
            <a:r>
              <a:rPr lang="it-IT" sz="1100" i="1" spc="0">
                <a:solidFill>
                  <a:srgbClr val="000000"/>
                </a:solidFill>
                <a:latin typeface="Century Schoolbook" panose="22635452340000000000" pitchFamily="1"/>
              </a:rPr>
              <a:t>Lavoratori identificati dal datore di lavoro previa consultazione del rappresentante dei lavoratori.” </a:t>
            </a:r>
          </a:p>
          <a:p>
            <a:pPr marL="228600" marR="45720" indent="-182880" algn="l">
              <a:lnSpc>
                <a:spcPts val="1300"/>
              </a:lnSpc>
              <a:spcBef>
                <a:spcPts val="62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Gli addetti al PS vengono istruiti per il rischio specifico sia dal punto di vista teorico che pratico. </a:t>
            </a:r>
          </a:p>
          <a:p>
            <a:pPr marL="228600" marR="228600" indent="-182880" algn="l">
              <a:lnSpc>
                <a:spcPts val="1300"/>
              </a:lnSpc>
              <a:spcBef>
                <a:spcPts val="25"/>
              </a:spcBef>
              <a:spcAft>
                <a:spcPts val="163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Scopo: assicurare, immediatamente, i soccorsi d’urgenza alle persone infortunate. </a:t>
            </a:r>
          </a:p>
        </p:txBody>
      </p:sp>
      <p:sp>
        <p:nvSpPr>
          <p:cNvPr id="141" name="Segnaposto testo 140"/>
          <p:cNvSpPr>
            <a:spLocks noGrp="1"/>
          </p:cNvSpPr>
          <p:nvPr>
            <p:ph type="body" idx="10"/>
          </p:nvPr>
        </p:nvSpPr>
        <p:spPr>
          <a:xfrm>
            <a:off x="2564765" y="7000875"/>
            <a:ext cx="22606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50">
                <a:solidFill>
                  <a:srgbClr val="000000"/>
                </a:solidFill>
                <a:latin typeface="Times New Roman" panose="22635452340000000000" pitchFamily="1"/>
              </a:rPr>
              <a:t>11 </a:t>
            </a:r>
          </a:p>
        </p:txBody>
      </p:sp>
    </p:spTree>
  </p:cSld>
  <p:clrMapOvr>
    <a:masterClrMapping/>
  </p:clrMapOvr>
  <p:transition advClick="0" advTm="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jpg"/>
          <p:cNvPicPr/>
          <p:nvPr/>
        </p:nvPicPr>
        <p:blipFill>
          <a:blip r:embed="rId2" cstate="print"/>
          <a:stretch>
            <a:fillRect/>
          </a:stretch>
        </p:blipFill>
        <p:spPr>
          <a:xfrm>
            <a:off x="539750" y="722633"/>
            <a:ext cx="118746" cy="1788795"/>
          </a:xfrm>
          <a:prstGeom prst="rect">
            <a:avLst/>
          </a:prstGeom>
        </p:spPr>
      </p:pic>
      <p:pic>
        <p:nvPicPr>
          <p:cNvPr id="147" name="Image.jpg"/>
          <p:cNvPicPr/>
          <p:nvPr/>
        </p:nvPicPr>
        <p:blipFill>
          <a:blip r:embed="rId3" cstate="print"/>
          <a:stretch>
            <a:fillRect/>
          </a:stretch>
        </p:blipFill>
        <p:spPr>
          <a:xfrm>
            <a:off x="539750" y="3237233"/>
            <a:ext cx="118746" cy="618490"/>
          </a:xfrm>
          <a:prstGeom prst="rect">
            <a:avLst/>
          </a:prstGeom>
        </p:spPr>
      </p:pic>
      <p:pic>
        <p:nvPicPr>
          <p:cNvPr id="149" name="Image.jpg"/>
          <p:cNvPicPr/>
          <p:nvPr/>
        </p:nvPicPr>
        <p:blipFill>
          <a:blip r:embed="rId4" cstate="print"/>
          <a:stretch>
            <a:fillRect/>
          </a:stretch>
        </p:blipFill>
        <p:spPr>
          <a:xfrm>
            <a:off x="539750" y="5925187"/>
            <a:ext cx="118746" cy="954405"/>
          </a:xfrm>
          <a:prstGeom prst="rect">
            <a:avLst/>
          </a:prstGeom>
        </p:spPr>
      </p:pic>
      <p:sp>
        <p:nvSpPr>
          <p:cNvPr id="150" name="Segnaposto testo 149"/>
          <p:cNvSpPr>
            <a:spLocks noGrp="1"/>
          </p:cNvSpPr>
          <p:nvPr>
            <p:ph type="body" idx="10"/>
          </p:nvPr>
        </p:nvSpPr>
        <p:spPr>
          <a:xfrm>
            <a:off x="502921" y="355600"/>
            <a:ext cx="4343399" cy="339090"/>
          </a:xfrm>
          <a:prstGeom prst="rect">
            <a:avLst/>
          </a:prstGeom>
          <a:noFill/>
          <a:ln w="0" cmpd="sng">
            <a:noFill/>
            <a:prstDash val="solid"/>
          </a:ln>
        </p:spPr>
        <p:txBody>
          <a:bodyPr vert="horz" lIns="0" tIns="1270" rIns="0" bIns="0" anchor="t"/>
          <a:lstStyle/>
          <a:p>
            <a:pPr marL="0" marR="45720" indent="0" algn="l">
              <a:lnSpc>
                <a:spcPts val="1300"/>
              </a:lnSpc>
              <a:spcAft>
                <a:spcPts val="0"/>
              </a:spcAft>
            </a:pPr>
            <a:r>
              <a:rPr lang="it-IT" sz="1100" spc="5">
                <a:solidFill>
                  <a:srgbClr val="000000"/>
                </a:solidFill>
                <a:latin typeface="Century Schoolbook" panose="22635452340000000000" pitchFamily="1"/>
              </a:rPr>
              <a:t>Regole da seguire n</a:t>
            </a:r>
            <a:r>
              <a:rPr lang="it-IT" sz="1050" spc="5">
                <a:solidFill>
                  <a:srgbClr val="000000"/>
                </a:solidFill>
                <a:latin typeface="Century Schoolbook" panose="22635452340000000000" pitchFamily="1"/>
              </a:rPr>
              <a:t>el caso in cui una persona abbia perdita di </a:t>
            </a:r>
          </a:p>
          <a:p>
            <a:pPr marL="0" marR="45720" indent="91440" algn="l">
              <a:lnSpc>
                <a:spcPts val="1300"/>
              </a:lnSpc>
              <a:spcBef>
                <a:spcPts val="0"/>
              </a:spcBef>
              <a:spcAft>
                <a:spcPts val="0"/>
              </a:spcAft>
            </a:pPr>
            <a:r>
              <a:rPr lang="it-IT" sz="1050" spc="0">
                <a:solidFill>
                  <a:srgbClr val="000000"/>
                </a:solidFill>
                <a:latin typeface="Century Schoolbook" panose="22635452340000000000" pitchFamily="1"/>
              </a:rPr>
              <a:t>coscienza, emorragie o un malore o infortunio di qualche entità : </a:t>
            </a:r>
          </a:p>
        </p:txBody>
      </p:sp>
      <p:sp>
        <p:nvSpPr>
          <p:cNvPr id="151" name="Segnaposto testo 150"/>
          <p:cNvSpPr>
            <a:spLocks noGrp="1"/>
          </p:cNvSpPr>
          <p:nvPr>
            <p:ph type="body" idx="10"/>
          </p:nvPr>
        </p:nvSpPr>
        <p:spPr>
          <a:xfrm>
            <a:off x="719456" y="694693"/>
            <a:ext cx="4126865" cy="837565"/>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0">
                <a:solidFill>
                  <a:srgbClr val="000000"/>
                </a:solidFill>
                <a:latin typeface="Century Schoolbook" panose="22635452340000000000" pitchFamily="1"/>
              </a:rPr>
              <a:t>chiamare con la massima urgenza un Addetto al Pronto soccorso; </a:t>
            </a:r>
          </a:p>
          <a:p>
            <a:pPr marL="0" marR="1143000" indent="0" algn="l">
              <a:lnSpc>
                <a:spcPts val="1300"/>
              </a:lnSpc>
              <a:spcBef>
                <a:spcPts val="30"/>
              </a:spcBef>
              <a:spcAft>
                <a:spcPts val="0"/>
              </a:spcAft>
            </a:pPr>
            <a:r>
              <a:rPr lang="it-IT" sz="1100" spc="0">
                <a:solidFill>
                  <a:srgbClr val="000000"/>
                </a:solidFill>
                <a:latin typeface="Century Schoolbook" panose="22635452340000000000" pitchFamily="1"/>
              </a:rPr>
              <a:t>valutare la scena e controllarne la sicurezza; autoproteggersi. </a:t>
            </a:r>
          </a:p>
        </p:txBody>
      </p:sp>
      <p:sp>
        <p:nvSpPr>
          <p:cNvPr id="152" name="Segnaposto testo 151"/>
          <p:cNvSpPr>
            <a:spLocks noGrp="1"/>
          </p:cNvSpPr>
          <p:nvPr>
            <p:ph type="body" idx="10"/>
          </p:nvPr>
        </p:nvSpPr>
        <p:spPr>
          <a:xfrm>
            <a:off x="722630" y="1532255"/>
            <a:ext cx="4123689" cy="1375411"/>
          </a:xfrm>
          <a:prstGeom prst="rect">
            <a:avLst/>
          </a:prstGeom>
          <a:noFill/>
          <a:ln w="0" cmpd="sng">
            <a:noFill/>
            <a:prstDash val="solid"/>
          </a:ln>
        </p:spPr>
        <p:txBody>
          <a:bodyPr vert="horz" lIns="0" tIns="34290" rIns="0" bIns="0" anchor="t"/>
          <a:lstStyle/>
          <a:p>
            <a:pPr marL="0" marR="45720" indent="0" algn="ctr">
              <a:lnSpc>
                <a:spcPts val="1200"/>
              </a:lnSpc>
              <a:spcAft>
                <a:spcPts val="0"/>
              </a:spcAft>
            </a:pPr>
            <a:r>
              <a:rPr lang="it-IT" sz="1100" b="1" i="1" spc="-10">
                <a:solidFill>
                  <a:srgbClr val="000000"/>
                </a:solidFill>
                <a:latin typeface="Century Schoolbook" panose="22635452340000000000" pitchFamily="1"/>
              </a:rPr>
              <a:t>ATTENZIONE!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E’ fatto divieto a chiunque di muovere o anche solo girare una persona infortunata o vittima di malore, salvo che per prevenire che costui sia vittima di eventi palesemente dannosi (caduta, crollo, incendio, ecc.)</a:t>
            </a:r>
            <a:r>
              <a:rPr lang="it-IT" sz="1050" spc="0">
                <a:solidFill>
                  <a:srgbClr val="000000"/>
                </a:solidFill>
                <a:latin typeface="Century Schoolbook" panose="22635452340000000000" pitchFamily="1"/>
              </a:rPr>
              <a:t>. </a:t>
            </a:r>
          </a:p>
          <a:p>
            <a:pPr marL="0" marR="45720" indent="0" algn="l">
              <a:lnSpc>
                <a:spcPts val="1300"/>
              </a:lnSpc>
              <a:spcBef>
                <a:spcPts val="20"/>
              </a:spcBef>
              <a:spcAft>
                <a:spcPts val="0"/>
              </a:spcAft>
            </a:pPr>
            <a:r>
              <a:rPr lang="it-IT" sz="1150" spc="20">
                <a:solidFill>
                  <a:srgbClr val="000000"/>
                </a:solidFill>
                <a:latin typeface="Century Schoolbook" panose="22635452340000000000" pitchFamily="1"/>
              </a:rPr>
              <a:t>Se la persona vittima di un malore o </a:t>
            </a:r>
            <a:r>
              <a:rPr lang="it-IT" sz="1100" spc="20">
                <a:solidFill>
                  <a:srgbClr val="000000"/>
                </a:solidFill>
                <a:latin typeface="Century Schoolbook" panose="22635452340000000000" pitchFamily="1"/>
              </a:rPr>
              <a:t>infortunio è cosciente, invitarla a non alzarsi e a non muoversi, fino a che non ha ricevuto il benestare dell’Addetto al Pronto Soccorso </a:t>
            </a:r>
          </a:p>
        </p:txBody>
      </p:sp>
      <p:sp>
        <p:nvSpPr>
          <p:cNvPr id="153" name="Segnaposto testo 152"/>
          <p:cNvSpPr>
            <a:spLocks noGrp="1"/>
          </p:cNvSpPr>
          <p:nvPr>
            <p:ph type="body" idx="10"/>
          </p:nvPr>
        </p:nvSpPr>
        <p:spPr>
          <a:xfrm>
            <a:off x="545467" y="2907665"/>
            <a:ext cx="4300854" cy="283845"/>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20">
                <a:solidFill>
                  <a:srgbClr val="000000"/>
                </a:solidFill>
                <a:latin typeface="Century Schoolbook" panose="22635452340000000000" pitchFamily="1"/>
              </a:rPr>
              <a:t>Che cosa fare in attesa dell’Addetto al Primo soccorso, o dei soccorsi esterni? </a:t>
            </a:r>
          </a:p>
        </p:txBody>
      </p:sp>
      <p:sp>
        <p:nvSpPr>
          <p:cNvPr id="154" name="Segnaposto testo 153"/>
          <p:cNvSpPr>
            <a:spLocks noGrp="1"/>
          </p:cNvSpPr>
          <p:nvPr>
            <p:ph type="body" idx="10"/>
          </p:nvPr>
        </p:nvSpPr>
        <p:spPr>
          <a:xfrm>
            <a:off x="716280" y="3191510"/>
            <a:ext cx="4130040" cy="892810"/>
          </a:xfrm>
          <a:prstGeom prst="rect">
            <a:avLst/>
          </a:prstGeom>
          <a:noFill/>
          <a:ln w="0" cmpd="sng">
            <a:noFill/>
            <a:prstDash val="solid"/>
          </a:ln>
        </p:spPr>
        <p:txBody>
          <a:bodyPr vert="horz" lIns="0" tIns="0" rIns="0" bIns="0" anchor="t"/>
          <a:lstStyle/>
          <a:p>
            <a:pPr marL="0" marR="45720" indent="0" algn="l">
              <a:lnSpc>
                <a:spcPts val="1300"/>
              </a:lnSpc>
              <a:spcAft>
                <a:spcPts val="0"/>
              </a:spcAft>
            </a:pPr>
            <a:r>
              <a:rPr lang="it-IT" sz="1100" spc="10">
                <a:solidFill>
                  <a:srgbClr val="000000"/>
                </a:solidFill>
                <a:latin typeface="Century Schoolbook" panose="22635452340000000000" pitchFamily="1"/>
              </a:rPr>
              <a:t>Rendere la scena sicura. </a:t>
            </a:r>
          </a:p>
          <a:p>
            <a:pPr marL="0" marR="777240" indent="0" algn="l">
              <a:lnSpc>
                <a:spcPts val="1300"/>
              </a:lnSpc>
              <a:spcBef>
                <a:spcPts val="5"/>
              </a:spcBef>
              <a:spcAft>
                <a:spcPts val="0"/>
              </a:spcAft>
            </a:pPr>
            <a:r>
              <a:rPr lang="it-IT" sz="1100" spc="0">
                <a:solidFill>
                  <a:srgbClr val="000000"/>
                </a:solidFill>
                <a:latin typeface="Century Schoolbook" panose="22635452340000000000" pitchFamily="1"/>
              </a:rPr>
              <a:t>Allontanare le persone che non possono dare aiuto. Allontanare oggetti o materiali pericolosi.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Interrompere l’erogazione della corrente elettrica (se necessario) </a:t>
            </a:r>
          </a:p>
        </p:txBody>
      </p:sp>
      <p:sp>
        <p:nvSpPr>
          <p:cNvPr id="155" name="Segnaposto testo 154"/>
          <p:cNvSpPr>
            <a:spLocks noGrp="1"/>
          </p:cNvSpPr>
          <p:nvPr>
            <p:ph type="body" idx="10"/>
          </p:nvPr>
        </p:nvSpPr>
        <p:spPr>
          <a:xfrm>
            <a:off x="502921" y="4084321"/>
            <a:ext cx="4343399" cy="1816735"/>
          </a:xfrm>
          <a:prstGeom prst="rect">
            <a:avLst/>
          </a:prstGeom>
          <a:noFill/>
          <a:ln w="0" cmpd="sng">
            <a:noFill/>
            <a:prstDash val="solid"/>
          </a:ln>
        </p:spPr>
        <p:txBody>
          <a:bodyPr vert="horz" lIns="0" tIns="0" rIns="0" bIns="0" anchor="t"/>
          <a:lstStyle/>
          <a:p>
            <a:pPr marL="0" marR="45720" indent="0" algn="just">
              <a:lnSpc>
                <a:spcPts val="1300"/>
              </a:lnSpc>
              <a:spcAft>
                <a:spcPts val="0"/>
              </a:spcAft>
            </a:pPr>
            <a:r>
              <a:rPr lang="it-IT" sz="1100" spc="10">
                <a:solidFill>
                  <a:srgbClr val="000000"/>
                </a:solidFill>
                <a:latin typeface="Century Schoolbook" panose="22635452340000000000" pitchFamily="1"/>
              </a:rPr>
              <a:t>Contemporaneamente alla chiamata dell’addetto (o subito dopo), uno dei presenti o il collaboratore scolastico del piano deve andare a prendere la più vicina cassetta di pronto soccorso in modo che al suo arrivo l’addetto al Primo Soccorso la trovi già disponibile e aperta. </a:t>
            </a:r>
          </a:p>
          <a:p>
            <a:pPr marL="0" marR="45720" indent="0" algn="ctr">
              <a:lnSpc>
                <a:spcPts val="1200"/>
              </a:lnSpc>
              <a:spcBef>
                <a:spcPts val="1335"/>
              </a:spcBef>
              <a:spcAft>
                <a:spcPts val="0"/>
              </a:spcAft>
            </a:pPr>
            <a:r>
              <a:rPr lang="it-IT" sz="1100" b="1" i="1" spc="-15">
                <a:solidFill>
                  <a:srgbClr val="000000"/>
                </a:solidFill>
                <a:latin typeface="Century Schoolbook" panose="22635452340000000000" pitchFamily="1"/>
              </a:rPr>
              <a:t>Regole e responsabilità </a:t>
            </a:r>
          </a:p>
          <a:p>
            <a:pPr marL="0" marR="45720" indent="0" algn="just">
              <a:lnSpc>
                <a:spcPts val="1300"/>
              </a:lnSpc>
              <a:spcBef>
                <a:spcPts val="0"/>
              </a:spcBef>
              <a:spcAft>
                <a:spcPts val="0"/>
              </a:spcAft>
            </a:pPr>
            <a:r>
              <a:rPr lang="it-IT" sz="1100" spc="0">
                <a:solidFill>
                  <a:srgbClr val="000000"/>
                </a:solidFill>
                <a:latin typeface="Century Schoolbook" panose="22635452340000000000" pitchFamily="1"/>
              </a:rPr>
              <a:t>Prestare soccorso non vuol dire praticare azioni e metodiche particolari, di pertinenza solamente del personale qualificato, ma anche attivare semplicemente il 118 ed assistere la vittima, in attesa di interventi qualificati: </a:t>
            </a:r>
          </a:p>
        </p:txBody>
      </p:sp>
      <p:sp>
        <p:nvSpPr>
          <p:cNvPr id="156" name="Segnaposto testo 155"/>
          <p:cNvSpPr>
            <a:spLocks noGrp="1"/>
          </p:cNvSpPr>
          <p:nvPr>
            <p:ph type="body" idx="10"/>
          </p:nvPr>
        </p:nvSpPr>
        <p:spPr>
          <a:xfrm>
            <a:off x="722630" y="5901057"/>
            <a:ext cx="4123689" cy="1267460"/>
          </a:xfrm>
          <a:prstGeom prst="rect">
            <a:avLst/>
          </a:prstGeom>
          <a:noFill/>
          <a:ln w="0" cmpd="sng">
            <a:noFill/>
            <a:prstDash val="solid"/>
          </a:ln>
        </p:spPr>
        <p:txBody>
          <a:bodyPr vert="horz" lIns="0" tIns="2540" rIns="0" bIns="0" anchor="t"/>
          <a:lstStyle/>
          <a:p>
            <a:pPr marL="0" marR="45720" indent="0" algn="just">
              <a:lnSpc>
                <a:spcPts val="1300"/>
              </a:lnSpc>
              <a:spcAft>
                <a:spcPts val="0"/>
              </a:spcAft>
            </a:pPr>
            <a:r>
              <a:rPr lang="it-IT" sz="1100" spc="0">
                <a:solidFill>
                  <a:srgbClr val="000000"/>
                </a:solidFill>
                <a:latin typeface="Century Schoolbook" panose="22635452340000000000" pitchFamily="1"/>
              </a:rPr>
              <a:t>nessuna regola è prospettata per l’Addetto al Pronto Soccorso, in quanto dovrà applicare le conoscenze e le istruzioni ricevute nei corsi di formazione; </a:t>
            </a:r>
          </a:p>
          <a:p>
            <a:pPr marL="0" marR="45720" indent="0" algn="just">
              <a:lnSpc>
                <a:spcPts val="1300"/>
              </a:lnSpc>
              <a:spcBef>
                <a:spcPts val="5"/>
              </a:spcBef>
              <a:spcAft>
                <a:spcPts val="0"/>
              </a:spcAft>
            </a:pPr>
            <a:r>
              <a:rPr lang="it-IT" sz="1100" spc="0">
                <a:solidFill>
                  <a:srgbClr val="000000"/>
                </a:solidFill>
                <a:latin typeface="Century Schoolbook" panose="22635452340000000000" pitchFamily="1"/>
              </a:rPr>
              <a:t>l’addetto al pronto Soccorso non ha responsabilità diverse da quelle di un qualsiasi cittadino; </a:t>
            </a:r>
          </a:p>
          <a:p>
            <a:pPr marL="0" marR="45720" indent="0" algn="just">
              <a:lnSpc>
                <a:spcPts val="1300"/>
              </a:lnSpc>
              <a:spcBef>
                <a:spcPts val="0"/>
              </a:spcBef>
              <a:spcAft>
                <a:spcPts val="670"/>
              </a:spcAft>
            </a:pPr>
            <a:r>
              <a:rPr lang="it-IT" sz="1100" spc="0">
                <a:solidFill>
                  <a:srgbClr val="000000"/>
                </a:solidFill>
                <a:latin typeface="Century Schoolbook" panose="22635452340000000000" pitchFamily="1"/>
              </a:rPr>
              <a:t>ogni cittadino infatti è obbligato a prestare soccorso, secondo le proprie possibilità. </a:t>
            </a:r>
          </a:p>
        </p:txBody>
      </p:sp>
      <p:sp>
        <p:nvSpPr>
          <p:cNvPr id="157" name="Segnaposto testo 156"/>
          <p:cNvSpPr>
            <a:spLocks noGrp="1"/>
          </p:cNvSpPr>
          <p:nvPr>
            <p:ph type="body" idx="10"/>
          </p:nvPr>
        </p:nvSpPr>
        <p:spPr>
          <a:xfrm>
            <a:off x="2564766" y="71685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12 </a:t>
            </a:r>
          </a:p>
        </p:txBody>
      </p:sp>
    </p:spTree>
  </p:cSld>
  <p:clrMapOvr>
    <a:masterClrMapping/>
  </p:clrMapOvr>
  <p:transition advClick="0" advTm="5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jpg"/>
          <p:cNvPicPr/>
          <p:nvPr/>
        </p:nvPicPr>
        <p:blipFill>
          <a:blip r:embed="rId2" cstate="print"/>
          <a:stretch>
            <a:fillRect/>
          </a:stretch>
        </p:blipFill>
        <p:spPr>
          <a:xfrm>
            <a:off x="539750" y="2715898"/>
            <a:ext cx="118746" cy="621664"/>
          </a:xfrm>
          <a:prstGeom prst="rect">
            <a:avLst/>
          </a:prstGeom>
        </p:spPr>
      </p:pic>
      <p:pic>
        <p:nvPicPr>
          <p:cNvPr id="163" name="Image.jpg"/>
          <p:cNvPicPr/>
          <p:nvPr/>
        </p:nvPicPr>
        <p:blipFill>
          <a:blip r:embed="rId3" cstate="print"/>
          <a:stretch>
            <a:fillRect/>
          </a:stretch>
        </p:blipFill>
        <p:spPr>
          <a:xfrm>
            <a:off x="539750" y="4380230"/>
            <a:ext cx="118746" cy="115570"/>
          </a:xfrm>
          <a:prstGeom prst="rect">
            <a:avLst/>
          </a:prstGeom>
        </p:spPr>
      </p:pic>
      <p:pic>
        <p:nvPicPr>
          <p:cNvPr id="165" name="Image.jpg"/>
          <p:cNvPicPr/>
          <p:nvPr/>
        </p:nvPicPr>
        <p:blipFill>
          <a:blip r:embed="rId4" cstate="print"/>
          <a:stretch>
            <a:fillRect/>
          </a:stretch>
        </p:blipFill>
        <p:spPr>
          <a:xfrm>
            <a:off x="539750" y="6217920"/>
            <a:ext cx="118746" cy="615950"/>
          </a:xfrm>
          <a:prstGeom prst="rect">
            <a:avLst/>
          </a:prstGeom>
        </p:spPr>
      </p:pic>
      <p:sp>
        <p:nvSpPr>
          <p:cNvPr id="166" name="Segnaposto testo 165"/>
          <p:cNvSpPr>
            <a:spLocks noGrp="1"/>
          </p:cNvSpPr>
          <p:nvPr>
            <p:ph type="body" idx="10"/>
          </p:nvPr>
        </p:nvSpPr>
        <p:spPr>
          <a:xfrm>
            <a:off x="501651" y="355601"/>
            <a:ext cx="4343399" cy="2262505"/>
          </a:xfrm>
          <a:prstGeom prst="rect">
            <a:avLst/>
          </a:prstGeom>
          <a:noFill/>
          <a:ln w="0" cmpd="sng">
            <a:noFill/>
            <a:prstDash val="solid"/>
          </a:ln>
        </p:spPr>
        <p:txBody>
          <a:bodyPr vert="horz" lIns="0" tIns="5080" rIns="0" bIns="0" anchor="t"/>
          <a:lstStyle/>
          <a:p>
            <a:pPr marL="1920240" marR="0" indent="0" algn="just">
              <a:lnSpc>
                <a:spcPts val="1200"/>
              </a:lnSpc>
              <a:spcAft>
                <a:spcPts val="0"/>
              </a:spcAft>
            </a:pPr>
            <a:r>
              <a:rPr lang="it-IT" sz="1050" b="1" i="1" spc="-5">
                <a:solidFill>
                  <a:srgbClr val="000000"/>
                </a:solidFill>
                <a:latin typeface="Century Schoolbook" panose="22635452340000000000" pitchFamily="1"/>
              </a:rPr>
              <a:t>Privacy </a:t>
            </a:r>
          </a:p>
          <a:p>
            <a:pPr marL="0" marR="0" indent="91440" algn="just">
              <a:lnSpc>
                <a:spcPts val="1300"/>
              </a:lnSpc>
              <a:spcBef>
                <a:spcPts val="15"/>
              </a:spcBef>
              <a:spcAft>
                <a:spcPts val="0"/>
              </a:spcAft>
            </a:pPr>
            <a:r>
              <a:rPr lang="it-IT" sz="1100" spc="0">
                <a:solidFill>
                  <a:srgbClr val="000000"/>
                </a:solidFill>
                <a:latin typeface="Century Schoolbook" panose="22635452340000000000" pitchFamily="1"/>
              </a:rPr>
              <a:t>Tutti i presenti e comunque coloro che venissero a conoscenza di informazioni relative allo stato di salute delle persone vittime di malore o infortunio sono tenuti, per legge al riserbo verso terzi, in base alla normativa sulla privacy (legge 196/2003), tranne che per informazioni di servizio e ai soccorritori. </a:t>
            </a:r>
          </a:p>
          <a:p>
            <a:pPr marL="0" marR="0" indent="91440" algn="just">
              <a:lnSpc>
                <a:spcPts val="1300"/>
              </a:lnSpc>
              <a:spcBef>
                <a:spcPts val="5"/>
              </a:spcBef>
              <a:spcAft>
                <a:spcPts val="0"/>
              </a:spcAft>
            </a:pPr>
            <a:r>
              <a:rPr lang="it-IT" sz="1100" spc="0">
                <a:solidFill>
                  <a:srgbClr val="000000"/>
                </a:solidFill>
                <a:latin typeface="Century Schoolbook" panose="22635452340000000000" pitchFamily="1"/>
              </a:rPr>
              <a:t>Tutti sono invitati alla buona riuscita degli interventi di primo soccorso, sia seguendo le istruzioni, sia astenendosi dai comportamenti vietati. </a:t>
            </a:r>
          </a:p>
          <a:p>
            <a:pPr marL="0" marR="0" indent="0" algn="l">
              <a:lnSpc>
                <a:spcPts val="1300"/>
              </a:lnSpc>
              <a:spcBef>
                <a:spcPts val="1320"/>
              </a:spcBef>
              <a:spcAft>
                <a:spcPts val="0"/>
              </a:spcAft>
            </a:pPr>
            <a:r>
              <a:rPr lang="it-IT" sz="1100" b="1" i="1" u="sng" spc="0">
                <a:solidFill>
                  <a:srgbClr val="000000"/>
                </a:solidFill>
                <a:latin typeface="Century Schoolbook" panose="22635452340000000000" pitchFamily="1"/>
              </a:rPr>
              <a:t>Squadra prevenzione incendio </a:t>
            </a:r>
            <a:r>
              <a:rPr lang="it-IT" sz="1100" b="1" i="1" spc="0">
                <a:solidFill>
                  <a:srgbClr val="000000"/>
                </a:solidFill>
                <a:latin typeface="Century Schoolbook" panose="22635452340000000000" pitchFamily="1"/>
              </a:rPr>
              <a:t>(</a:t>
            </a:r>
            <a:r>
              <a:rPr lang="it-IT" sz="1100" spc="0">
                <a:solidFill>
                  <a:srgbClr val="000000"/>
                </a:solidFill>
                <a:latin typeface="Century Schoolbook" panose="22635452340000000000" pitchFamily="1"/>
              </a:rPr>
              <a:t>Art. 46 D.Lgs. 81/08) </a:t>
            </a:r>
          </a:p>
          <a:p>
            <a:pPr marL="0" marR="137160" indent="0" algn="just">
              <a:lnSpc>
                <a:spcPts val="1300"/>
              </a:lnSpc>
              <a:spcBef>
                <a:spcPts val="600"/>
              </a:spcBef>
              <a:spcAft>
                <a:spcPts val="0"/>
              </a:spcAft>
            </a:pPr>
            <a:r>
              <a:rPr lang="it-IT" sz="1100" i="1" spc="0">
                <a:solidFill>
                  <a:srgbClr val="000000"/>
                </a:solidFill>
                <a:latin typeface="Century Schoolbook" panose="22635452340000000000" pitchFamily="1"/>
              </a:rPr>
              <a:t>“Lavoratori identificati dal datore di lavoro previa consultazione del rappresentante dei lavoratori” </a:t>
            </a:r>
          </a:p>
        </p:txBody>
      </p:sp>
      <p:sp>
        <p:nvSpPr>
          <p:cNvPr id="167" name="Segnaposto testo 166"/>
          <p:cNvSpPr>
            <a:spLocks noGrp="1"/>
          </p:cNvSpPr>
          <p:nvPr>
            <p:ph type="body" idx="10"/>
          </p:nvPr>
        </p:nvSpPr>
        <p:spPr>
          <a:xfrm>
            <a:off x="722631" y="2618107"/>
            <a:ext cx="4122420" cy="1081405"/>
          </a:xfrm>
          <a:prstGeom prst="rect">
            <a:avLst/>
          </a:prstGeom>
          <a:noFill/>
          <a:ln w="0" cmpd="sng">
            <a:noFill/>
            <a:prstDash val="solid"/>
          </a:ln>
        </p:spPr>
        <p:txBody>
          <a:bodyPr vert="horz" lIns="0" tIns="7874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Gli addetti alla prevenzione incendi vengono istruiti con un corso teorico-pratico a seconda del tipo di rischio presente nell’azienda </a:t>
            </a:r>
          </a:p>
          <a:p>
            <a:pPr marL="0" marR="0" indent="0" algn="just">
              <a:lnSpc>
                <a:spcPts val="1300"/>
              </a:lnSpc>
              <a:spcBef>
                <a:spcPts val="5"/>
              </a:spcBef>
              <a:spcAft>
                <a:spcPts val="0"/>
              </a:spcAft>
            </a:pPr>
            <a:r>
              <a:rPr lang="it-IT" sz="1100" spc="0">
                <a:solidFill>
                  <a:srgbClr val="000000"/>
                </a:solidFill>
                <a:latin typeface="Century Schoolbook" panose="22635452340000000000" pitchFamily="1"/>
              </a:rPr>
              <a:t>Scopo: Intervenire in caso di un principio d’incendio con idonei dispositivi (Estintori) </a:t>
            </a:r>
          </a:p>
        </p:txBody>
      </p:sp>
      <p:sp>
        <p:nvSpPr>
          <p:cNvPr id="168" name="Segnaposto testo 167"/>
          <p:cNvSpPr>
            <a:spLocks noGrp="1"/>
          </p:cNvSpPr>
          <p:nvPr>
            <p:ph type="body" idx="10"/>
          </p:nvPr>
        </p:nvSpPr>
        <p:spPr>
          <a:xfrm>
            <a:off x="501651" y="3699510"/>
            <a:ext cx="4343399" cy="582930"/>
          </a:xfrm>
          <a:prstGeom prst="rect">
            <a:avLst/>
          </a:prstGeom>
          <a:noFill/>
          <a:ln w="0" cmpd="sng">
            <a:noFill/>
            <a:prstDash val="solid"/>
          </a:ln>
        </p:spPr>
        <p:txBody>
          <a:bodyPr vert="horz" lIns="0" tIns="34290" rIns="0" bIns="0" anchor="t"/>
          <a:lstStyle/>
          <a:p>
            <a:pPr marL="0" marR="0" indent="0" algn="l">
              <a:lnSpc>
                <a:spcPts val="1200"/>
              </a:lnSpc>
              <a:spcAft>
                <a:spcPts val="0"/>
              </a:spcAft>
            </a:pPr>
            <a:r>
              <a:rPr lang="it-IT" sz="1100" b="1" i="1" u="sng" spc="0">
                <a:solidFill>
                  <a:srgbClr val="000000"/>
                </a:solidFill>
                <a:latin typeface="Century Schoolbook" panose="22635452340000000000" pitchFamily="1"/>
              </a:rPr>
              <a:t>Squadra evacuazione lavoratori  </a:t>
            </a:r>
          </a:p>
          <a:p>
            <a:pPr marL="0" marR="137160" indent="0" algn="just">
              <a:lnSpc>
                <a:spcPts val="1300"/>
              </a:lnSpc>
              <a:spcBef>
                <a:spcPts val="600"/>
              </a:spcBef>
              <a:spcAft>
                <a:spcPts val="0"/>
              </a:spcAft>
            </a:pPr>
            <a:r>
              <a:rPr lang="it-IT" sz="1100" i="1" spc="0">
                <a:solidFill>
                  <a:srgbClr val="000000"/>
                </a:solidFill>
                <a:latin typeface="Century Schoolbook" panose="22635452340000000000" pitchFamily="1"/>
              </a:rPr>
              <a:t>“Lavoratori identificati dal datore di lavoro previa consultazione del rappresentante dei lavoratori” </a:t>
            </a:r>
          </a:p>
        </p:txBody>
      </p:sp>
      <p:sp>
        <p:nvSpPr>
          <p:cNvPr id="169" name="Segnaposto testo 168"/>
          <p:cNvSpPr>
            <a:spLocks noGrp="1"/>
          </p:cNvSpPr>
          <p:nvPr>
            <p:ph type="body" idx="10"/>
          </p:nvPr>
        </p:nvSpPr>
        <p:spPr>
          <a:xfrm>
            <a:off x="722631" y="4282440"/>
            <a:ext cx="4122420" cy="749935"/>
          </a:xfrm>
          <a:prstGeom prst="rect">
            <a:avLst/>
          </a:prstGeom>
          <a:noFill/>
          <a:ln w="0" cmpd="sng">
            <a:noFill/>
            <a:prstDash val="solid"/>
          </a:ln>
        </p:spPr>
        <p:txBody>
          <a:bodyPr vert="horz" lIns="0" tIns="78740" rIns="0" bIns="0" anchor="t"/>
          <a:lstStyle/>
          <a:p>
            <a:pPr marL="0" marR="137160" indent="0" algn="l">
              <a:lnSpc>
                <a:spcPts val="1300"/>
              </a:lnSpc>
              <a:spcAft>
                <a:spcPts val="1325"/>
              </a:spcAft>
            </a:pPr>
            <a:r>
              <a:rPr lang="it-IT" sz="1100" spc="0">
                <a:solidFill>
                  <a:srgbClr val="000000"/>
                </a:solidFill>
                <a:latin typeface="Century Schoolbook" panose="22635452340000000000" pitchFamily="1"/>
              </a:rPr>
              <a:t>Gli addetti all’ evacuazione ed emergenza vengono istruiti con un corso teorico pratico a seconda del tipo di rischio presente nell’azienda </a:t>
            </a:r>
          </a:p>
        </p:txBody>
      </p:sp>
      <p:sp>
        <p:nvSpPr>
          <p:cNvPr id="170" name="Segnaposto testo 169"/>
          <p:cNvSpPr>
            <a:spLocks noGrp="1"/>
          </p:cNvSpPr>
          <p:nvPr>
            <p:ph type="body" idx="10"/>
          </p:nvPr>
        </p:nvSpPr>
        <p:spPr>
          <a:xfrm>
            <a:off x="501650" y="5032377"/>
            <a:ext cx="885190" cy="140335"/>
          </a:xfrm>
          <a:prstGeom prst="rect">
            <a:avLst/>
          </a:prstGeom>
          <a:solidFill>
            <a:srgbClr val="FFFF00"/>
          </a:solidFill>
          <a:ln w="0" cmpd="sng">
            <a:noFill/>
            <a:prstDash val="solid"/>
          </a:ln>
        </p:spPr>
        <p:txBody>
          <a:bodyPr vert="horz" lIns="0" tIns="0" rIns="0" bIns="0" anchor="t"/>
          <a:lstStyle/>
          <a:p>
            <a:pPr marL="0" marR="0" indent="0" algn="r">
              <a:lnSpc>
                <a:spcPts val="1000"/>
              </a:lnSpc>
              <a:spcAft>
                <a:spcPts val="0"/>
              </a:spcAft>
            </a:pPr>
            <a:r>
              <a:rPr lang="it-IT" sz="1100" b="1" i="1" spc="-15">
                <a:solidFill>
                  <a:srgbClr val="000000"/>
                </a:solidFill>
                <a:latin typeface="Century Schoolbook" panose="22635452340000000000" pitchFamily="1"/>
              </a:rPr>
              <a:t>Ente Locale </a:t>
            </a:r>
          </a:p>
        </p:txBody>
      </p:sp>
      <p:sp>
        <p:nvSpPr>
          <p:cNvPr id="171" name="Segnaposto testo 170"/>
          <p:cNvSpPr>
            <a:spLocks noGrp="1"/>
          </p:cNvSpPr>
          <p:nvPr>
            <p:ph type="body" idx="10"/>
          </p:nvPr>
        </p:nvSpPr>
        <p:spPr>
          <a:xfrm>
            <a:off x="501651" y="5184776"/>
            <a:ext cx="4343399" cy="929640"/>
          </a:xfrm>
          <a:prstGeom prst="rect">
            <a:avLst/>
          </a:prstGeom>
          <a:noFill/>
          <a:ln w="0" cmpd="sng">
            <a:noFill/>
            <a:prstDash val="solid"/>
          </a:ln>
        </p:spPr>
        <p:txBody>
          <a:bodyPr vert="horz" lIns="0" tIns="88265"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Oltre ai soggetti giuridici dell’amministrazione scolastica che nell’ordine sono stati trattati, c’è anche l</a:t>
            </a:r>
            <a:r>
              <a:rPr lang="it-IT" sz="1100" b="1" spc="0">
                <a:solidFill>
                  <a:srgbClr val="000000"/>
                </a:solidFill>
                <a:latin typeface="Century Schoolbook" panose="22635452340000000000" pitchFamily="1"/>
              </a:rPr>
              <a:t>’Ente Locale</a:t>
            </a:r>
            <a:r>
              <a:rPr lang="it-IT" sz="1100" spc="0">
                <a:solidFill>
                  <a:srgbClr val="000000"/>
                </a:solidFill>
                <a:latin typeface="Century Schoolbook" panose="22635452340000000000" pitchFamily="1"/>
              </a:rPr>
              <a:t>: il Comune o la Provincia, responsabile delle strutture e degli impianti (le Province per le scuole superiori, i Comuni per le scuole dell’obbligo) con i seguenti obblighi: </a:t>
            </a:r>
          </a:p>
        </p:txBody>
      </p:sp>
      <p:sp>
        <p:nvSpPr>
          <p:cNvPr id="172" name="Segnaposto testo 171"/>
          <p:cNvSpPr>
            <a:spLocks noGrp="1"/>
          </p:cNvSpPr>
          <p:nvPr>
            <p:ph type="body" idx="10"/>
          </p:nvPr>
        </p:nvSpPr>
        <p:spPr>
          <a:xfrm>
            <a:off x="722631" y="6114417"/>
            <a:ext cx="4122420" cy="895986"/>
          </a:xfrm>
          <a:prstGeom prst="rect">
            <a:avLst/>
          </a:prstGeom>
          <a:noFill/>
          <a:ln w="0" cmpd="sng">
            <a:noFill/>
            <a:prstDash val="solid"/>
          </a:ln>
        </p:spPr>
        <p:txBody>
          <a:bodyPr vert="horz" lIns="0" tIns="7620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manutenzione ordinaria e straordinaria degli edifici scolastici; adeguamento degli impianti esistenti; </a:t>
            </a:r>
          </a:p>
          <a:p>
            <a:pPr marL="0" marR="0" indent="0" algn="l">
              <a:lnSpc>
                <a:spcPts val="1300"/>
              </a:lnSpc>
              <a:spcBef>
                <a:spcPts val="20"/>
              </a:spcBef>
              <a:spcAft>
                <a:spcPts val="0"/>
              </a:spcAft>
            </a:pPr>
            <a:r>
              <a:rPr lang="it-IT" sz="1100" spc="0">
                <a:solidFill>
                  <a:srgbClr val="000000"/>
                </a:solidFill>
                <a:latin typeface="Century Schoolbook" panose="22635452340000000000" pitchFamily="1"/>
              </a:rPr>
              <a:t>abbattimento delle eventuali barriere architettoniche;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controllo ed eventuale rimozione di amianto; </a:t>
            </a:r>
          </a:p>
          <a:p>
            <a:pPr marL="1691640" marR="0" indent="0" algn="l">
              <a:lnSpc>
                <a:spcPts val="1000"/>
              </a:lnSpc>
              <a:spcBef>
                <a:spcPts val="45"/>
              </a:spcBef>
              <a:spcAft>
                <a:spcPts val="0"/>
              </a:spcAft>
            </a:pPr>
            <a:r>
              <a:rPr lang="it-IT" sz="1000" spc="-50">
                <a:solidFill>
                  <a:srgbClr val="000000"/>
                </a:solidFill>
                <a:latin typeface="Times New Roman" panose="22635452340000000000" pitchFamily="1"/>
              </a:rPr>
              <a:t>13 </a:t>
            </a:r>
          </a:p>
        </p:txBody>
      </p:sp>
      <p:cxnSp>
        <p:nvCxnSpPr>
          <p:cNvPr id="173" name="Connettore 1 172"/>
          <p:cNvCxnSpPr/>
          <p:nvPr/>
        </p:nvCxnSpPr>
        <p:spPr>
          <a:xfrm>
            <a:off x="501650" y="5172710"/>
            <a:ext cx="885190" cy="0"/>
          </a:xfrm>
          <a:prstGeom prst="line">
            <a:avLst/>
          </a:prstGeom>
          <a:ln w="12065" cmpd="dbl">
            <a:solidFill>
              <a:srgbClr val="000000"/>
            </a:solidFill>
          </a:ln>
        </p:spPr>
      </p:cxnSp>
    </p:spTree>
  </p:cSld>
  <p:clrMapOvr>
    <a:masterClrMapping/>
  </p:clrMapOvr>
  <p:transition advClick="0" advTm="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jpg"/>
          <p:cNvPicPr/>
          <p:nvPr/>
        </p:nvPicPr>
        <p:blipFill>
          <a:blip r:embed="rId2" cstate="print"/>
          <a:stretch>
            <a:fillRect/>
          </a:stretch>
        </p:blipFill>
        <p:spPr>
          <a:xfrm>
            <a:off x="1755777" y="5163185"/>
            <a:ext cx="1087754" cy="1810386"/>
          </a:xfrm>
          <a:prstGeom prst="rect">
            <a:avLst/>
          </a:prstGeom>
        </p:spPr>
      </p:pic>
      <p:pic>
        <p:nvPicPr>
          <p:cNvPr id="181" name="Image.jpg"/>
          <p:cNvPicPr/>
          <p:nvPr/>
        </p:nvPicPr>
        <p:blipFill>
          <a:blip r:embed="rId3" cstate="print"/>
          <a:stretch>
            <a:fillRect/>
          </a:stretch>
        </p:blipFill>
        <p:spPr>
          <a:xfrm>
            <a:off x="539750" y="384177"/>
            <a:ext cx="118746" cy="447675"/>
          </a:xfrm>
          <a:prstGeom prst="rect">
            <a:avLst/>
          </a:prstGeom>
        </p:spPr>
      </p:pic>
      <p:pic>
        <p:nvPicPr>
          <p:cNvPr id="184" name="Image.jpg"/>
          <p:cNvPicPr/>
          <p:nvPr/>
        </p:nvPicPr>
        <p:blipFill>
          <a:blip r:embed="rId4" cstate="print"/>
          <a:stretch>
            <a:fillRect/>
          </a:stretch>
        </p:blipFill>
        <p:spPr>
          <a:xfrm>
            <a:off x="1060450" y="1164592"/>
            <a:ext cx="3091180" cy="1029970"/>
          </a:xfrm>
          <a:prstGeom prst="rect">
            <a:avLst/>
          </a:prstGeom>
        </p:spPr>
      </p:pic>
      <p:graphicFrame>
        <p:nvGraphicFramePr>
          <p:cNvPr id="180" name="table 180"/>
          <p:cNvGraphicFramePr>
            <a:graphicFrameLocks noGrp="1"/>
          </p:cNvGraphicFramePr>
          <p:nvPr/>
        </p:nvGraphicFramePr>
        <p:xfrm>
          <a:off x="1" y="355601"/>
          <a:ext cx="4978398" cy="712999"/>
        </p:xfrm>
        <a:graphic>
          <a:graphicData uri="http://schemas.openxmlformats.org/drawingml/2006/table">
            <a:tbl>
              <a:tblPr/>
              <a:tblGrid>
                <a:gridCol w="658494"/>
                <a:gridCol w="4319904"/>
              </a:tblGrid>
              <a:tr h="712999">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1920240" indent="0" algn="l">
                        <a:lnSpc>
                          <a:spcPts val="1300"/>
                        </a:lnSpc>
                        <a:spcBef>
                          <a:spcPts val="0"/>
                        </a:spcBef>
                        <a:spcAft>
                          <a:spcPts val="0"/>
                        </a:spcAft>
                      </a:pPr>
                      <a:r>
                        <a:rPr lang="it-IT" sz="1100" spc="0">
                          <a:solidFill>
                            <a:srgbClr val="000000"/>
                          </a:solidFill>
                          <a:latin typeface="Century Schoolbook" panose="22635452340000000000" pitchFamily="1"/>
                        </a:rPr>
                        <a:t>fornitura delle dotazioni antincendio segnaletica di sicurezza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controllo dello stato di conservazione degli immobili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182" name="Segnaposto testo 181"/>
          <p:cNvSpPr>
            <a:spLocks noGrp="1"/>
          </p:cNvSpPr>
          <p:nvPr>
            <p:ph type="body" idx="10"/>
          </p:nvPr>
        </p:nvSpPr>
        <p:spPr>
          <a:xfrm>
            <a:off x="0" y="2480312"/>
            <a:ext cx="4978400" cy="2682875"/>
          </a:xfrm>
          <a:prstGeom prst="rect">
            <a:avLst/>
          </a:prstGeom>
          <a:noFill/>
          <a:ln w="0" cmpd="sng">
            <a:noFill/>
            <a:prstDash val="solid"/>
          </a:ln>
        </p:spPr>
        <p:txBody>
          <a:bodyPr vert="horz" lIns="0" tIns="2540" rIns="0" bIns="0" anchor="t"/>
          <a:lstStyle/>
          <a:p>
            <a:pPr marL="548640" marR="0" indent="0" algn="l">
              <a:lnSpc>
                <a:spcPts val="1200"/>
              </a:lnSpc>
              <a:spcAft>
                <a:spcPts val="0"/>
              </a:spcAft>
            </a:pPr>
            <a:r>
              <a:rPr lang="it-IT" sz="1100" b="1" i="1" spc="0">
                <a:solidFill>
                  <a:srgbClr val="000000"/>
                </a:solidFill>
                <a:latin typeface="Century Schoolbook" panose="22635452340000000000" pitchFamily="1"/>
              </a:rPr>
              <a:t>Chi deve conoscere le norme sulla sicurezza?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Personale Docente </a:t>
            </a:r>
          </a:p>
          <a:p>
            <a:pPr marL="685800" marR="0" indent="137160" algn="l">
              <a:lnSpc>
                <a:spcPts val="1300"/>
              </a:lnSpc>
              <a:spcBef>
                <a:spcPts val="0"/>
              </a:spcBef>
              <a:spcAft>
                <a:spcPts val="0"/>
              </a:spcAft>
              <a:buFont typeface="Symbol"/>
              <a:buChar char="·"/>
            </a:pPr>
            <a:r>
              <a:rPr lang="it-IT" sz="1100" spc="-10">
                <a:solidFill>
                  <a:srgbClr val="000000"/>
                </a:solidFill>
                <a:latin typeface="Century Schoolbook" panose="22635452340000000000" pitchFamily="1"/>
              </a:rPr>
              <a:t>Personale A.T.A. </a:t>
            </a:r>
          </a:p>
          <a:p>
            <a:pPr marL="685800" marR="0" indent="137160" algn="l">
              <a:lnSpc>
                <a:spcPts val="1300"/>
              </a:lnSpc>
              <a:spcBef>
                <a:spcPts val="25"/>
              </a:spcBef>
              <a:spcAft>
                <a:spcPts val="0"/>
              </a:spcAft>
              <a:buFont typeface="Symbol"/>
              <a:buChar char="·"/>
            </a:pPr>
            <a:r>
              <a:rPr lang="it-IT" sz="1100" spc="-25">
                <a:solidFill>
                  <a:srgbClr val="000000"/>
                </a:solidFill>
                <a:latin typeface="Century Schoolbook" panose="22635452340000000000" pitchFamily="1"/>
              </a:rPr>
              <a:t>Alunni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Famiglie degli alunni </a:t>
            </a:r>
          </a:p>
          <a:p>
            <a:pPr marL="68580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Personale esterno </a:t>
            </a:r>
          </a:p>
          <a:p>
            <a:pPr marL="548640" marR="0" indent="0" algn="l">
              <a:lnSpc>
                <a:spcPts val="1400"/>
              </a:lnSpc>
              <a:spcBef>
                <a:spcPts val="1455"/>
              </a:spcBef>
              <a:spcAft>
                <a:spcPts val="0"/>
              </a:spcAft>
            </a:pPr>
            <a:r>
              <a:rPr lang="it-IT" sz="1200" b="1" i="1" spc="0">
                <a:solidFill>
                  <a:srgbClr val="000000"/>
                </a:solidFill>
                <a:latin typeface="Century Schoolbook" panose="22635452340000000000" pitchFamily="1"/>
              </a:rPr>
              <a:t>Perché è importante essere informati? </a:t>
            </a:r>
          </a:p>
          <a:p>
            <a:pPr marL="685800" marR="0" indent="137160" algn="l">
              <a:lnSpc>
                <a:spcPts val="1400"/>
              </a:lnSpc>
              <a:spcBef>
                <a:spcPts val="0"/>
              </a:spcBef>
              <a:spcAft>
                <a:spcPts val="0"/>
              </a:spcAft>
              <a:buFont typeface="Symbol"/>
              <a:buChar char="·"/>
            </a:pPr>
            <a:r>
              <a:rPr lang="it-IT" sz="1200" spc="5">
                <a:solidFill>
                  <a:srgbClr val="000000"/>
                </a:solidFill>
                <a:latin typeface="Century Schoolbook" panose="22635452340000000000" pitchFamily="1"/>
              </a:rPr>
              <a:t>Per non essere presi dal panico in caso di emergenza </a:t>
            </a:r>
          </a:p>
          <a:p>
            <a:pPr marL="685800" marR="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sapere come comportarsi </a:t>
            </a:r>
          </a:p>
          <a:p>
            <a:pPr marL="685800" marR="36576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poter dare istruzioni in caso di necessità a chi non è informato </a:t>
            </a:r>
          </a:p>
          <a:p>
            <a:pPr marL="685800" marR="0" indent="137160" algn="l">
              <a:lnSpc>
                <a:spcPts val="1400"/>
              </a:lnSpc>
              <a:spcBef>
                <a:spcPts val="0"/>
              </a:spcBef>
              <a:spcAft>
                <a:spcPts val="0"/>
              </a:spcAft>
              <a:buFont typeface="Symbol"/>
              <a:buChar char="·"/>
            </a:pPr>
            <a:r>
              <a:rPr lang="it-IT" sz="1200" spc="0">
                <a:solidFill>
                  <a:srgbClr val="000000"/>
                </a:solidFill>
                <a:latin typeface="Century Schoolbook" panose="22635452340000000000" pitchFamily="1"/>
              </a:rPr>
              <a:t>Per ridurre il rischio di incidenti </a:t>
            </a:r>
          </a:p>
          <a:p>
            <a:pPr marL="1508760" marR="0" indent="0" algn="l">
              <a:lnSpc>
                <a:spcPts val="1400"/>
              </a:lnSpc>
              <a:spcBef>
                <a:spcPts val="1410"/>
              </a:spcBef>
              <a:spcAft>
                <a:spcPts val="215"/>
              </a:spcAft>
            </a:pPr>
            <a:r>
              <a:rPr lang="it-IT" sz="1200" b="1" i="1" spc="0">
                <a:solidFill>
                  <a:srgbClr val="000000"/>
                </a:solidFill>
                <a:latin typeface="Century Schoolbook" panose="22635452340000000000" pitchFamily="1"/>
              </a:rPr>
              <a:t>Cosa è importante conoscere? </a:t>
            </a:r>
          </a:p>
        </p:txBody>
      </p:sp>
      <p:sp>
        <p:nvSpPr>
          <p:cNvPr id="185" name="Segnaposto testo 184"/>
          <p:cNvSpPr>
            <a:spLocks noGrp="1"/>
          </p:cNvSpPr>
          <p:nvPr>
            <p:ph type="body" idx="10"/>
          </p:nvPr>
        </p:nvSpPr>
        <p:spPr>
          <a:xfrm>
            <a:off x="1974851" y="1764030"/>
            <a:ext cx="1399540" cy="1968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it-IT" sz="1400" b="1" spc="-40">
                <a:solidFill>
                  <a:srgbClr val="000000"/>
                </a:solidFill>
                <a:latin typeface="Times New Roman" panose="22635452340000000000" pitchFamily="1"/>
              </a:rPr>
              <a:t>NELLA SCUOLA </a:t>
            </a:r>
          </a:p>
        </p:txBody>
      </p:sp>
      <p:sp>
        <p:nvSpPr>
          <p:cNvPr id="186" name="Segnaposto testo 185"/>
          <p:cNvSpPr>
            <a:spLocks noGrp="1"/>
          </p:cNvSpPr>
          <p:nvPr>
            <p:ph type="body" idx="10"/>
          </p:nvPr>
        </p:nvSpPr>
        <p:spPr>
          <a:xfrm>
            <a:off x="2194561" y="1352550"/>
            <a:ext cx="972185" cy="1968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it-IT" sz="1400" spc="-65">
                <a:solidFill>
                  <a:srgbClr val="000000"/>
                </a:solidFill>
                <a:latin typeface="Times New Roman" panose="22635452340000000000" pitchFamily="1"/>
              </a:rPr>
              <a:t>SICUREZZA </a:t>
            </a:r>
          </a:p>
        </p:txBody>
      </p:sp>
      <p:sp>
        <p:nvSpPr>
          <p:cNvPr id="187" name="Segnaposto testo 186"/>
          <p:cNvSpPr>
            <a:spLocks noGrp="1"/>
          </p:cNvSpPr>
          <p:nvPr>
            <p:ph type="body" idx="10"/>
          </p:nvPr>
        </p:nvSpPr>
        <p:spPr>
          <a:xfrm>
            <a:off x="326392" y="5562602"/>
            <a:ext cx="1355725" cy="438785"/>
          </a:xfrm>
          <a:prstGeom prst="rect">
            <a:avLst/>
          </a:prstGeom>
          <a:noFill/>
          <a:ln w="18415" cmpd="sng">
            <a:solidFill>
              <a:srgbClr val="FF6600"/>
            </a:solidFill>
            <a:prstDash val="solid"/>
          </a:ln>
        </p:spPr>
        <p:txBody>
          <a:bodyPr vert="horz" lIns="0" tIns="45720" rIns="0" bIns="0" anchor="t"/>
          <a:lstStyle/>
          <a:p>
            <a:pPr marL="0" marR="0" indent="0" algn="ctr">
              <a:lnSpc>
                <a:spcPts val="1400"/>
              </a:lnSpc>
              <a:spcAft>
                <a:spcPts val="190"/>
              </a:spcAft>
            </a:pPr>
            <a:r>
              <a:rPr lang="it-IT" sz="1200" b="1" spc="0">
                <a:solidFill>
                  <a:srgbClr val="000000"/>
                </a:solidFill>
                <a:latin typeface="Times New Roman" panose="22635452340000000000" pitchFamily="1"/>
              </a:rPr>
              <a:t>1</a:t>
            </a:r>
            <a:r>
              <a:rPr lang="it-IT" sz="1200" b="1" spc="0">
                <a:solidFill>
                  <a:srgbClr val="000000"/>
                </a:solidFill>
                <a:latin typeface="Century Schoolbook" panose="22635452340000000000" pitchFamily="1"/>
              </a:rPr>
              <a:t>. </a:t>
            </a:r>
            <a:r>
              <a:rPr lang="it-IT" sz="1200" spc="0">
                <a:solidFill>
                  <a:srgbClr val="000000"/>
                </a:solidFill>
                <a:latin typeface="Century Schoolbook" panose="22635452340000000000" pitchFamily="1"/>
              </a:rPr>
              <a:t>Il luogo di </a:t>
            </a:r>
            <a:r>
              <a:t/>
            </a:r>
            <a:br/>
            <a:r>
              <a:rPr lang="it-IT" sz="1200" spc="0">
                <a:solidFill>
                  <a:srgbClr val="000000"/>
                </a:solidFill>
                <a:latin typeface="Century Schoolbook" panose="22635452340000000000" pitchFamily="1"/>
              </a:rPr>
              <a:t>lavoro </a:t>
            </a:r>
          </a:p>
        </p:txBody>
      </p:sp>
      <p:sp>
        <p:nvSpPr>
          <p:cNvPr id="188" name="Segnaposto testo 187"/>
          <p:cNvSpPr>
            <a:spLocks noGrp="1"/>
          </p:cNvSpPr>
          <p:nvPr>
            <p:ph type="body" idx="10"/>
          </p:nvPr>
        </p:nvSpPr>
        <p:spPr>
          <a:xfrm>
            <a:off x="2917190" y="5562602"/>
            <a:ext cx="2041526" cy="438785"/>
          </a:xfrm>
          <a:prstGeom prst="rect">
            <a:avLst/>
          </a:prstGeom>
          <a:noFill/>
          <a:ln w="18415" cmpd="sng">
            <a:solidFill>
              <a:srgbClr val="FF6600"/>
            </a:solidFill>
            <a:prstDash val="solid"/>
          </a:ln>
        </p:spPr>
        <p:txBody>
          <a:bodyPr vert="horz" lIns="0" tIns="52070" rIns="0" bIns="0" anchor="t"/>
          <a:lstStyle/>
          <a:p>
            <a:pPr marL="91440" marR="0" indent="0" algn="l">
              <a:lnSpc>
                <a:spcPts val="1400"/>
              </a:lnSpc>
              <a:spcAft>
                <a:spcPts val="0"/>
              </a:spcAft>
            </a:pPr>
            <a:r>
              <a:rPr lang="it-IT" sz="1200" b="1" spc="30">
                <a:solidFill>
                  <a:srgbClr val="000000"/>
                </a:solidFill>
                <a:latin typeface="Times New Roman" panose="22635452340000000000" pitchFamily="1"/>
              </a:rPr>
              <a:t>2. </a:t>
            </a:r>
            <a:r>
              <a:rPr lang="it-IT" sz="1200" spc="30">
                <a:solidFill>
                  <a:srgbClr val="000000"/>
                </a:solidFill>
                <a:latin typeface="Century Schoolbook" panose="22635452340000000000" pitchFamily="1"/>
              </a:rPr>
              <a:t>Le misure di </a:t>
            </a:r>
          </a:p>
          <a:p>
            <a:pPr marL="274320" marR="0" indent="0" algn="l">
              <a:lnSpc>
                <a:spcPts val="1400"/>
              </a:lnSpc>
              <a:spcBef>
                <a:spcPts val="0"/>
              </a:spcBef>
              <a:spcAft>
                <a:spcPts val="190"/>
              </a:spcAft>
            </a:pPr>
            <a:r>
              <a:rPr lang="it-IT" sz="1200" spc="0">
                <a:solidFill>
                  <a:srgbClr val="000000"/>
                </a:solidFill>
                <a:latin typeface="Century Schoolbook" panose="22635452340000000000" pitchFamily="1"/>
              </a:rPr>
              <a:t>prevenzione/protezione </a:t>
            </a:r>
          </a:p>
        </p:txBody>
      </p:sp>
      <p:sp>
        <p:nvSpPr>
          <p:cNvPr id="189" name="Segnaposto testo 188"/>
          <p:cNvSpPr>
            <a:spLocks noGrp="1"/>
          </p:cNvSpPr>
          <p:nvPr>
            <p:ph type="body" idx="10"/>
          </p:nvPr>
        </p:nvSpPr>
        <p:spPr>
          <a:xfrm>
            <a:off x="2679066" y="6593205"/>
            <a:ext cx="1898650" cy="361950"/>
          </a:xfrm>
          <a:prstGeom prst="rect">
            <a:avLst/>
          </a:prstGeom>
          <a:noFill/>
          <a:ln w="18415" cmpd="sng">
            <a:solidFill>
              <a:srgbClr val="FF6600"/>
            </a:solidFill>
            <a:prstDash val="solid"/>
          </a:ln>
        </p:spPr>
        <p:txBody>
          <a:bodyPr vert="horz" lIns="0" tIns="52070" rIns="0" bIns="0" anchor="t"/>
          <a:lstStyle/>
          <a:p>
            <a:pPr marL="91440" marR="0" indent="0" algn="l">
              <a:lnSpc>
                <a:spcPts val="1400"/>
              </a:lnSpc>
              <a:spcAft>
                <a:spcPts val="955"/>
              </a:spcAft>
            </a:pPr>
            <a:r>
              <a:rPr lang="it-IT" sz="1200" b="1" spc="30">
                <a:solidFill>
                  <a:srgbClr val="000000"/>
                </a:solidFill>
                <a:latin typeface="Times New Roman" panose="22635452340000000000" pitchFamily="1"/>
              </a:rPr>
              <a:t>3</a:t>
            </a:r>
            <a:r>
              <a:rPr lang="it-IT" sz="1200" b="1" spc="30">
                <a:solidFill>
                  <a:srgbClr val="000000"/>
                </a:solidFill>
                <a:latin typeface="Century Schoolbook" panose="22635452340000000000" pitchFamily="1"/>
              </a:rPr>
              <a:t>. </a:t>
            </a:r>
            <a:r>
              <a:rPr lang="it-IT" sz="1200" spc="30">
                <a:solidFill>
                  <a:srgbClr val="000000"/>
                </a:solidFill>
                <a:latin typeface="Century Schoolbook" panose="22635452340000000000" pitchFamily="1"/>
              </a:rPr>
              <a:t>I possibili rischi </a:t>
            </a:r>
          </a:p>
        </p:txBody>
      </p:sp>
      <p:sp>
        <p:nvSpPr>
          <p:cNvPr id="190" name="Segnaposto testo 189"/>
          <p:cNvSpPr>
            <a:spLocks noGrp="1"/>
          </p:cNvSpPr>
          <p:nvPr>
            <p:ph type="body" idx="10"/>
          </p:nvPr>
        </p:nvSpPr>
        <p:spPr>
          <a:xfrm>
            <a:off x="0" y="7048502"/>
            <a:ext cx="4978400" cy="163195"/>
          </a:xfrm>
          <a:prstGeom prst="rect">
            <a:avLst/>
          </a:prstGeom>
          <a:noFill/>
          <a:ln w="0" cmpd="sng">
            <a:noFill/>
            <a:prstDash val="solid"/>
          </a:ln>
        </p:spPr>
        <p:txBody>
          <a:bodyPr vert="horz" lIns="0" tIns="71755" rIns="0" bIns="0" anchor="t"/>
          <a:lstStyle/>
          <a:p>
            <a:pPr marL="0" marR="0" indent="0" algn="ctr">
              <a:lnSpc>
                <a:spcPts val="800"/>
              </a:lnSpc>
              <a:spcAft>
                <a:spcPts val="0"/>
              </a:spcAft>
            </a:pPr>
            <a:r>
              <a:rPr lang="it-IT" sz="1000" spc="185">
                <a:solidFill>
                  <a:srgbClr val="000000"/>
                </a:solidFill>
                <a:latin typeface="Times New Roman" panose="22635452340000000000" pitchFamily="1"/>
              </a:rPr>
              <a:t>14 </a:t>
            </a:r>
          </a:p>
        </p:txBody>
      </p:sp>
    </p:spTree>
  </p:cSld>
  <p:clrMapOvr>
    <a:masterClrMapping/>
  </p:clrMapOvr>
  <p:transition advClick="0" advTm="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jpg"/>
          <p:cNvPicPr/>
          <p:nvPr/>
        </p:nvPicPr>
        <p:blipFill>
          <a:blip r:embed="rId2" cstate="print"/>
          <a:stretch>
            <a:fillRect/>
          </a:stretch>
        </p:blipFill>
        <p:spPr>
          <a:xfrm>
            <a:off x="814071" y="585472"/>
            <a:ext cx="115570" cy="618490"/>
          </a:xfrm>
          <a:prstGeom prst="rect">
            <a:avLst/>
          </a:prstGeom>
        </p:spPr>
      </p:pic>
      <p:pic>
        <p:nvPicPr>
          <p:cNvPr id="206" name="Image.jpg"/>
          <p:cNvPicPr/>
          <p:nvPr/>
        </p:nvPicPr>
        <p:blipFill>
          <a:blip r:embed="rId3" cstate="print"/>
          <a:stretch>
            <a:fillRect/>
          </a:stretch>
        </p:blipFill>
        <p:spPr>
          <a:xfrm>
            <a:off x="536575" y="1706881"/>
            <a:ext cx="267970" cy="633729"/>
          </a:xfrm>
          <a:prstGeom prst="rect">
            <a:avLst/>
          </a:prstGeom>
        </p:spPr>
      </p:pic>
      <p:pic>
        <p:nvPicPr>
          <p:cNvPr id="208" name="Image.jpg"/>
          <p:cNvPicPr/>
          <p:nvPr/>
        </p:nvPicPr>
        <p:blipFill>
          <a:blip r:embed="rId4" cstate="print"/>
          <a:stretch>
            <a:fillRect/>
          </a:stretch>
        </p:blipFill>
        <p:spPr>
          <a:xfrm>
            <a:off x="822961" y="3154682"/>
            <a:ext cx="100331" cy="109855"/>
          </a:xfrm>
          <a:prstGeom prst="rect">
            <a:avLst/>
          </a:prstGeom>
        </p:spPr>
      </p:pic>
      <p:pic>
        <p:nvPicPr>
          <p:cNvPr id="210" name="Image.jpg"/>
          <p:cNvPicPr/>
          <p:nvPr/>
        </p:nvPicPr>
        <p:blipFill>
          <a:blip r:embed="rId5" cstate="print"/>
          <a:stretch>
            <a:fillRect/>
          </a:stretch>
        </p:blipFill>
        <p:spPr>
          <a:xfrm>
            <a:off x="545466" y="4517390"/>
            <a:ext cx="304800" cy="304800"/>
          </a:xfrm>
          <a:prstGeom prst="rect">
            <a:avLst/>
          </a:prstGeom>
        </p:spPr>
      </p:pic>
      <p:sp>
        <p:nvSpPr>
          <p:cNvPr id="195" name="Segnaposto testo 194"/>
          <p:cNvSpPr>
            <a:spLocks noGrp="1"/>
          </p:cNvSpPr>
          <p:nvPr>
            <p:ph type="body" idx="10"/>
          </p:nvPr>
        </p:nvSpPr>
        <p:spPr>
          <a:xfrm>
            <a:off x="478791" y="355603"/>
            <a:ext cx="4343399" cy="211454"/>
          </a:xfrm>
          <a:prstGeom prst="rect">
            <a:avLst/>
          </a:prstGeom>
          <a:noFill/>
          <a:ln w="0" cmpd="sng">
            <a:noFill/>
            <a:prstDash val="solid"/>
          </a:ln>
        </p:spPr>
        <p:txBody>
          <a:bodyPr vert="horz" lIns="0" tIns="19050" rIns="0" bIns="0" anchor="t"/>
          <a:lstStyle/>
          <a:p>
            <a:pPr marL="0" marR="228600" indent="0" algn="just">
              <a:lnSpc>
                <a:spcPts val="1300"/>
              </a:lnSpc>
              <a:spcAft>
                <a:spcPts val="0"/>
              </a:spcAft>
            </a:pPr>
            <a:r>
              <a:rPr lang="it-IT" sz="1400" b="1" spc="0" dirty="0" smtClean="0">
                <a:solidFill>
                  <a:srgbClr val="000000"/>
                </a:solidFill>
                <a:latin typeface="Times New Roman" panose="22635452340000000000" pitchFamily="1"/>
              </a:rPr>
              <a:t>1. La </a:t>
            </a:r>
            <a:r>
              <a:rPr lang="it-IT" sz="1400" b="1" spc="0" dirty="0">
                <a:solidFill>
                  <a:srgbClr val="000000"/>
                </a:solidFill>
                <a:latin typeface="Times New Roman" panose="22635452340000000000" pitchFamily="1"/>
              </a:rPr>
              <a:t>prima cosa utile da conoscere: il luogo di </a:t>
            </a:r>
            <a:r>
              <a:rPr lang="it-IT" sz="1400" b="1" spc="0" dirty="0" smtClean="0">
                <a:solidFill>
                  <a:srgbClr val="000000"/>
                </a:solidFill>
                <a:latin typeface="Times New Roman" panose="22635452340000000000" pitchFamily="1"/>
              </a:rPr>
              <a:t>lavoro</a:t>
            </a:r>
          </a:p>
          <a:p>
            <a:pPr marL="0" marR="228600" indent="0" algn="just">
              <a:lnSpc>
                <a:spcPts val="1300"/>
              </a:lnSpc>
              <a:spcAft>
                <a:spcPts val="0"/>
              </a:spcAft>
            </a:pPr>
            <a:r>
              <a:rPr lang="it-IT" sz="1400" b="1" spc="0" dirty="0" smtClean="0">
                <a:solidFill>
                  <a:srgbClr val="000000"/>
                </a:solidFill>
                <a:latin typeface="Times New Roman" panose="22635452340000000000" pitchFamily="1"/>
              </a:rPr>
              <a:t> </a:t>
            </a:r>
            <a:endParaRPr lang="it-IT" sz="1400" b="1" spc="0" dirty="0">
              <a:solidFill>
                <a:srgbClr val="000000"/>
              </a:solidFill>
              <a:latin typeface="Times New Roman" panose="22635452340000000000" pitchFamily="1"/>
            </a:endParaRPr>
          </a:p>
        </p:txBody>
      </p:sp>
      <p:sp>
        <p:nvSpPr>
          <p:cNvPr id="196" name="Segnaposto testo 195"/>
          <p:cNvSpPr>
            <a:spLocks noGrp="1"/>
          </p:cNvSpPr>
          <p:nvPr>
            <p:ph type="body" idx="10"/>
          </p:nvPr>
        </p:nvSpPr>
        <p:spPr>
          <a:xfrm>
            <a:off x="987425" y="567057"/>
            <a:ext cx="3834765" cy="1002030"/>
          </a:xfrm>
          <a:prstGeom prst="rect">
            <a:avLst/>
          </a:prstGeom>
          <a:noFill/>
          <a:ln w="0" cmpd="sng">
            <a:noFill/>
            <a:prstDash val="solid"/>
          </a:ln>
        </p:spPr>
        <p:txBody>
          <a:bodyPr vert="horz" lIns="0" tIns="0" rIns="0" bIns="0" anchor="t"/>
          <a:lstStyle/>
          <a:p>
            <a:pPr marL="0" marR="228600" indent="0" algn="just">
              <a:lnSpc>
                <a:spcPts val="1300"/>
              </a:lnSpc>
              <a:spcAft>
                <a:spcPts val="0"/>
              </a:spcAft>
            </a:pPr>
            <a:r>
              <a:rPr lang="it-IT" sz="1100" spc="0">
                <a:solidFill>
                  <a:srgbClr val="000000"/>
                </a:solidFill>
                <a:latin typeface="Century Schoolbook" panose="22635452340000000000" pitchFamily="1"/>
              </a:rPr>
              <a:t>Il contesto esterno e l’edificio scolastico. </a:t>
            </a:r>
          </a:p>
          <a:p>
            <a:pPr marL="0" marR="228600" indent="0" algn="l">
              <a:lnSpc>
                <a:spcPts val="1300"/>
              </a:lnSpc>
              <a:spcBef>
                <a:spcPts val="0"/>
              </a:spcBef>
              <a:spcAft>
                <a:spcPts val="0"/>
              </a:spcAft>
            </a:pPr>
            <a:r>
              <a:rPr lang="it-IT" sz="1100" spc="0">
                <a:solidFill>
                  <a:srgbClr val="000000"/>
                </a:solidFill>
                <a:latin typeface="Century Schoolbook" panose="22635452340000000000" pitchFamily="1"/>
              </a:rPr>
              <a:t>Vie di uscita, segnaletica di sicurezza, punto di raccolta, misure di protezione collettiva, ambienti a rischio, ecc. Conoscere il </a:t>
            </a:r>
            <a:r>
              <a:rPr lang="it-IT" sz="1100" b="1" spc="0">
                <a:solidFill>
                  <a:srgbClr val="000000"/>
                </a:solidFill>
                <a:latin typeface="Century Schoolbook" panose="22635452340000000000" pitchFamily="1"/>
              </a:rPr>
              <a:t>piano di evacuazione </a:t>
            </a:r>
            <a:r>
              <a:rPr lang="it-IT" sz="1100" spc="0">
                <a:solidFill>
                  <a:srgbClr val="000000"/>
                </a:solidFill>
                <a:latin typeface="Century Schoolbook" panose="22635452340000000000" pitchFamily="1"/>
              </a:rPr>
              <a:t>esposto in ogni ambiente dell’istituto (aule, uffici corridoi), dove sono indicati: </a:t>
            </a:r>
          </a:p>
        </p:txBody>
      </p:sp>
      <p:sp>
        <p:nvSpPr>
          <p:cNvPr id="197" name="Segnaposto testo 196"/>
          <p:cNvSpPr>
            <a:spLocks noGrp="1"/>
          </p:cNvSpPr>
          <p:nvPr>
            <p:ph type="body" idx="10"/>
          </p:nvPr>
        </p:nvSpPr>
        <p:spPr>
          <a:xfrm>
            <a:off x="981711" y="1569087"/>
            <a:ext cx="3840479" cy="866140"/>
          </a:xfrm>
          <a:prstGeom prst="rect">
            <a:avLst/>
          </a:prstGeom>
          <a:noFill/>
          <a:ln w="0" cmpd="sng">
            <a:noFill/>
            <a:prstDash val="solid"/>
          </a:ln>
        </p:spPr>
        <p:txBody>
          <a:bodyPr vert="horz" lIns="0" tIns="0" rIns="0" bIns="0" anchor="t"/>
          <a:lstStyle/>
          <a:p>
            <a:pPr marL="0" marR="1737360" indent="0" algn="l">
              <a:lnSpc>
                <a:spcPts val="2500"/>
              </a:lnSpc>
              <a:spcAft>
                <a:spcPts val="0"/>
              </a:spcAft>
            </a:pPr>
            <a:r>
              <a:rPr lang="it-IT" sz="1100" spc="0">
                <a:solidFill>
                  <a:srgbClr val="000000"/>
                </a:solidFill>
                <a:latin typeface="Century Schoolbook" panose="22635452340000000000" pitchFamily="1"/>
              </a:rPr>
              <a:t>Pulsante di allarme incendio UE Uscita di emergenza </a:t>
            </a:r>
          </a:p>
        </p:txBody>
      </p:sp>
      <p:sp>
        <p:nvSpPr>
          <p:cNvPr id="198" name="Segnaposto testo 197"/>
          <p:cNvSpPr>
            <a:spLocks noGrp="1"/>
          </p:cNvSpPr>
          <p:nvPr>
            <p:ph type="body" idx="10"/>
          </p:nvPr>
        </p:nvSpPr>
        <p:spPr>
          <a:xfrm>
            <a:off x="536576" y="2435227"/>
            <a:ext cx="4285615" cy="487680"/>
          </a:xfrm>
          <a:prstGeom prst="rect">
            <a:avLst/>
          </a:prstGeom>
          <a:noFill/>
          <a:ln w="0" cmpd="sng">
            <a:noFill/>
            <a:prstDash val="solid"/>
          </a:ln>
        </p:spPr>
        <p:txBody>
          <a:bodyPr vert="horz" lIns="0" tIns="0" rIns="0" bIns="0" anchor="t"/>
          <a:lstStyle/>
          <a:p>
            <a:pPr marL="0" marR="0" indent="0" algn="l">
              <a:lnSpc>
                <a:spcPts val="1300"/>
              </a:lnSpc>
              <a:spcAft>
                <a:spcPts val="0"/>
              </a:spcAft>
              <a:tabLst>
                <a:tab pos="445135" algn="l"/>
              </a:tabLst>
            </a:pPr>
            <a:r>
              <a:rPr lang="it-IT" sz="1100" spc="0" dirty="0">
                <a:solidFill>
                  <a:srgbClr val="000000"/>
                </a:solidFill>
                <a:latin typeface="Century Schoolbook" panose="22635452340000000000" pitchFamily="1"/>
              </a:rPr>
              <a:t>AP Porte con maniglione antipanico </a:t>
            </a:r>
          </a:p>
          <a:p>
            <a:pPr marL="0" marR="0" indent="0" algn="l">
              <a:lnSpc>
                <a:spcPts val="1600"/>
              </a:lnSpc>
              <a:spcBef>
                <a:spcPts val="1335"/>
              </a:spcBef>
              <a:spcAft>
                <a:spcPts val="0"/>
              </a:spcAft>
              <a:tabLst>
                <a:tab pos="445135" algn="l"/>
              </a:tabLst>
            </a:pPr>
            <a:r>
              <a:rPr lang="it-IT" sz="1100" spc="10" dirty="0">
                <a:solidFill>
                  <a:srgbClr val="000000"/>
                </a:solidFill>
                <a:latin typeface="Segoe UI Symbol" panose="22635452340000000000" pitchFamily="2"/>
              </a:rPr>
              <a:t> </a:t>
            </a:r>
            <a:r>
              <a:rPr lang="it-IT" sz="1100" spc="10" dirty="0">
                <a:solidFill>
                  <a:srgbClr val="000000"/>
                </a:solidFill>
                <a:latin typeface="Century Schoolbook" panose="22635452340000000000" pitchFamily="1"/>
              </a:rPr>
              <a:t>Vie di uscita </a:t>
            </a:r>
          </a:p>
        </p:txBody>
      </p:sp>
      <p:sp>
        <p:nvSpPr>
          <p:cNvPr id="199" name="Segnaposto testo 198"/>
          <p:cNvSpPr>
            <a:spLocks noGrp="1"/>
          </p:cNvSpPr>
          <p:nvPr>
            <p:ph type="body" idx="10"/>
          </p:nvPr>
        </p:nvSpPr>
        <p:spPr>
          <a:xfrm>
            <a:off x="993778" y="2922905"/>
            <a:ext cx="3828415" cy="579120"/>
          </a:xfrm>
          <a:prstGeom prst="rect">
            <a:avLst/>
          </a:prstGeom>
          <a:noFill/>
          <a:ln w="0" cmpd="sng">
            <a:noFill/>
            <a:prstDash val="solid"/>
          </a:ln>
        </p:spPr>
        <p:txBody>
          <a:bodyPr vert="horz" lIns="0" tIns="173990" rIns="0" bIns="0" anchor="t"/>
          <a:lstStyle/>
          <a:p>
            <a:pPr marL="0" marR="0" indent="0" algn="l">
              <a:lnSpc>
                <a:spcPts val="1300"/>
              </a:lnSpc>
              <a:spcAft>
                <a:spcPts val="0"/>
              </a:spcAft>
            </a:pPr>
            <a:r>
              <a:rPr lang="it-IT" sz="1100" spc="0" dirty="0">
                <a:solidFill>
                  <a:srgbClr val="000000"/>
                </a:solidFill>
                <a:latin typeface="Century Schoolbook" panose="22635452340000000000" pitchFamily="1"/>
              </a:rPr>
              <a:t>Percorsi di evacuazione; estintore a mano; idrante </a:t>
            </a:r>
          </a:p>
        </p:txBody>
      </p:sp>
      <p:sp>
        <p:nvSpPr>
          <p:cNvPr id="200" name="Segnaposto testo 199"/>
          <p:cNvSpPr>
            <a:spLocks noGrp="1"/>
          </p:cNvSpPr>
          <p:nvPr>
            <p:ph type="body" idx="10"/>
          </p:nvPr>
        </p:nvSpPr>
        <p:spPr>
          <a:xfrm>
            <a:off x="542291" y="3502025"/>
            <a:ext cx="4279899" cy="935990"/>
          </a:xfrm>
          <a:prstGeom prst="rect">
            <a:avLst/>
          </a:prstGeom>
          <a:noFill/>
          <a:ln w="0" cmpd="sng">
            <a:noFill/>
            <a:prstDash val="solid"/>
          </a:ln>
        </p:spPr>
        <p:txBody>
          <a:bodyPr vert="horz" lIns="0" tIns="3175" rIns="0" bIns="0" anchor="t"/>
          <a:lstStyle/>
          <a:p>
            <a:pPr marL="0" marR="0" indent="0" algn="l">
              <a:lnSpc>
                <a:spcPts val="1600"/>
              </a:lnSpc>
              <a:spcAft>
                <a:spcPts val="0"/>
              </a:spcAft>
              <a:tabLst>
                <a:tab pos="622300" algn="l"/>
              </a:tabLst>
            </a:pPr>
            <a:r>
              <a:rPr lang="it-IT" sz="1400" spc="0">
                <a:solidFill>
                  <a:srgbClr val="000000"/>
                </a:solidFill>
                <a:latin typeface="Century Schoolbook" panose="22635452340000000000" pitchFamily="1"/>
              </a:rPr>
              <a:t>LS </a:t>
            </a:r>
            <a:r>
              <a:rPr lang="it-IT" sz="1100" spc="0">
                <a:solidFill>
                  <a:srgbClr val="000000"/>
                </a:solidFill>
                <a:latin typeface="Century Schoolbook" panose="22635452340000000000" pitchFamily="1"/>
              </a:rPr>
              <a:t>Luci di sicurezza </a:t>
            </a:r>
          </a:p>
          <a:p>
            <a:pPr marL="0" marR="0" indent="0" algn="l">
              <a:lnSpc>
                <a:spcPts val="1600"/>
              </a:lnSpc>
              <a:spcBef>
                <a:spcPts val="1315"/>
              </a:spcBef>
              <a:spcAft>
                <a:spcPts val="0"/>
              </a:spcAft>
            </a:pPr>
            <a:r>
              <a:rPr lang="it-IT" sz="1400" spc="45">
                <a:solidFill>
                  <a:srgbClr val="000000"/>
                </a:solidFill>
                <a:latin typeface="Century Schoolbook" panose="22635452340000000000" pitchFamily="1"/>
              </a:rPr>
              <a:t>QE </a:t>
            </a:r>
            <a:r>
              <a:rPr lang="it-IT" sz="1100" spc="45">
                <a:solidFill>
                  <a:srgbClr val="000000"/>
                </a:solidFill>
                <a:latin typeface="Century Schoolbook" panose="22635452340000000000" pitchFamily="1"/>
              </a:rPr>
              <a:t>Quadro elettrico di piano </a:t>
            </a:r>
          </a:p>
          <a:p>
            <a:pPr marL="0" marR="0" indent="0" algn="l">
              <a:lnSpc>
                <a:spcPts val="1600"/>
              </a:lnSpc>
              <a:spcBef>
                <a:spcPts val="1315"/>
              </a:spcBef>
              <a:spcAft>
                <a:spcPts val="0"/>
              </a:spcAft>
            </a:pPr>
            <a:r>
              <a:rPr lang="it-IT" sz="1400" spc="10">
                <a:solidFill>
                  <a:srgbClr val="000000"/>
                </a:solidFill>
                <a:latin typeface="Century Schoolbook" panose="22635452340000000000" pitchFamily="1"/>
              </a:rPr>
              <a:t>QEG </a:t>
            </a:r>
            <a:r>
              <a:rPr lang="it-IT" sz="1100" spc="10">
                <a:solidFill>
                  <a:srgbClr val="000000"/>
                </a:solidFill>
                <a:latin typeface="Century Schoolbook" panose="22635452340000000000" pitchFamily="1"/>
              </a:rPr>
              <a:t>Quadro elettrico generale </a:t>
            </a:r>
          </a:p>
        </p:txBody>
      </p:sp>
      <p:sp>
        <p:nvSpPr>
          <p:cNvPr id="201" name="Segnaposto testo 200"/>
          <p:cNvSpPr>
            <a:spLocks noGrp="1"/>
          </p:cNvSpPr>
          <p:nvPr>
            <p:ph type="body" idx="10"/>
          </p:nvPr>
        </p:nvSpPr>
        <p:spPr>
          <a:xfrm>
            <a:off x="1009015" y="4438017"/>
            <a:ext cx="3813175" cy="502286"/>
          </a:xfrm>
          <a:prstGeom prst="rect">
            <a:avLst/>
          </a:prstGeom>
          <a:noFill/>
          <a:ln w="0" cmpd="sng">
            <a:noFill/>
            <a:prstDash val="solid"/>
          </a:ln>
        </p:spPr>
        <p:txBody>
          <a:bodyPr vert="horz" lIns="0" tIns="169545" rIns="0" bIns="0" anchor="t"/>
          <a:lstStyle/>
          <a:p>
            <a:pPr marL="0" marR="0" indent="0" algn="l">
              <a:lnSpc>
                <a:spcPts val="1300"/>
              </a:lnSpc>
              <a:spcAft>
                <a:spcPts val="0"/>
              </a:spcAft>
            </a:pPr>
            <a:r>
              <a:rPr lang="it-IT" sz="1100" spc="5">
                <a:solidFill>
                  <a:srgbClr val="000000"/>
                </a:solidFill>
                <a:latin typeface="Century Schoolbook" panose="22635452340000000000" pitchFamily="1"/>
              </a:rPr>
              <a:t>Ubicazione Cassetta Primo Soccorso </a:t>
            </a:r>
          </a:p>
        </p:txBody>
      </p:sp>
      <p:sp>
        <p:nvSpPr>
          <p:cNvPr id="202" name="Segnaposto testo 201"/>
          <p:cNvSpPr>
            <a:spLocks noGrp="1"/>
          </p:cNvSpPr>
          <p:nvPr>
            <p:ph type="body" idx="10"/>
          </p:nvPr>
        </p:nvSpPr>
        <p:spPr>
          <a:xfrm>
            <a:off x="478791" y="4940301"/>
            <a:ext cx="4343399" cy="1908175"/>
          </a:xfrm>
          <a:prstGeom prst="rect">
            <a:avLst/>
          </a:prstGeom>
          <a:noFill/>
          <a:ln w="0" cmpd="sng">
            <a:noFill/>
            <a:prstDash val="solid"/>
          </a:ln>
        </p:spPr>
        <p:txBody>
          <a:bodyPr vert="horz" lIns="0" tIns="34290" rIns="0" bIns="0" anchor="t"/>
          <a:lstStyle/>
          <a:p>
            <a:pPr marL="0" marR="45720" indent="0" algn="l">
              <a:lnSpc>
                <a:spcPts val="1300"/>
              </a:lnSpc>
              <a:spcAft>
                <a:spcPts val="0"/>
              </a:spcAft>
            </a:pPr>
            <a:r>
              <a:rPr lang="it-IT" sz="1100" spc="0" dirty="0">
                <a:solidFill>
                  <a:srgbClr val="000000"/>
                </a:solidFill>
                <a:latin typeface="Century Schoolbook" panose="22635452340000000000" pitchFamily="1"/>
              </a:rPr>
              <a:t>Sono anche indicate le regole e i comportamenti da seguire in caso di </a:t>
            </a:r>
            <a:r>
              <a:rPr lang="it-IT" sz="1100" b="1" i="1" spc="0" dirty="0">
                <a:solidFill>
                  <a:srgbClr val="000000"/>
                </a:solidFill>
                <a:latin typeface="Century Schoolbook" panose="22635452340000000000" pitchFamily="1"/>
              </a:rPr>
              <a:t>EMERGENZA, </a:t>
            </a:r>
            <a:r>
              <a:rPr lang="it-IT" sz="1100" spc="0" dirty="0">
                <a:solidFill>
                  <a:srgbClr val="000000"/>
                </a:solidFill>
                <a:latin typeface="Century Schoolbook" panose="22635452340000000000" pitchFamily="1"/>
              </a:rPr>
              <a:t>il punto di raccolta in caso di evacuazione di emergenza dell’edificio </a:t>
            </a:r>
          </a:p>
          <a:p>
            <a:pPr marL="0" marR="0" indent="0" algn="l">
              <a:lnSpc>
                <a:spcPts val="1300"/>
              </a:lnSpc>
              <a:spcBef>
                <a:spcPts val="1310"/>
              </a:spcBef>
              <a:spcAft>
                <a:spcPts val="0"/>
              </a:spcAft>
            </a:pPr>
            <a:r>
              <a:rPr lang="it-IT" sz="1100" dirty="0">
                <a:solidFill>
                  <a:srgbClr val="000000"/>
                </a:solidFill>
                <a:latin typeface="Century Schoolbook" panose="22635452340000000000" pitchFamily="1"/>
              </a:rPr>
              <a:t>N</a:t>
            </a:r>
            <a:r>
              <a:rPr lang="it-IT" sz="1100" spc="0" dirty="0" smtClean="0">
                <a:solidFill>
                  <a:srgbClr val="000000"/>
                </a:solidFill>
                <a:latin typeface="Century Schoolbook" panose="22635452340000000000" pitchFamily="1"/>
              </a:rPr>
              <a:t>umero unico per </a:t>
            </a:r>
            <a:r>
              <a:rPr lang="it-IT" sz="1100" spc="0" dirty="0">
                <a:solidFill>
                  <a:srgbClr val="000000"/>
                </a:solidFill>
                <a:latin typeface="Century Schoolbook" panose="22635452340000000000" pitchFamily="1"/>
              </a:rPr>
              <a:t>le chiamate di emergenza </a:t>
            </a:r>
          </a:p>
          <a:p>
            <a:pPr marL="0" marR="0" indent="182880" algn="l">
              <a:lnSpc>
                <a:spcPts val="1300"/>
              </a:lnSpc>
              <a:spcBef>
                <a:spcPts val="0"/>
              </a:spcBef>
              <a:spcAft>
                <a:spcPts val="0"/>
              </a:spcAft>
              <a:buFont typeface="Symbol"/>
              <a:buChar char="·"/>
            </a:pPr>
            <a:r>
              <a:rPr lang="it-IT" sz="1100" spc="15" dirty="0">
                <a:solidFill>
                  <a:srgbClr val="000000"/>
                </a:solidFill>
                <a:latin typeface="Century Schoolbook" panose="22635452340000000000" pitchFamily="1"/>
              </a:rPr>
              <a:t>VIGILI DEL FUOCO: </a:t>
            </a:r>
            <a:r>
              <a:rPr lang="it-IT" sz="1100" spc="15" dirty="0" smtClean="0">
                <a:solidFill>
                  <a:srgbClr val="000000"/>
                </a:solidFill>
                <a:latin typeface="Century Schoolbook" panose="22635452340000000000" pitchFamily="1"/>
              </a:rPr>
              <a:t>112</a:t>
            </a:r>
            <a:endParaRPr lang="it-IT" sz="1100" spc="15" dirty="0">
              <a:solidFill>
                <a:srgbClr val="000000"/>
              </a:solidFill>
              <a:latin typeface="Century Schoolbook" panose="22635452340000000000" pitchFamily="1"/>
            </a:endParaRPr>
          </a:p>
          <a:p>
            <a:pPr marL="0" marR="0" indent="182880" algn="l">
              <a:lnSpc>
                <a:spcPts val="1300"/>
              </a:lnSpc>
              <a:spcBef>
                <a:spcPts val="0"/>
              </a:spcBef>
              <a:spcAft>
                <a:spcPts val="0"/>
              </a:spcAft>
              <a:buFont typeface="Symbol"/>
              <a:buChar char="·"/>
            </a:pPr>
            <a:r>
              <a:rPr lang="it-IT" sz="1100" spc="15" dirty="0">
                <a:solidFill>
                  <a:srgbClr val="000000"/>
                </a:solidFill>
                <a:latin typeface="Century Schoolbook" panose="22635452340000000000" pitchFamily="1"/>
              </a:rPr>
              <a:t>SOCCORSO </a:t>
            </a:r>
            <a:r>
              <a:rPr lang="it-IT" sz="1100" spc="15" dirty="0" smtClean="0">
                <a:solidFill>
                  <a:srgbClr val="000000"/>
                </a:solidFill>
                <a:latin typeface="Century Schoolbook" panose="22635452340000000000" pitchFamily="1"/>
              </a:rPr>
              <a:t>SANITARIO:112 </a:t>
            </a:r>
            <a:endParaRPr lang="it-IT" sz="1100" spc="15" dirty="0">
              <a:solidFill>
                <a:srgbClr val="000000"/>
              </a:solidFill>
              <a:latin typeface="Century Schoolbook" panose="22635452340000000000" pitchFamily="1"/>
            </a:endParaRPr>
          </a:p>
          <a:p>
            <a:pPr marL="0" marR="0" indent="182880" algn="l">
              <a:lnSpc>
                <a:spcPts val="1300"/>
              </a:lnSpc>
              <a:spcBef>
                <a:spcPts val="0"/>
              </a:spcBef>
              <a:spcAft>
                <a:spcPts val="0"/>
              </a:spcAft>
              <a:buFont typeface="Symbol"/>
              <a:buChar char="·"/>
            </a:pPr>
            <a:r>
              <a:rPr lang="it-IT" sz="1100" spc="55" dirty="0">
                <a:solidFill>
                  <a:srgbClr val="000000"/>
                </a:solidFill>
                <a:latin typeface="Century Schoolbook" panose="22635452340000000000" pitchFamily="1"/>
              </a:rPr>
              <a:t>CARABINIERI: 112 </a:t>
            </a:r>
          </a:p>
          <a:p>
            <a:pPr marL="0" marR="0" indent="182880" algn="l">
              <a:lnSpc>
                <a:spcPts val="1300"/>
              </a:lnSpc>
              <a:spcBef>
                <a:spcPts val="0"/>
              </a:spcBef>
              <a:spcAft>
                <a:spcPts val="3045"/>
              </a:spcAft>
              <a:buFont typeface="Symbol"/>
              <a:buChar char="·"/>
            </a:pPr>
            <a:r>
              <a:rPr lang="it-IT" sz="1100" spc="20" dirty="0">
                <a:solidFill>
                  <a:srgbClr val="000000"/>
                </a:solidFill>
                <a:latin typeface="Century Schoolbook" panose="22635452340000000000" pitchFamily="1"/>
              </a:rPr>
              <a:t>QUESTURA: </a:t>
            </a:r>
            <a:r>
              <a:rPr lang="it-IT" sz="1100" spc="20" dirty="0" smtClean="0">
                <a:solidFill>
                  <a:srgbClr val="000000"/>
                </a:solidFill>
                <a:latin typeface="Century Schoolbook" panose="22635452340000000000" pitchFamily="1"/>
              </a:rPr>
              <a:t>112</a:t>
            </a:r>
            <a:endParaRPr lang="it-IT" sz="1100" spc="20" dirty="0">
              <a:solidFill>
                <a:srgbClr val="000000"/>
              </a:solidFill>
              <a:latin typeface="Century Schoolbook" panose="22635452340000000000" pitchFamily="1"/>
            </a:endParaRPr>
          </a:p>
        </p:txBody>
      </p:sp>
      <p:sp>
        <p:nvSpPr>
          <p:cNvPr id="211" name="Segnaposto testo 210"/>
          <p:cNvSpPr>
            <a:spLocks noGrp="1"/>
          </p:cNvSpPr>
          <p:nvPr>
            <p:ph type="body" idx="10"/>
          </p:nvPr>
        </p:nvSpPr>
        <p:spPr>
          <a:xfrm>
            <a:off x="2488565" y="6848475"/>
            <a:ext cx="234951"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75">
                <a:solidFill>
                  <a:srgbClr val="000000"/>
                </a:solidFill>
                <a:latin typeface="Times New Roman" panose="22635452340000000000" pitchFamily="1"/>
              </a:rPr>
              <a:t>15 </a:t>
            </a:r>
          </a:p>
        </p:txBody>
      </p:sp>
    </p:spTree>
  </p:cSld>
  <p:clrMapOvr>
    <a:masterClrMapping/>
  </p:clrMapOvr>
  <p:transition advClick="0" advTm="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jpg"/>
          <p:cNvPicPr/>
          <p:nvPr/>
        </p:nvPicPr>
        <p:blipFill>
          <a:blip r:embed="rId2" cstate="print"/>
          <a:stretch>
            <a:fillRect/>
          </a:stretch>
        </p:blipFill>
        <p:spPr>
          <a:xfrm>
            <a:off x="3264535" y="3389629"/>
            <a:ext cx="899161" cy="1633220"/>
          </a:xfrm>
          <a:prstGeom prst="rect">
            <a:avLst/>
          </a:prstGeom>
        </p:spPr>
      </p:pic>
      <p:pic>
        <p:nvPicPr>
          <p:cNvPr id="224" name="Image.jpg"/>
          <p:cNvPicPr/>
          <p:nvPr/>
        </p:nvPicPr>
        <p:blipFill>
          <a:blip r:embed="rId3" cstate="print"/>
          <a:stretch>
            <a:fillRect/>
          </a:stretch>
        </p:blipFill>
        <p:spPr>
          <a:xfrm>
            <a:off x="2849882" y="5510531"/>
            <a:ext cx="1837690" cy="634365"/>
          </a:xfrm>
          <a:prstGeom prst="rect">
            <a:avLst/>
          </a:prstGeom>
        </p:spPr>
      </p:pic>
      <p:pic>
        <p:nvPicPr>
          <p:cNvPr id="226" name="Image.jpg"/>
          <p:cNvPicPr/>
          <p:nvPr/>
        </p:nvPicPr>
        <p:blipFill>
          <a:blip r:embed="rId4" cstate="print"/>
          <a:stretch>
            <a:fillRect/>
          </a:stretch>
        </p:blipFill>
        <p:spPr>
          <a:xfrm>
            <a:off x="722631" y="548643"/>
            <a:ext cx="115570" cy="621664"/>
          </a:xfrm>
          <a:prstGeom prst="rect">
            <a:avLst/>
          </a:prstGeom>
        </p:spPr>
      </p:pic>
      <p:sp>
        <p:nvSpPr>
          <p:cNvPr id="214" name="Segnaposto testo 213"/>
          <p:cNvSpPr>
            <a:spLocks noGrp="1"/>
          </p:cNvSpPr>
          <p:nvPr>
            <p:ph type="body" idx="10"/>
          </p:nvPr>
        </p:nvSpPr>
        <p:spPr>
          <a:xfrm>
            <a:off x="504192" y="355599"/>
            <a:ext cx="4343399" cy="171450"/>
          </a:xfrm>
          <a:prstGeom prst="rect">
            <a:avLst/>
          </a:prstGeom>
          <a:noFill/>
          <a:ln w="0" cmpd="sng">
            <a:noFill/>
            <a:prstDash val="solid"/>
          </a:ln>
        </p:spPr>
        <p:txBody>
          <a:bodyPr vert="horz" lIns="0" tIns="127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Per la sicurezza sul lavoro è importante l’informazione riguardo: </a:t>
            </a:r>
          </a:p>
        </p:txBody>
      </p:sp>
      <p:sp>
        <p:nvSpPr>
          <p:cNvPr id="215" name="Segnaposto testo 214"/>
          <p:cNvSpPr>
            <a:spLocks noGrp="1"/>
          </p:cNvSpPr>
          <p:nvPr>
            <p:ph type="body" idx="10"/>
          </p:nvPr>
        </p:nvSpPr>
        <p:spPr>
          <a:xfrm>
            <a:off x="899161" y="527053"/>
            <a:ext cx="3948430" cy="83756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it-IT" sz="1100" spc="0">
                <a:solidFill>
                  <a:srgbClr val="000000"/>
                </a:solidFill>
                <a:latin typeface="Century Schoolbook" panose="22635452340000000000" pitchFamily="1"/>
              </a:rPr>
              <a:t>pericoli specifici presenti nei luoghi di lavoro ;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norme comportamentali e tecniche di sicurezza;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mezzi a disposizione per affrontare l’emergenza; </a:t>
            </a:r>
          </a:p>
          <a:p>
            <a:pPr marL="0" marR="0" indent="0" algn="l">
              <a:lnSpc>
                <a:spcPts val="1300"/>
              </a:lnSpc>
              <a:spcBef>
                <a:spcPts val="20"/>
              </a:spcBef>
              <a:spcAft>
                <a:spcPts val="0"/>
              </a:spcAft>
            </a:pPr>
            <a:r>
              <a:rPr lang="it-IT" sz="1100" spc="0">
                <a:solidFill>
                  <a:srgbClr val="000000"/>
                </a:solidFill>
                <a:latin typeface="Century Schoolbook" panose="22635452340000000000" pitchFamily="1"/>
              </a:rPr>
              <a:t>vie di esodo rapide e sicure. </a:t>
            </a:r>
          </a:p>
        </p:txBody>
      </p:sp>
      <p:sp>
        <p:nvSpPr>
          <p:cNvPr id="216" name="Segnaposto testo 215"/>
          <p:cNvSpPr>
            <a:spLocks noGrp="1"/>
          </p:cNvSpPr>
          <p:nvPr>
            <p:ph type="body" idx="10"/>
          </p:nvPr>
        </p:nvSpPr>
        <p:spPr>
          <a:xfrm>
            <a:off x="504192" y="1364615"/>
            <a:ext cx="4343399" cy="2014855"/>
          </a:xfrm>
          <a:prstGeom prst="rect">
            <a:avLst/>
          </a:prstGeom>
          <a:noFill/>
          <a:ln w="0" cmpd="sng">
            <a:noFill/>
            <a:prstDash val="solid"/>
          </a:ln>
        </p:spPr>
        <p:txBody>
          <a:bodyPr vert="horz" lIns="0" tIns="34290" rIns="0" bIns="0" anchor="t"/>
          <a:lstStyle/>
          <a:p>
            <a:pPr marL="0" marR="45720" indent="0" algn="just">
              <a:lnSpc>
                <a:spcPts val="1300"/>
              </a:lnSpc>
              <a:spcAft>
                <a:spcPts val="0"/>
              </a:spcAft>
            </a:pPr>
            <a:r>
              <a:rPr lang="it-IT" sz="1100" spc="0">
                <a:solidFill>
                  <a:srgbClr val="000000"/>
                </a:solidFill>
                <a:latin typeface="Century Schoolbook" panose="22635452340000000000" pitchFamily="1"/>
              </a:rPr>
              <a:t>La </a:t>
            </a:r>
            <a:r>
              <a:rPr lang="it-IT" sz="1100" b="1" spc="0">
                <a:solidFill>
                  <a:srgbClr val="000000"/>
                </a:solidFill>
                <a:latin typeface="Century Schoolbook" panose="22635452340000000000" pitchFamily="1"/>
              </a:rPr>
              <a:t>segnaletica di sicurezza </a:t>
            </a:r>
            <a:r>
              <a:rPr lang="it-IT" sz="1100" spc="0">
                <a:solidFill>
                  <a:srgbClr val="000000"/>
                </a:solidFill>
                <a:latin typeface="Century Schoolbook" panose="22635452340000000000" pitchFamily="1"/>
              </a:rPr>
              <a:t>è il mezzo più diretto per estendere le informazioni anche agli occupanti occasionali dei luoghi di lavoro. </a:t>
            </a:r>
          </a:p>
          <a:p>
            <a:pPr marL="822960" marR="0" indent="0" algn="just">
              <a:lnSpc>
                <a:spcPts val="1200"/>
              </a:lnSpc>
              <a:spcBef>
                <a:spcPts val="1340"/>
              </a:spcBef>
              <a:spcAft>
                <a:spcPts val="0"/>
              </a:spcAft>
            </a:pPr>
            <a:r>
              <a:rPr lang="it-IT" sz="1100" b="1" i="1" u="sng" spc="0">
                <a:solidFill>
                  <a:srgbClr val="000000"/>
                </a:solidFill>
                <a:latin typeface="Century Schoolbook" panose="22635452340000000000" pitchFamily="1"/>
              </a:rPr>
              <a:t>Conoscere la segnaletica di sicurezza  </a:t>
            </a:r>
          </a:p>
          <a:p>
            <a:pPr marL="0" marR="45720" indent="91440" algn="just">
              <a:lnSpc>
                <a:spcPts val="1300"/>
              </a:lnSpc>
              <a:spcBef>
                <a:spcPts val="0"/>
              </a:spcBef>
              <a:spcAft>
                <a:spcPts val="0"/>
              </a:spcAft>
            </a:pPr>
            <a:r>
              <a:rPr lang="it-IT" sz="1100" spc="0">
                <a:solidFill>
                  <a:srgbClr val="000000"/>
                </a:solidFill>
                <a:latin typeface="Century Schoolbook" panose="22635452340000000000" pitchFamily="1"/>
              </a:rPr>
              <a:t>Nell'edificio scolastico è esposta, e deve essere mantenuta controllata, la segnaletica destinata a trasmettere messaggi di sicurezza. </a:t>
            </a:r>
          </a:p>
          <a:p>
            <a:pPr marL="0" marR="45720" indent="91440" algn="just">
              <a:lnSpc>
                <a:spcPts val="1300"/>
              </a:lnSpc>
              <a:spcBef>
                <a:spcPts val="25"/>
              </a:spcBef>
              <a:spcAft>
                <a:spcPts val="1275"/>
              </a:spcAft>
            </a:pPr>
            <a:r>
              <a:rPr lang="it-IT" sz="1100" spc="10">
                <a:solidFill>
                  <a:srgbClr val="000000"/>
                </a:solidFill>
                <a:latin typeface="Century Schoolbook" panose="22635452340000000000" pitchFamily="1"/>
              </a:rPr>
              <a:t>La segnaletica di sicurezza è il mezzo più diretto per estendere le informazioni anche agli occupanti occasionali dei luoghi di lavoro. </a:t>
            </a:r>
          </a:p>
        </p:txBody>
      </p:sp>
      <p:graphicFrame>
        <p:nvGraphicFramePr>
          <p:cNvPr id="219" name="table 219"/>
          <p:cNvGraphicFramePr>
            <a:graphicFrameLocks noGrp="1"/>
          </p:cNvGraphicFramePr>
          <p:nvPr/>
        </p:nvGraphicFramePr>
        <p:xfrm>
          <a:off x="504191" y="3379471"/>
          <a:ext cx="4343400" cy="2497444"/>
        </p:xfrm>
        <a:graphic>
          <a:graphicData uri="http://schemas.openxmlformats.org/drawingml/2006/table">
            <a:tbl>
              <a:tblPr/>
              <a:tblGrid>
                <a:gridCol w="2760345"/>
                <a:gridCol w="1583055"/>
              </a:tblGrid>
              <a:tr h="2497444">
                <a:tc>
                  <a:txBody>
                    <a:bodyPr/>
                    <a:lstStyle/>
                    <a:p>
                      <a:pPr marL="0" marR="0" indent="0" algn="l">
                        <a:lnSpc>
                          <a:spcPts val="1200"/>
                        </a:lnSpc>
                        <a:spcBef>
                          <a:spcPts val="0"/>
                        </a:spcBef>
                        <a:spcAft>
                          <a:spcPts val="0"/>
                        </a:spcAft>
                      </a:pPr>
                      <a:r>
                        <a:rPr lang="it-IT" sz="1100" b="1" i="1" spc="0">
                          <a:solidFill>
                            <a:srgbClr val="000000"/>
                          </a:solidFill>
                          <a:latin typeface="Century Schoolbook" panose="22635452340000000000" pitchFamily="1"/>
                        </a:rPr>
                        <a:t>Segnali di divieto </a:t>
                      </a:r>
                    </a:p>
                    <a:p>
                      <a:pPr marL="0" marR="0" indent="137160" algn="l">
                        <a:lnSpc>
                          <a:spcPts val="1300"/>
                        </a:lnSpc>
                        <a:spcBef>
                          <a:spcPts val="0"/>
                        </a:spcBef>
                        <a:spcAft>
                          <a:spcPts val="0"/>
                        </a:spcAft>
                        <a:buFont typeface="Symbol"/>
                        <a:buChar char="·"/>
                      </a:pPr>
                      <a:r>
                        <a:rPr lang="it-IT" sz="1100" spc="10">
                          <a:solidFill>
                            <a:srgbClr val="000000"/>
                          </a:solidFill>
                          <a:latin typeface="Century Schoolbook" panose="22635452340000000000" pitchFamily="1"/>
                        </a:rPr>
                        <a:t>Forma rotonda </a:t>
                      </a:r>
                    </a:p>
                    <a:p>
                      <a:pPr marL="0" marR="0" indent="137160" algn="l">
                        <a:lnSpc>
                          <a:spcPts val="1300"/>
                        </a:lnSpc>
                        <a:spcBef>
                          <a:spcPts val="5"/>
                        </a:spcBef>
                        <a:spcAft>
                          <a:spcPts val="0"/>
                        </a:spcAft>
                        <a:buFont typeface="Symbol"/>
                        <a:buChar char="·"/>
                      </a:pPr>
                      <a:r>
                        <a:rPr lang="it-IT" sz="1100" spc="5">
                          <a:solidFill>
                            <a:srgbClr val="000000"/>
                          </a:solidFill>
                          <a:latin typeface="Century Schoolbook" panose="22635452340000000000" pitchFamily="1"/>
                        </a:rPr>
                        <a:t>Pittogramma nero su fondo bianco </a:t>
                      </a:r>
                    </a:p>
                    <a:p>
                      <a:pPr marL="0" marR="0" indent="137160" algn="l">
                        <a:lnSpc>
                          <a:spcPts val="1300"/>
                        </a:lnSpc>
                        <a:spcBef>
                          <a:spcPts val="0"/>
                        </a:spcBef>
                        <a:spcAft>
                          <a:spcPts val="0"/>
                        </a:spcAft>
                        <a:buFont typeface="Symbol"/>
                        <a:buChar char="·"/>
                      </a:pPr>
                      <a:r>
                        <a:rPr lang="it-IT" sz="1100" spc="5">
                          <a:solidFill>
                            <a:srgbClr val="000000"/>
                          </a:solidFill>
                          <a:latin typeface="Century Schoolbook" panose="22635452340000000000" pitchFamily="1"/>
                        </a:rPr>
                        <a:t>Bordo e banda diagonale rossi </a:t>
                      </a:r>
                    </a:p>
                    <a:p>
                      <a:pPr marL="0" marR="0" indent="0" algn="l">
                        <a:lnSpc>
                          <a:spcPts val="1200"/>
                        </a:lnSpc>
                        <a:spcBef>
                          <a:spcPts val="4000"/>
                        </a:spcBef>
                        <a:spcAft>
                          <a:spcPts val="0"/>
                        </a:spcAft>
                      </a:pPr>
                      <a:r>
                        <a:rPr lang="it-IT" sz="1100" b="1" i="1" spc="0">
                          <a:solidFill>
                            <a:srgbClr val="000000"/>
                          </a:solidFill>
                          <a:latin typeface="Century Schoolbook" panose="22635452340000000000" pitchFamily="1"/>
                        </a:rPr>
                        <a:t>Segnali di avvertimento </a:t>
                      </a:r>
                    </a:p>
                    <a:p>
                      <a:pPr marL="0" marR="0" indent="137160" algn="l">
                        <a:lnSpc>
                          <a:spcPts val="1300"/>
                        </a:lnSpc>
                        <a:spcBef>
                          <a:spcPts val="0"/>
                        </a:spcBef>
                        <a:spcAft>
                          <a:spcPts val="0"/>
                        </a:spcAft>
                        <a:buFont typeface="Symbol"/>
                        <a:buChar char="·"/>
                      </a:pPr>
                      <a:r>
                        <a:rPr lang="it-IT" sz="1100" spc="10">
                          <a:solidFill>
                            <a:srgbClr val="000000"/>
                          </a:solidFill>
                          <a:latin typeface="Century Schoolbook" panose="22635452340000000000" pitchFamily="1"/>
                        </a:rPr>
                        <a:t>Forma triangolare </a:t>
                      </a:r>
                    </a:p>
                    <a:p>
                      <a:pPr marL="0" marR="0" indent="137160" algn="l">
                        <a:lnSpc>
                          <a:spcPts val="1200"/>
                        </a:lnSpc>
                        <a:spcBef>
                          <a:spcPts val="0"/>
                        </a:spcBef>
                        <a:spcAft>
                          <a:spcPts val="0"/>
                        </a:spcAft>
                        <a:buFont typeface="Symbol"/>
                        <a:buChar char="·"/>
                      </a:pPr>
                      <a:r>
                        <a:rPr lang="it-IT" sz="1100" spc="5">
                          <a:solidFill>
                            <a:srgbClr val="000000"/>
                          </a:solidFill>
                          <a:latin typeface="Century Schoolbook" panose="22635452340000000000" pitchFamily="1"/>
                        </a:rPr>
                        <a:t>Pittogramma nero su sfondo giallo </a:t>
                      </a:r>
                    </a:p>
                    <a:p>
                      <a:pPr marL="0" marR="0" indent="137160" algn="l">
                        <a:lnSpc>
                          <a:spcPts val="1100"/>
                        </a:lnSpc>
                        <a:spcBef>
                          <a:spcPts val="0"/>
                        </a:spcBef>
                        <a:spcAft>
                          <a:spcPts val="0"/>
                        </a:spcAft>
                        <a:buFont typeface="Symbol"/>
                        <a:buChar char="·"/>
                      </a:pPr>
                      <a:r>
                        <a:rPr lang="it-IT" sz="1100" spc="15">
                          <a:solidFill>
                            <a:srgbClr val="000000"/>
                          </a:solidFill>
                          <a:latin typeface="Century Schoolbook" panose="22635452340000000000" pitchFamily="1"/>
                        </a:rPr>
                        <a:t>Bordo nero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graphicFrame>
        <p:nvGraphicFramePr>
          <p:cNvPr id="223" name="table 223"/>
          <p:cNvGraphicFramePr>
            <a:graphicFrameLocks noGrp="1"/>
          </p:cNvGraphicFramePr>
          <p:nvPr/>
        </p:nvGraphicFramePr>
        <p:xfrm>
          <a:off x="504190" y="5510532"/>
          <a:ext cx="4343400" cy="713105"/>
        </p:xfrm>
        <a:graphic>
          <a:graphicData uri="http://schemas.openxmlformats.org/drawingml/2006/table">
            <a:tbl>
              <a:tblPr/>
              <a:tblGrid>
                <a:gridCol w="2345691"/>
                <a:gridCol w="1997709"/>
              </a:tblGrid>
              <a:tr h="713105">
                <a:tc>
                  <a:txBody>
                    <a:bodyPr/>
                    <a:lstStyle/>
                    <a:p>
                      <a:pPr marL="0" marR="0" indent="0" algn="l">
                        <a:lnSpc>
                          <a:spcPts val="1200"/>
                        </a:lnSpc>
                        <a:spcBef>
                          <a:spcPts val="425"/>
                        </a:spcBef>
                        <a:spcAft>
                          <a:spcPts val="0"/>
                        </a:spcAft>
                      </a:pPr>
                      <a:r>
                        <a:rPr lang="it-IT" sz="1100" b="1" i="1" spc="0">
                          <a:solidFill>
                            <a:srgbClr val="000000"/>
                          </a:solidFill>
                          <a:latin typeface="Century Schoolbook" panose="22635452340000000000" pitchFamily="1"/>
                        </a:rPr>
                        <a:t>Segnali di prescrizione </a:t>
                      </a:r>
                    </a:p>
                    <a:p>
                      <a:pPr marL="0" marR="0" indent="182880" algn="l">
                        <a:lnSpc>
                          <a:spcPts val="1200"/>
                        </a:lnSpc>
                        <a:spcBef>
                          <a:spcPts val="0"/>
                        </a:spcBef>
                        <a:spcAft>
                          <a:spcPts val="0"/>
                        </a:spcAft>
                        <a:buFont typeface="Symbol"/>
                        <a:buChar char="·"/>
                      </a:pPr>
                      <a:r>
                        <a:rPr lang="it-IT" sz="1100" spc="-10">
                          <a:solidFill>
                            <a:srgbClr val="000000"/>
                          </a:solidFill>
                          <a:latin typeface="Century Schoolbook" panose="22635452340000000000" pitchFamily="1"/>
                        </a:rPr>
                        <a:t>Forma rotonda </a:t>
                      </a:r>
                    </a:p>
                    <a:p>
                      <a:pPr marL="182880" marR="0" indent="137160" algn="l">
                        <a:lnSpc>
                          <a:spcPts val="1200"/>
                        </a:lnSpc>
                        <a:spcBef>
                          <a:spcPts val="0"/>
                        </a:spcBef>
                        <a:spcAft>
                          <a:spcPts val="0"/>
                        </a:spcAft>
                        <a:buFont typeface="Symbol"/>
                        <a:buChar char="·"/>
                      </a:pPr>
                      <a:r>
                        <a:rPr lang="it-IT" sz="1100" spc="0">
                          <a:solidFill>
                            <a:srgbClr val="000000"/>
                          </a:solidFill>
                          <a:latin typeface="Century Schoolbook" panose="22635452340000000000" pitchFamily="1"/>
                        </a:rPr>
                        <a:t>Pittogramma bianco su fondo azzurro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227" name="Segnaposto testo 226"/>
          <p:cNvSpPr>
            <a:spLocks noGrp="1"/>
          </p:cNvSpPr>
          <p:nvPr>
            <p:ph type="body" idx="10"/>
          </p:nvPr>
        </p:nvSpPr>
        <p:spPr>
          <a:xfrm>
            <a:off x="2640965" y="70923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16 </a:t>
            </a:r>
          </a:p>
        </p:txBody>
      </p:sp>
    </p:spTree>
  </p:cSld>
  <p:clrMapOvr>
    <a:masterClrMapping/>
  </p:clrMapOvr>
  <p:transition advClick="0" advTm="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egnaposto testo 230"/>
          <p:cNvSpPr>
            <a:spLocks noGrp="1"/>
          </p:cNvSpPr>
          <p:nvPr>
            <p:ph type="body" idx="10"/>
          </p:nvPr>
        </p:nvSpPr>
        <p:spPr>
          <a:xfrm>
            <a:off x="2148840" y="1036322"/>
            <a:ext cx="524510" cy="782955"/>
          </a:xfrm>
          <a:prstGeom prst="rect">
            <a:avLst/>
          </a:prstGeom>
          <a:noFill/>
          <a:ln w="0" cmpd="sng">
            <a:noFill/>
            <a:prstDash val="solid"/>
          </a:ln>
        </p:spPr>
        <p:txBody>
          <a:bodyPr vert="horz" lIns="0" tIns="0" rIns="0" bIns="0" anchor="t"/>
          <a:lstStyle/>
          <a:p>
            <a:pPr algn="l"/>
            <a:r>
              <a:rPr lang="en-US" sz="100"/>
              <a:t> </a:t>
            </a:r>
          </a:p>
        </p:txBody>
      </p:sp>
      <p:pic>
        <p:nvPicPr>
          <p:cNvPr id="235" name="Image.jpg"/>
          <p:cNvPicPr/>
          <p:nvPr/>
        </p:nvPicPr>
        <p:blipFill>
          <a:blip r:embed="rId2" cstate="print"/>
          <a:stretch>
            <a:fillRect/>
          </a:stretch>
        </p:blipFill>
        <p:spPr>
          <a:xfrm>
            <a:off x="472441" y="1344297"/>
            <a:ext cx="1560829" cy="1475105"/>
          </a:xfrm>
          <a:prstGeom prst="rect">
            <a:avLst/>
          </a:prstGeom>
        </p:spPr>
      </p:pic>
      <p:pic>
        <p:nvPicPr>
          <p:cNvPr id="237" name="Image.jpg"/>
          <p:cNvPicPr/>
          <p:nvPr/>
        </p:nvPicPr>
        <p:blipFill>
          <a:blip r:embed="rId3" cstate="print"/>
          <a:stretch>
            <a:fillRect/>
          </a:stretch>
        </p:blipFill>
        <p:spPr>
          <a:xfrm>
            <a:off x="2993391" y="438785"/>
            <a:ext cx="2029459" cy="951230"/>
          </a:xfrm>
          <a:prstGeom prst="rect">
            <a:avLst/>
          </a:prstGeom>
        </p:spPr>
      </p:pic>
      <p:sp>
        <p:nvSpPr>
          <p:cNvPr id="230" name="Segnaposto testo 229"/>
          <p:cNvSpPr>
            <a:spLocks noGrp="1"/>
          </p:cNvSpPr>
          <p:nvPr>
            <p:ph type="body" idx="10"/>
          </p:nvPr>
        </p:nvSpPr>
        <p:spPr>
          <a:xfrm>
            <a:off x="501651" y="355600"/>
            <a:ext cx="2171700" cy="680720"/>
          </a:xfrm>
          <a:prstGeom prst="rect">
            <a:avLst/>
          </a:prstGeom>
          <a:noFill/>
          <a:ln w="0" cmpd="sng">
            <a:noFill/>
            <a:prstDash val="solid"/>
          </a:ln>
        </p:spPr>
        <p:txBody>
          <a:bodyPr vert="horz" lIns="0" tIns="4445" rIns="0" bIns="0" anchor="t"/>
          <a:lstStyle/>
          <a:p>
            <a:pPr marL="45720" marR="0" indent="0" algn="l">
              <a:lnSpc>
                <a:spcPts val="1300"/>
              </a:lnSpc>
              <a:spcAft>
                <a:spcPts val="0"/>
              </a:spcAft>
            </a:pPr>
            <a:r>
              <a:rPr lang="it-IT" sz="1200" spc="0">
                <a:solidFill>
                  <a:srgbClr val="000000"/>
                </a:solidFill>
                <a:latin typeface="Times New Roman" panose="22635452340000000000" pitchFamily="1"/>
              </a:rPr>
              <a:t>Segnali di salvataggio </a:t>
            </a:r>
          </a:p>
          <a:p>
            <a:pPr marL="182880" marR="0" indent="137160" algn="l">
              <a:lnSpc>
                <a:spcPts val="1200"/>
              </a:lnSpc>
              <a:spcBef>
                <a:spcPts val="0"/>
              </a:spcBef>
              <a:spcAft>
                <a:spcPts val="0"/>
              </a:spcAft>
              <a:buFont typeface="Symbol"/>
              <a:buChar char="·"/>
            </a:pPr>
            <a:r>
              <a:rPr lang="it-IT" sz="1100" spc="-25">
                <a:solidFill>
                  <a:srgbClr val="000000"/>
                </a:solidFill>
                <a:latin typeface="Century Schoolbook" panose="22635452340000000000" pitchFamily="1"/>
              </a:rPr>
              <a:t>Forma quadrata o rettangolare </a:t>
            </a:r>
          </a:p>
          <a:p>
            <a:pPr marL="182880" marR="0" indent="137160" algn="l">
              <a:lnSpc>
                <a:spcPts val="1300"/>
              </a:lnSpc>
              <a:spcBef>
                <a:spcPts val="0"/>
              </a:spcBef>
              <a:spcAft>
                <a:spcPts val="6095"/>
              </a:spcAft>
              <a:buFont typeface="Symbol"/>
              <a:buChar char="·"/>
            </a:pPr>
            <a:r>
              <a:rPr lang="it-IT" sz="1100" spc="0">
                <a:solidFill>
                  <a:srgbClr val="000000"/>
                </a:solidFill>
                <a:latin typeface="Century Schoolbook" panose="22635452340000000000" pitchFamily="1"/>
              </a:rPr>
              <a:t>Pittogramma bianco su fondo verde </a:t>
            </a:r>
          </a:p>
        </p:txBody>
      </p:sp>
      <p:sp>
        <p:nvSpPr>
          <p:cNvPr id="232" name="Segnaposto testo 231"/>
          <p:cNvSpPr>
            <a:spLocks noGrp="1"/>
          </p:cNvSpPr>
          <p:nvPr>
            <p:ph type="body" idx="10"/>
          </p:nvPr>
        </p:nvSpPr>
        <p:spPr>
          <a:xfrm>
            <a:off x="2148841" y="1819277"/>
            <a:ext cx="2696210" cy="1160780"/>
          </a:xfrm>
          <a:prstGeom prst="rect">
            <a:avLst/>
          </a:prstGeom>
          <a:noFill/>
          <a:ln w="0" cmpd="sng">
            <a:noFill/>
            <a:prstDash val="solid"/>
          </a:ln>
        </p:spPr>
        <p:txBody>
          <a:bodyPr vert="horz" lIns="0" tIns="57150" rIns="0" bIns="0" anchor="t"/>
          <a:lstStyle/>
          <a:p>
            <a:pPr marL="0" marR="0" indent="0" algn="l">
              <a:lnSpc>
                <a:spcPts val="1200"/>
              </a:lnSpc>
              <a:spcAft>
                <a:spcPts val="0"/>
              </a:spcAft>
            </a:pPr>
            <a:r>
              <a:rPr lang="it-IT" sz="1100" b="1" i="1" spc="0">
                <a:solidFill>
                  <a:srgbClr val="000000"/>
                </a:solidFill>
                <a:latin typeface="Century Schoolbook" panose="22635452340000000000" pitchFamily="1"/>
              </a:rPr>
              <a:t>Segnali antincendio </a:t>
            </a:r>
          </a:p>
          <a:p>
            <a:pPr marL="0" marR="0" indent="137160" algn="l">
              <a:lnSpc>
                <a:spcPts val="1300"/>
              </a:lnSpc>
              <a:spcBef>
                <a:spcPts val="20"/>
              </a:spcBef>
              <a:spcAft>
                <a:spcPts val="0"/>
              </a:spcAft>
              <a:buFont typeface="Symbol"/>
              <a:buChar char="·"/>
            </a:pPr>
            <a:r>
              <a:rPr lang="it-IT" sz="1100" spc="5">
                <a:solidFill>
                  <a:srgbClr val="000000"/>
                </a:solidFill>
                <a:latin typeface="Century Schoolbook" panose="22635452340000000000" pitchFamily="1"/>
              </a:rPr>
              <a:t>Forma quadrata o rettangolare </a:t>
            </a:r>
          </a:p>
          <a:p>
            <a:pPr marL="0" marR="0" indent="137160" algn="l">
              <a:lnSpc>
                <a:spcPts val="1300"/>
              </a:lnSpc>
              <a:spcBef>
                <a:spcPts val="0"/>
              </a:spcBef>
              <a:spcAft>
                <a:spcPts val="0"/>
              </a:spcAft>
              <a:buFont typeface="Symbol"/>
              <a:buChar char="·"/>
            </a:pPr>
            <a:r>
              <a:rPr lang="it-IT" sz="1100" spc="0">
                <a:solidFill>
                  <a:srgbClr val="000000"/>
                </a:solidFill>
                <a:latin typeface="Century Schoolbook" panose="22635452340000000000" pitchFamily="1"/>
              </a:rPr>
              <a:t>Pittogramma bianco su fondo rosso </a:t>
            </a:r>
          </a:p>
        </p:txBody>
      </p:sp>
      <p:sp>
        <p:nvSpPr>
          <p:cNvPr id="233" name="Segnaposto testo 232"/>
          <p:cNvSpPr>
            <a:spLocks noGrp="1"/>
          </p:cNvSpPr>
          <p:nvPr>
            <p:ph type="body" idx="10"/>
          </p:nvPr>
        </p:nvSpPr>
        <p:spPr>
          <a:xfrm>
            <a:off x="501651" y="2980054"/>
            <a:ext cx="4343399" cy="4149090"/>
          </a:xfrm>
          <a:prstGeom prst="rect">
            <a:avLst/>
          </a:prstGeom>
          <a:noFill/>
          <a:ln w="0" cmpd="sng">
            <a:noFill/>
            <a:prstDash val="solid"/>
          </a:ln>
        </p:spPr>
        <p:txBody>
          <a:bodyPr vert="horz" lIns="0" tIns="40640" rIns="0" bIns="0" anchor="t"/>
          <a:lstStyle/>
          <a:p>
            <a:pPr marL="822960" marR="228600" indent="-228600" algn="l">
              <a:lnSpc>
                <a:spcPts val="1600"/>
              </a:lnSpc>
              <a:spcAft>
                <a:spcPts val="0"/>
              </a:spcAft>
            </a:pPr>
            <a:r>
              <a:rPr lang="it-IT" sz="1400" b="1" spc="0">
                <a:solidFill>
                  <a:srgbClr val="000000"/>
                </a:solidFill>
                <a:latin typeface="Century Schoolbook" panose="22635452340000000000" pitchFamily="1"/>
              </a:rPr>
              <a:t>2. La seconda cosa utile da conoscere: misure di prevenzione/protezione </a:t>
            </a:r>
          </a:p>
          <a:p>
            <a:pPr marL="137160" marR="0" indent="0" algn="just">
              <a:lnSpc>
                <a:spcPts val="1300"/>
              </a:lnSpc>
              <a:spcBef>
                <a:spcPts val="1315"/>
              </a:spcBef>
              <a:spcAft>
                <a:spcPts val="0"/>
              </a:spcAft>
            </a:pPr>
            <a:r>
              <a:rPr lang="it-IT" sz="1100" spc="5">
                <a:solidFill>
                  <a:srgbClr val="000000"/>
                </a:solidFill>
                <a:latin typeface="Century Schoolbook" panose="22635452340000000000" pitchFamily="1"/>
              </a:rPr>
              <a:t>Ma cosa si intende per </a:t>
            </a:r>
            <a:r>
              <a:rPr lang="it-IT" sz="1100" b="1" spc="5">
                <a:solidFill>
                  <a:srgbClr val="000000"/>
                </a:solidFill>
                <a:latin typeface="Century Schoolbook" panose="22635452340000000000" pitchFamily="1"/>
              </a:rPr>
              <a:t>PREVENZIONE</a:t>
            </a:r>
            <a:r>
              <a:rPr lang="it-IT" sz="1100" spc="5">
                <a:solidFill>
                  <a:srgbClr val="000000"/>
                </a:solidFill>
                <a:latin typeface="Century Schoolbook" panose="22635452340000000000" pitchFamily="1"/>
              </a:rPr>
              <a:t>? </a:t>
            </a:r>
          </a:p>
          <a:p>
            <a:pPr marL="0" marR="45720" indent="0" algn="just">
              <a:lnSpc>
                <a:spcPts val="1400"/>
              </a:lnSpc>
              <a:spcBef>
                <a:spcPts val="20"/>
              </a:spcBef>
              <a:spcAft>
                <a:spcPts val="0"/>
              </a:spcAft>
            </a:pPr>
            <a:r>
              <a:rPr lang="it-IT" sz="1100" spc="0">
                <a:solidFill>
                  <a:srgbClr val="000000"/>
                </a:solidFill>
                <a:latin typeface="Century Schoolbook" panose="22635452340000000000" pitchFamily="1"/>
              </a:rPr>
              <a:t>Il complesso delle disposizioni o misure adottate o previste </a:t>
            </a:r>
            <a:r>
              <a:rPr lang="it-IT" sz="1200" spc="0">
                <a:solidFill>
                  <a:srgbClr val="000000"/>
                </a:solidFill>
                <a:latin typeface="Century Schoolbook" panose="22635452340000000000" pitchFamily="1"/>
              </a:rPr>
              <a:t>con cui gli allievi, gli insegnanti, il personale ausiliario, i presidi e ogni altro preposto, vivono le varie attività disciplinari, interdisciplinari e gestionali per evitare o ridurre i rischi professionali nel rispetto della salute e della sicurezza di tutti </a:t>
            </a:r>
            <a:r>
              <a:rPr lang="it-IT" sz="1100" spc="0">
                <a:solidFill>
                  <a:srgbClr val="000000"/>
                </a:solidFill>
                <a:latin typeface="Century Schoolbook" panose="22635452340000000000" pitchFamily="1"/>
              </a:rPr>
              <a:t>e dell’integrità dell’ambiente estern</a:t>
            </a:r>
            <a:r>
              <a:rPr lang="it-IT" sz="1150" spc="0">
                <a:solidFill>
                  <a:srgbClr val="000000"/>
                </a:solidFill>
                <a:latin typeface="Century Schoolbook" panose="22635452340000000000" pitchFamily="1"/>
              </a:rPr>
              <a:t>o </a:t>
            </a:r>
          </a:p>
          <a:p>
            <a:pPr marL="0" marR="45720" indent="0" algn="just">
              <a:lnSpc>
                <a:spcPts val="1300"/>
              </a:lnSpc>
              <a:spcBef>
                <a:spcPts val="5"/>
              </a:spcBef>
              <a:spcAft>
                <a:spcPts val="0"/>
              </a:spcAft>
              <a:tabLst>
                <a:tab pos="4297680" algn="r"/>
              </a:tabLst>
            </a:pPr>
            <a:r>
              <a:rPr lang="it-IT" sz="1100" b="1" spc="0">
                <a:solidFill>
                  <a:srgbClr val="000000"/>
                </a:solidFill>
                <a:latin typeface="Century Schoolbook" panose="22635452340000000000" pitchFamily="1"/>
              </a:rPr>
              <a:t>La “scuola” può e deve diventare il luogo primo e </a:t>
            </a:r>
            <a:r>
              <a:t/>
            </a:r>
            <a:br/>
            <a:r>
              <a:rPr lang="it-IT" sz="1100" b="1" spc="0">
                <a:solidFill>
                  <a:srgbClr val="000000"/>
                </a:solidFill>
                <a:latin typeface="Century Schoolbook" panose="22635452340000000000" pitchFamily="1"/>
              </a:rPr>
              <a:t>prioritario in cui si insegna e si attua la “prevenzione”. </a:t>
            </a:r>
          </a:p>
          <a:p>
            <a:pPr marL="0" marR="548640" indent="0" algn="l">
              <a:lnSpc>
                <a:spcPts val="1300"/>
              </a:lnSpc>
              <a:spcBef>
                <a:spcPts val="1330"/>
              </a:spcBef>
              <a:spcAft>
                <a:spcPts val="0"/>
              </a:spcAft>
            </a:pPr>
            <a:r>
              <a:rPr lang="it-IT" sz="1100" i="1" spc="0">
                <a:solidFill>
                  <a:srgbClr val="000000"/>
                </a:solidFill>
                <a:latin typeface="Century Schoolbook" panose="22635452340000000000" pitchFamily="1"/>
              </a:rPr>
              <a:t>PREVENZIONE </a:t>
            </a:r>
            <a:r>
              <a:rPr lang="it-IT" sz="1100" spc="0">
                <a:solidFill>
                  <a:srgbClr val="000000"/>
                </a:solidFill>
                <a:latin typeface="Century Schoolbook" panose="22635452340000000000" pitchFamily="1"/>
              </a:rPr>
              <a:t>= ridurre le probabilità che un evento si verifichi </a:t>
            </a:r>
          </a:p>
          <a:p>
            <a:pPr marL="0" marR="45720" indent="0" algn="just">
              <a:lnSpc>
                <a:spcPts val="1300"/>
              </a:lnSpc>
              <a:spcBef>
                <a:spcPts val="1310"/>
              </a:spcBef>
              <a:spcAft>
                <a:spcPts val="7415"/>
              </a:spcAft>
            </a:pPr>
            <a:r>
              <a:rPr lang="it-IT" sz="1100" i="1" spc="0">
                <a:solidFill>
                  <a:srgbClr val="000000"/>
                </a:solidFill>
                <a:latin typeface="Century Schoolbook" panose="22635452340000000000" pitchFamily="1"/>
              </a:rPr>
              <a:t>PROTEZIONE </a:t>
            </a:r>
            <a:r>
              <a:rPr lang="it-IT" sz="1100" spc="0">
                <a:solidFill>
                  <a:srgbClr val="000000"/>
                </a:solidFill>
                <a:latin typeface="Century Schoolbook" panose="22635452340000000000" pitchFamily="1"/>
              </a:rPr>
              <a:t>= predisporre misure che limitino la gravità di un evento </a:t>
            </a:r>
          </a:p>
        </p:txBody>
      </p:sp>
      <p:sp>
        <p:nvSpPr>
          <p:cNvPr id="238" name="Segnaposto testo 237"/>
          <p:cNvSpPr>
            <a:spLocks noGrp="1"/>
          </p:cNvSpPr>
          <p:nvPr>
            <p:ph type="body" idx="10"/>
          </p:nvPr>
        </p:nvSpPr>
        <p:spPr>
          <a:xfrm>
            <a:off x="2488567" y="712914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17 </a:t>
            </a:r>
          </a:p>
        </p:txBody>
      </p:sp>
    </p:spTree>
  </p:cSld>
  <p:clrMapOvr>
    <a:masterClrMapping/>
  </p:clrMapOvr>
  <p:transition advClick="0" advTm="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egnaposto testo 240"/>
          <p:cNvSpPr>
            <a:spLocks noGrp="1"/>
          </p:cNvSpPr>
          <p:nvPr>
            <p:ph type="body" idx="10"/>
          </p:nvPr>
        </p:nvSpPr>
        <p:spPr>
          <a:xfrm>
            <a:off x="501650" y="522960"/>
            <a:ext cx="6374532" cy="6768751"/>
          </a:xfrm>
          <a:prstGeom prst="rect">
            <a:avLst/>
          </a:prstGeom>
          <a:noFill/>
          <a:ln w="0" cmpd="sng">
            <a:noFill/>
            <a:prstDash val="solid"/>
          </a:ln>
        </p:spPr>
        <p:txBody>
          <a:bodyPr vert="horz" lIns="0" tIns="3810" rIns="0" bIns="0" anchor="t">
            <a:normAutofit fontScale="97500"/>
          </a:bodyPr>
          <a:lstStyle/>
          <a:p>
            <a:pPr marL="45720" marR="0" indent="0" algn="l">
              <a:lnSpc>
                <a:spcPts val="1300"/>
              </a:lnSpc>
              <a:spcAft>
                <a:spcPts val="0"/>
              </a:spcAft>
            </a:pPr>
            <a:r>
              <a:rPr lang="it-IT" sz="1100" spc="0" dirty="0">
                <a:solidFill>
                  <a:srgbClr val="000000"/>
                </a:solidFill>
                <a:latin typeface="Century Schoolbook" panose="22635452340000000000" pitchFamily="1"/>
              </a:rPr>
              <a:t>Misure di prevenzione protezione : </a:t>
            </a:r>
          </a:p>
          <a:p>
            <a:pPr marL="320040" marR="0" indent="0" algn="l">
              <a:lnSpc>
                <a:spcPts val="1300"/>
              </a:lnSpc>
              <a:spcBef>
                <a:spcPts val="1645"/>
              </a:spcBef>
              <a:spcAft>
                <a:spcPts val="0"/>
              </a:spcAft>
              <a:buFont typeface="Wingdings" pitchFamily="2" charset="2"/>
              <a:buChar char="ü"/>
            </a:pPr>
            <a:r>
              <a:rPr lang="it-IT" sz="1900" spc="-10" dirty="0" smtClean="0">
                <a:solidFill>
                  <a:srgbClr val="000000"/>
                </a:solidFill>
                <a:latin typeface="Lucida Console" panose="22635452340000000000"/>
              </a:rPr>
              <a:t> </a:t>
            </a:r>
            <a:r>
              <a:rPr lang="it-IT" sz="1100" spc="-10" dirty="0">
                <a:solidFill>
                  <a:srgbClr val="000000"/>
                </a:solidFill>
                <a:latin typeface="Century Schoolbook" panose="22635452340000000000" pitchFamily="1"/>
              </a:rPr>
              <a:t>organizzazione del lavoro; </a:t>
            </a:r>
          </a:p>
          <a:p>
            <a:pPr marL="320040" marR="0" indent="0" algn="l">
              <a:lnSpc>
                <a:spcPts val="1200"/>
              </a:lnSpc>
              <a:spcBef>
                <a:spcPts val="195"/>
              </a:spcBef>
              <a:spcAft>
                <a:spcPts val="0"/>
              </a:spcAft>
              <a:buFont typeface="Wingdings" pitchFamily="2" charset="2"/>
              <a:buChar char="ü"/>
            </a:pPr>
            <a:r>
              <a:rPr lang="it-IT" sz="1900" spc="110" dirty="0" smtClean="0">
                <a:solidFill>
                  <a:srgbClr val="000000"/>
                </a:solidFill>
                <a:latin typeface="Lucida Console" panose="22635452340000000000"/>
              </a:rPr>
              <a:t> </a:t>
            </a:r>
            <a:r>
              <a:rPr lang="it-IT" sz="1100" spc="110" dirty="0">
                <a:solidFill>
                  <a:srgbClr val="000000"/>
                </a:solidFill>
                <a:latin typeface="Century Schoolbook" panose="22635452340000000000" pitchFamily="1"/>
              </a:rPr>
              <a:t>assegnazione dei compiti delle funzioni e delle </a:t>
            </a:r>
          </a:p>
          <a:p>
            <a:pPr marL="548640" marR="0" indent="0" algn="l">
              <a:lnSpc>
                <a:spcPts val="1200"/>
              </a:lnSpc>
              <a:spcBef>
                <a:spcPts val="0"/>
              </a:spcBef>
              <a:spcAft>
                <a:spcPts val="0"/>
              </a:spcAft>
            </a:pPr>
            <a:r>
              <a:rPr lang="it-IT" sz="1100" spc="0" dirty="0">
                <a:solidFill>
                  <a:srgbClr val="000000"/>
                </a:solidFill>
                <a:latin typeface="Century Schoolbook" panose="22635452340000000000" pitchFamily="1"/>
              </a:rPr>
              <a:t>responsabilità; </a:t>
            </a:r>
          </a:p>
          <a:p>
            <a:pPr marL="320040" marR="0" indent="0" algn="l">
              <a:lnSpc>
                <a:spcPts val="1300"/>
              </a:lnSpc>
              <a:spcBef>
                <a:spcPts val="325"/>
              </a:spcBef>
              <a:spcAft>
                <a:spcPts val="0"/>
              </a:spcAft>
              <a:buFont typeface="Wingdings" pitchFamily="2" charset="2"/>
              <a:buChar char="ü"/>
            </a:pPr>
            <a:r>
              <a:rPr lang="it-IT" sz="1900" spc="-5" dirty="0" smtClean="0">
                <a:solidFill>
                  <a:srgbClr val="000000"/>
                </a:solidFill>
                <a:latin typeface="Lucida Console" panose="22635452340000000000"/>
              </a:rPr>
              <a:t> </a:t>
            </a:r>
            <a:r>
              <a:rPr lang="it-IT" sz="1100" spc="-5" dirty="0">
                <a:solidFill>
                  <a:srgbClr val="000000"/>
                </a:solidFill>
                <a:latin typeface="Century Schoolbook" panose="22635452340000000000" pitchFamily="1"/>
              </a:rPr>
              <a:t>analisi, pianificazione, controllo; </a:t>
            </a:r>
          </a:p>
          <a:p>
            <a:pPr marL="320040" marR="0" indent="0" algn="l">
              <a:lnSpc>
                <a:spcPts val="1300"/>
              </a:lnSpc>
              <a:spcBef>
                <a:spcPts val="195"/>
              </a:spcBef>
              <a:spcAft>
                <a:spcPts val="0"/>
              </a:spcAft>
              <a:buFont typeface="Wingdings" pitchFamily="2" charset="2"/>
              <a:buChar char="ü"/>
            </a:pPr>
            <a:r>
              <a:rPr lang="it-IT" sz="1900" spc="-10" dirty="0" smtClean="0">
                <a:solidFill>
                  <a:srgbClr val="000000"/>
                </a:solidFill>
                <a:latin typeface="Lucida Console" panose="22635452340000000000"/>
              </a:rPr>
              <a:t> </a:t>
            </a:r>
            <a:r>
              <a:rPr lang="it-IT" sz="1100" spc="-10" dirty="0">
                <a:solidFill>
                  <a:srgbClr val="000000"/>
                </a:solidFill>
                <a:latin typeface="Century Schoolbook" panose="22635452340000000000" pitchFamily="1"/>
              </a:rPr>
              <a:t>periodica valutazione dei rischi; </a:t>
            </a:r>
          </a:p>
          <a:p>
            <a:pPr marL="320040" marR="0" indent="0" algn="l">
              <a:lnSpc>
                <a:spcPts val="1300"/>
              </a:lnSpc>
              <a:spcBef>
                <a:spcPts val="165"/>
              </a:spcBef>
              <a:spcAft>
                <a:spcPts val="0"/>
              </a:spcAft>
              <a:buFont typeface="Wingdings" pitchFamily="2" charset="2"/>
              <a:buChar char="ü"/>
            </a:pPr>
            <a:r>
              <a:rPr lang="it-IT" sz="1900" spc="-5" dirty="0">
                <a:solidFill>
                  <a:srgbClr val="000000"/>
                </a:solidFill>
                <a:latin typeface="Lucida Console" panose="22635452340000000000"/>
              </a:rPr>
              <a:t> </a:t>
            </a:r>
            <a:r>
              <a:rPr lang="it-IT" sz="1100" spc="-5" dirty="0" smtClean="0">
                <a:solidFill>
                  <a:srgbClr val="000000"/>
                </a:solidFill>
                <a:latin typeface="Century Schoolbook" panose="22635452340000000000" pitchFamily="1"/>
              </a:rPr>
              <a:t>informazione </a:t>
            </a:r>
            <a:r>
              <a:rPr lang="it-IT" sz="1100" spc="-5" dirty="0">
                <a:solidFill>
                  <a:srgbClr val="000000"/>
                </a:solidFill>
                <a:latin typeface="Century Schoolbook" panose="22635452340000000000" pitchFamily="1"/>
              </a:rPr>
              <a:t>e formazione dei lavoratori; </a:t>
            </a:r>
          </a:p>
          <a:p>
            <a:pPr marL="320040" marR="0" indent="0" algn="l">
              <a:lnSpc>
                <a:spcPts val="1300"/>
              </a:lnSpc>
              <a:spcBef>
                <a:spcPts val="170"/>
              </a:spcBef>
              <a:spcAft>
                <a:spcPts val="0"/>
              </a:spcAft>
              <a:buFont typeface="Wingdings" pitchFamily="2" charset="2"/>
              <a:buChar char="ü"/>
            </a:pPr>
            <a:r>
              <a:rPr lang="it-IT" sz="1900" spc="-10" dirty="0" smtClean="0">
                <a:solidFill>
                  <a:srgbClr val="000000"/>
                </a:solidFill>
                <a:latin typeface="Lucida Console" panose="22635452340000000000"/>
              </a:rPr>
              <a:t> </a:t>
            </a:r>
            <a:r>
              <a:rPr lang="it-IT" sz="1100" spc="-10" dirty="0">
                <a:solidFill>
                  <a:srgbClr val="000000"/>
                </a:solidFill>
                <a:latin typeface="Century Schoolbook" panose="22635452340000000000" pitchFamily="1"/>
              </a:rPr>
              <a:t>partecipazione dei lavoratori; </a:t>
            </a:r>
          </a:p>
          <a:p>
            <a:pPr marL="320040" marR="0" indent="0" algn="l">
              <a:lnSpc>
                <a:spcPts val="1300"/>
              </a:lnSpc>
              <a:spcBef>
                <a:spcPts val="165"/>
              </a:spcBef>
              <a:spcAft>
                <a:spcPts val="0"/>
              </a:spcAft>
              <a:buFont typeface="Wingdings" pitchFamily="2" charset="2"/>
              <a:buChar char="ü"/>
            </a:pPr>
            <a:r>
              <a:rPr lang="it-IT" sz="1900" spc="-5" dirty="0" smtClean="0">
                <a:solidFill>
                  <a:srgbClr val="000000"/>
                </a:solidFill>
                <a:latin typeface="Lucida Console" panose="22635452340000000000"/>
              </a:rPr>
              <a:t> </a:t>
            </a:r>
            <a:r>
              <a:rPr lang="it-IT" sz="1100" spc="-5" dirty="0">
                <a:solidFill>
                  <a:srgbClr val="000000"/>
                </a:solidFill>
                <a:latin typeface="Century Schoolbook" panose="22635452340000000000" pitchFamily="1"/>
              </a:rPr>
              <a:t>predisposizione norme e procedure di lavoro; </a:t>
            </a:r>
          </a:p>
          <a:p>
            <a:pPr marL="320040" marR="0" indent="0" algn="l">
              <a:lnSpc>
                <a:spcPts val="1300"/>
              </a:lnSpc>
              <a:spcBef>
                <a:spcPts val="195"/>
              </a:spcBef>
              <a:spcAft>
                <a:spcPts val="0"/>
              </a:spcAft>
              <a:buFont typeface="Wingdings" pitchFamily="2" charset="2"/>
              <a:buChar char="ü"/>
            </a:pPr>
            <a:r>
              <a:rPr lang="it-IT" sz="1900" spc="-5" dirty="0" smtClean="0">
                <a:solidFill>
                  <a:srgbClr val="000000"/>
                </a:solidFill>
                <a:latin typeface="Lucida Console" panose="22635452340000000000"/>
              </a:rPr>
              <a:t> </a:t>
            </a:r>
            <a:r>
              <a:rPr lang="it-IT" sz="1100" spc="-5" dirty="0">
                <a:solidFill>
                  <a:srgbClr val="000000"/>
                </a:solidFill>
                <a:latin typeface="Century Schoolbook" panose="22635452340000000000" pitchFamily="1"/>
              </a:rPr>
              <a:t>dispositivi di protezione individuale; </a:t>
            </a:r>
          </a:p>
          <a:p>
            <a:pPr marL="320040" marR="0" indent="0" algn="l">
              <a:lnSpc>
                <a:spcPts val="1300"/>
              </a:lnSpc>
              <a:spcBef>
                <a:spcPts val="165"/>
              </a:spcBef>
              <a:spcAft>
                <a:spcPts val="0"/>
              </a:spcAft>
              <a:buFont typeface="Wingdings" pitchFamily="2" charset="2"/>
              <a:buChar char="ü"/>
            </a:pPr>
            <a:r>
              <a:rPr lang="it-IT" sz="1900" spc="-5" dirty="0" smtClean="0">
                <a:solidFill>
                  <a:srgbClr val="000000"/>
                </a:solidFill>
                <a:latin typeface="Lucida Console" panose="22635452340000000000"/>
              </a:rPr>
              <a:t> </a:t>
            </a:r>
            <a:r>
              <a:rPr lang="it-IT" sz="1100" spc="-5" dirty="0">
                <a:solidFill>
                  <a:srgbClr val="000000"/>
                </a:solidFill>
                <a:latin typeface="Century Schoolbook" panose="22635452340000000000" pitchFamily="1"/>
              </a:rPr>
              <a:t>misure di emergenza e primo soccorso; </a:t>
            </a:r>
          </a:p>
          <a:p>
            <a:pPr marL="320040" marR="0" indent="0" algn="l">
              <a:lnSpc>
                <a:spcPts val="1300"/>
              </a:lnSpc>
              <a:spcBef>
                <a:spcPts val="170"/>
              </a:spcBef>
              <a:spcAft>
                <a:spcPts val="0"/>
              </a:spcAft>
              <a:buFont typeface="Wingdings" pitchFamily="2" charset="2"/>
              <a:buChar char="ü"/>
            </a:pPr>
            <a:r>
              <a:rPr lang="it-IT" sz="1900" spc="-5" dirty="0" smtClean="0">
                <a:solidFill>
                  <a:srgbClr val="000000"/>
                </a:solidFill>
                <a:latin typeface="Lucida Console" panose="22635452340000000000"/>
              </a:rPr>
              <a:t> </a:t>
            </a:r>
            <a:r>
              <a:rPr lang="it-IT" sz="1100" spc="-5" dirty="0">
                <a:solidFill>
                  <a:srgbClr val="000000"/>
                </a:solidFill>
                <a:latin typeface="Century Schoolbook" panose="22635452340000000000" pitchFamily="1"/>
              </a:rPr>
              <a:t>misure relative ai lavori in appalto. </a:t>
            </a:r>
          </a:p>
          <a:p>
            <a:pPr marL="45720" marR="0" indent="0" algn="l">
              <a:lnSpc>
                <a:spcPts val="1300"/>
              </a:lnSpc>
              <a:spcBef>
                <a:spcPts val="1185"/>
              </a:spcBef>
              <a:spcAft>
                <a:spcPts val="0"/>
              </a:spcAft>
            </a:pPr>
            <a:r>
              <a:rPr lang="it-IT" sz="1100" spc="0" dirty="0">
                <a:solidFill>
                  <a:srgbClr val="000000"/>
                </a:solidFill>
                <a:latin typeface="Century Schoolbook" panose="22635452340000000000" pitchFamily="1"/>
              </a:rPr>
              <a:t>In ottemperanza alla normativa vigente... </a:t>
            </a:r>
          </a:p>
          <a:p>
            <a:pPr marL="320040" marR="0" indent="274320" algn="just">
              <a:lnSpc>
                <a:spcPts val="1300"/>
              </a:lnSpc>
              <a:spcBef>
                <a:spcPts val="55"/>
              </a:spcBef>
              <a:spcAft>
                <a:spcPts val="0"/>
              </a:spcAft>
              <a:buFont typeface="Century Schoolbook"/>
              <a:buAutoNum type="arabicPeriod"/>
            </a:pPr>
            <a:r>
              <a:rPr lang="it-IT" sz="1100" spc="0" dirty="0">
                <a:solidFill>
                  <a:srgbClr val="000000"/>
                </a:solidFill>
                <a:latin typeface="Century Schoolbook" panose="22635452340000000000" pitchFamily="1"/>
              </a:rPr>
              <a:t>la scuola ha elaborato il Documento di Valutazione dei Rischi ai sensi </a:t>
            </a:r>
            <a:r>
              <a:rPr lang="it-IT" sz="1200" spc="0" dirty="0">
                <a:solidFill>
                  <a:srgbClr val="000000"/>
                </a:solidFill>
                <a:latin typeface="Century Schoolbook" panose="22635452340000000000" pitchFamily="1"/>
              </a:rPr>
              <a:t>dell’art. 17 del </a:t>
            </a:r>
            <a:r>
              <a:rPr lang="it-IT" sz="1200" spc="0" dirty="0" err="1">
                <a:solidFill>
                  <a:srgbClr val="000000"/>
                </a:solidFill>
                <a:latin typeface="Century Schoolbook" panose="22635452340000000000" pitchFamily="1"/>
              </a:rPr>
              <a:t>D.Leg.vo</a:t>
            </a:r>
            <a:r>
              <a:rPr lang="it-IT" sz="1200" spc="0" dirty="0">
                <a:solidFill>
                  <a:srgbClr val="000000"/>
                </a:solidFill>
                <a:latin typeface="Century Schoolbook" panose="22635452340000000000" pitchFamily="1"/>
              </a:rPr>
              <a:t> 81/2008</a:t>
            </a:r>
            <a:r>
              <a:rPr lang="it-IT" sz="1100" spc="0" dirty="0">
                <a:solidFill>
                  <a:srgbClr val="000000"/>
                </a:solidFill>
                <a:latin typeface="Century Schoolbook" panose="22635452340000000000" pitchFamily="1"/>
              </a:rPr>
              <a:t>, che viene annualmente aggiornato, analizzando le modifiche significative negli ambienti e nei metodi di lavoro; </a:t>
            </a:r>
          </a:p>
          <a:p>
            <a:pPr marL="320040" marR="0" indent="274320" algn="just">
              <a:lnSpc>
                <a:spcPts val="1300"/>
              </a:lnSpc>
              <a:spcBef>
                <a:spcPts val="120"/>
              </a:spcBef>
              <a:spcAft>
                <a:spcPts val="0"/>
              </a:spcAft>
              <a:buFont typeface="Century Schoolbook"/>
              <a:buAutoNum type="arabicPeriod"/>
            </a:pPr>
            <a:r>
              <a:rPr lang="it-IT" sz="1100" spc="0" dirty="0">
                <a:solidFill>
                  <a:srgbClr val="000000"/>
                </a:solidFill>
                <a:latin typeface="Century Schoolbook" panose="22635452340000000000" pitchFamily="1"/>
              </a:rPr>
              <a:t>è stato predisposto un programma di interventi per garantire nel tempo il livello di sicurezza; </a:t>
            </a:r>
          </a:p>
          <a:p>
            <a:pPr marL="320040" marR="0" indent="274320" algn="just">
              <a:lnSpc>
                <a:spcPts val="1300"/>
              </a:lnSpc>
              <a:spcBef>
                <a:spcPts val="95"/>
              </a:spcBef>
              <a:spcAft>
                <a:spcPts val="0"/>
              </a:spcAft>
              <a:buFont typeface="Century Schoolbook"/>
              <a:buAutoNum type="arabicPeriod"/>
            </a:pPr>
            <a:r>
              <a:rPr lang="it-IT" sz="1100" spc="0" dirty="0">
                <a:solidFill>
                  <a:srgbClr val="000000"/>
                </a:solidFill>
                <a:latin typeface="Century Schoolbook" panose="22635452340000000000" pitchFamily="1"/>
              </a:rPr>
              <a:t>a completamento del Documento di Valutazione dei Rischi è stato predisposto il Piano di Emergenza. </a:t>
            </a:r>
          </a:p>
          <a:p>
            <a:pPr marL="594360" marR="731520" indent="-182880" algn="l">
              <a:lnSpc>
                <a:spcPts val="1600"/>
              </a:lnSpc>
              <a:spcBef>
                <a:spcPts val="1320"/>
              </a:spcBef>
              <a:spcAft>
                <a:spcPts val="0"/>
              </a:spcAft>
            </a:pPr>
            <a:r>
              <a:rPr lang="it-IT" sz="1400" b="1" spc="0" dirty="0">
                <a:solidFill>
                  <a:srgbClr val="000000"/>
                </a:solidFill>
                <a:latin typeface="Century Schoolbook" panose="22635452340000000000" pitchFamily="1"/>
              </a:rPr>
              <a:t>3. La terza cosa utile da conoscere: possibili rischi </a:t>
            </a:r>
          </a:p>
          <a:p>
            <a:pPr marL="45720" marR="137160" indent="0" algn="just">
              <a:lnSpc>
                <a:spcPts val="1300"/>
              </a:lnSpc>
              <a:spcBef>
                <a:spcPts val="1345"/>
              </a:spcBef>
              <a:spcAft>
                <a:spcPts val="0"/>
              </a:spcAft>
            </a:pPr>
            <a:r>
              <a:rPr lang="it-IT" sz="1100" b="1" u="sng" spc="0" dirty="0">
                <a:solidFill>
                  <a:srgbClr val="000000"/>
                </a:solidFill>
                <a:latin typeface="Century Schoolbook" panose="22635452340000000000" pitchFamily="1"/>
              </a:rPr>
              <a:t>FATTORI </a:t>
            </a:r>
            <a:r>
              <a:rPr lang="it-IT" sz="1100" b="1" u="sng" spc="0" dirty="0" err="1">
                <a:solidFill>
                  <a:srgbClr val="000000"/>
                </a:solidFill>
                <a:latin typeface="Century Schoolbook" panose="22635452340000000000" pitchFamily="1"/>
              </a:rPr>
              <a:t>DI</a:t>
            </a:r>
            <a:r>
              <a:rPr lang="it-IT" sz="1100" b="1" u="sng" spc="0" dirty="0">
                <a:solidFill>
                  <a:srgbClr val="000000"/>
                </a:solidFill>
                <a:latin typeface="Century Schoolbook" panose="22635452340000000000" pitchFamily="1"/>
              </a:rPr>
              <a:t> EMERGENZA O RISCHIO NELLA SCUOLA  </a:t>
            </a:r>
            <a:r>
              <a:rPr lang="it-IT" sz="1100" spc="0" dirty="0">
                <a:solidFill>
                  <a:srgbClr val="000000"/>
                </a:solidFill>
                <a:latin typeface="Century Schoolbook" panose="22635452340000000000" pitchFamily="1"/>
              </a:rPr>
              <a:t>(linee guida per difenderci) </a:t>
            </a:r>
          </a:p>
          <a:p>
            <a:pPr marL="45720" marR="0" indent="0" algn="just">
              <a:lnSpc>
                <a:spcPts val="1300"/>
              </a:lnSpc>
              <a:spcBef>
                <a:spcPts val="0"/>
              </a:spcBef>
              <a:spcAft>
                <a:spcPts val="3455"/>
              </a:spcAft>
            </a:pPr>
            <a:r>
              <a:rPr lang="it-IT" sz="1100" spc="0" dirty="0">
                <a:solidFill>
                  <a:srgbClr val="000000"/>
                </a:solidFill>
                <a:latin typeface="Century Schoolbook" panose="22635452340000000000" pitchFamily="1"/>
              </a:rPr>
              <a:t>Per definizione l’emergenza è un fatto, una situazione, una circostanza diversa da tutti gli avvenimenti che si presentano normalmente alle persone e il verificarsi della stessa porta le persone che la osservano o la subiscono a compiere azioni atte alla riduzione dei danni causati da tale emergenza e alla incolumità delle persone stesse. </a:t>
            </a:r>
          </a:p>
        </p:txBody>
      </p:sp>
      <p:sp>
        <p:nvSpPr>
          <p:cNvPr id="242" name="Segnaposto testo 241"/>
          <p:cNvSpPr>
            <a:spLocks noGrp="1"/>
          </p:cNvSpPr>
          <p:nvPr>
            <p:ph type="body" idx="10"/>
          </p:nvPr>
        </p:nvSpPr>
        <p:spPr>
          <a:xfrm>
            <a:off x="2488565" y="7208519"/>
            <a:ext cx="234951" cy="145416"/>
          </a:xfrm>
          <a:prstGeom prst="rect">
            <a:avLst/>
          </a:prstGeom>
          <a:noFill/>
          <a:ln w="0" cmpd="sng">
            <a:noFill/>
            <a:prstDash val="solid"/>
          </a:ln>
        </p:spPr>
        <p:txBody>
          <a:bodyPr vert="horz" lIns="0" tIns="2540" rIns="0" bIns="0" anchor="t">
            <a:normAutofit fontScale="97500"/>
          </a:bodyPr>
          <a:lstStyle/>
          <a:p>
            <a:pPr marL="0" marR="0" indent="0" algn="l">
              <a:lnSpc>
                <a:spcPts val="1100"/>
              </a:lnSpc>
              <a:spcAft>
                <a:spcPts val="0"/>
              </a:spcAft>
            </a:pPr>
            <a:r>
              <a:rPr lang="it-IT" sz="1000" spc="75">
                <a:solidFill>
                  <a:srgbClr val="000000"/>
                </a:solidFill>
                <a:latin typeface="Times New Roman" panose="22635452340000000000" pitchFamily="1"/>
              </a:rPr>
              <a:t>18 </a:t>
            </a:r>
          </a:p>
        </p:txBody>
      </p:sp>
    </p:spTree>
  </p:cSld>
  <p:clrMapOvr>
    <a:masterClrMapping/>
  </p:clrMapOvr>
  <p:transition advClick="0" advTm="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Image.jpg"/>
          <p:cNvPicPr/>
          <p:nvPr/>
        </p:nvPicPr>
        <p:blipFill>
          <a:blip r:embed="rId2" cstate="print"/>
          <a:stretch>
            <a:fillRect/>
          </a:stretch>
        </p:blipFill>
        <p:spPr>
          <a:xfrm>
            <a:off x="609600" y="359413"/>
            <a:ext cx="4142106" cy="481964"/>
          </a:xfrm>
          <a:prstGeom prst="rect">
            <a:avLst/>
          </a:prstGeom>
        </p:spPr>
      </p:pic>
      <p:sp>
        <p:nvSpPr>
          <p:cNvPr id="247" name="Segnaposto testo 246"/>
          <p:cNvSpPr>
            <a:spLocks noGrp="1"/>
          </p:cNvSpPr>
          <p:nvPr>
            <p:ph type="body" idx="10"/>
          </p:nvPr>
        </p:nvSpPr>
        <p:spPr>
          <a:xfrm>
            <a:off x="2209802" y="522608"/>
            <a:ext cx="1017905" cy="178434"/>
          </a:xfrm>
          <a:prstGeom prst="rect">
            <a:avLst/>
          </a:prstGeom>
          <a:noFill/>
          <a:ln w="0" cmpd="sng">
            <a:noFill/>
            <a:prstDash val="solid"/>
          </a:ln>
        </p:spPr>
        <p:txBody>
          <a:bodyPr vert="horz" lIns="0" tIns="1905" rIns="0" bIns="0" anchor="t"/>
          <a:lstStyle/>
          <a:p>
            <a:pPr marL="0" marR="0" indent="0" algn="l">
              <a:lnSpc>
                <a:spcPts val="1300"/>
              </a:lnSpc>
              <a:spcAft>
                <a:spcPts val="0"/>
              </a:spcAft>
            </a:pPr>
            <a:r>
              <a:rPr lang="it-IT" sz="1200" b="1" i="1" spc="-20">
                <a:solidFill>
                  <a:srgbClr val="000000"/>
                </a:solidFill>
                <a:latin typeface="Times New Roman" panose="22635452340000000000" pitchFamily="1"/>
              </a:rPr>
              <a:t>I rischi generali </a:t>
            </a:r>
          </a:p>
        </p:txBody>
      </p:sp>
      <p:sp>
        <p:nvSpPr>
          <p:cNvPr id="248" name="Segnaposto testo 247"/>
          <p:cNvSpPr>
            <a:spLocks noGrp="1"/>
          </p:cNvSpPr>
          <p:nvPr>
            <p:ph type="body" idx="10"/>
          </p:nvPr>
        </p:nvSpPr>
        <p:spPr>
          <a:xfrm>
            <a:off x="501651" y="1014095"/>
            <a:ext cx="4343399" cy="6078220"/>
          </a:xfrm>
          <a:prstGeom prst="rect">
            <a:avLst/>
          </a:prstGeom>
          <a:noFill/>
          <a:ln w="0" cmpd="sng">
            <a:noFill/>
            <a:prstDash val="solid"/>
          </a:ln>
        </p:spPr>
        <p:txBody>
          <a:bodyPr vert="horz" lIns="0" tIns="635" rIns="0" bIns="0" anchor="t"/>
          <a:lstStyle/>
          <a:p>
            <a:pPr marL="45720" marR="45720" indent="0" algn="l">
              <a:lnSpc>
                <a:spcPts val="1300"/>
              </a:lnSpc>
              <a:spcAft>
                <a:spcPts val="0"/>
              </a:spcAft>
            </a:pPr>
            <a:r>
              <a:rPr lang="it-IT" sz="1100" spc="114" dirty="0">
                <a:solidFill>
                  <a:srgbClr val="000000"/>
                </a:solidFill>
                <a:latin typeface="Century Schoolbook" panose="22635452340000000000" pitchFamily="1"/>
              </a:rPr>
              <a:t>Ogni ambiente presenta degli elementi di rischio che </a:t>
            </a:r>
          </a:p>
          <a:p>
            <a:pPr marL="45720" marR="45720" indent="0" algn="just">
              <a:lnSpc>
                <a:spcPts val="1300"/>
              </a:lnSpc>
              <a:spcBef>
                <a:spcPts val="0"/>
              </a:spcBef>
              <a:spcAft>
                <a:spcPts val="0"/>
              </a:spcAft>
              <a:tabLst>
                <a:tab pos="868680" algn="l"/>
                <a:tab pos="1600200" algn="l"/>
                <a:tab pos="4297680" algn="r"/>
              </a:tabLst>
            </a:pPr>
            <a:r>
              <a:rPr lang="it-IT" sz="1100" spc="0" dirty="0">
                <a:solidFill>
                  <a:srgbClr val="000000"/>
                </a:solidFill>
                <a:latin typeface="Century Schoolbook" panose="22635452340000000000" pitchFamily="1"/>
              </a:rPr>
              <a:t>possono essere acuiti dai comportamenti talvolta </a:t>
            </a:r>
            <a:r>
              <a:rPr dirty="0"/>
              <a:t/>
            </a:r>
            <a:br>
              <a:rPr dirty="0"/>
            </a:br>
            <a:r>
              <a:rPr lang="it-IT" sz="1100" spc="0" dirty="0">
                <a:solidFill>
                  <a:srgbClr val="000000"/>
                </a:solidFill>
                <a:latin typeface="Century Schoolbook" panose="22635452340000000000" pitchFamily="1"/>
              </a:rPr>
              <a:t>irresponsabili degli alunni (la confidenza, la noncuranza del pericolo o l'eccesso di disinvoltura aggravate da disattenzione, fretta, imprudenza o scherzi pericolosi). </a:t>
            </a:r>
          </a:p>
          <a:p>
            <a:pPr marL="45720" marR="45720" indent="0" algn="just">
              <a:lnSpc>
                <a:spcPts val="1300"/>
              </a:lnSpc>
              <a:spcBef>
                <a:spcPts val="0"/>
              </a:spcBef>
              <a:spcAft>
                <a:spcPts val="0"/>
              </a:spcAft>
            </a:pPr>
            <a:r>
              <a:rPr lang="it-IT" sz="1100" spc="0" dirty="0">
                <a:solidFill>
                  <a:srgbClr val="000000"/>
                </a:solidFill>
                <a:latin typeface="Century Schoolbook" panose="22635452340000000000" pitchFamily="1"/>
              </a:rPr>
              <a:t>Osserviamo gli spazi che ci circondano e individuiamo i comportamenti adeguati per agire con consapevolezza nella quotidianità e nei momenti di emergenza. </a:t>
            </a:r>
          </a:p>
          <a:p>
            <a:pPr marL="45720" marR="45720" indent="0" algn="just">
              <a:lnSpc>
                <a:spcPts val="1300"/>
              </a:lnSpc>
              <a:spcBef>
                <a:spcPts val="20"/>
              </a:spcBef>
              <a:spcAft>
                <a:spcPts val="0"/>
              </a:spcAft>
            </a:pPr>
            <a:r>
              <a:rPr lang="it-IT" sz="1100" spc="10" dirty="0">
                <a:solidFill>
                  <a:srgbClr val="000000"/>
                </a:solidFill>
                <a:latin typeface="Century Schoolbook" panose="22635452340000000000" pitchFamily="1"/>
              </a:rPr>
              <a:t>Dobbiamo evitare, con un comportamento responsabile, situazioni di rischio che potrebbero mettere a repentaglio l'incolumità di tutti. </a:t>
            </a:r>
          </a:p>
          <a:p>
            <a:pPr marL="45720" marR="45720" indent="0" algn="l">
              <a:lnSpc>
                <a:spcPts val="1200"/>
              </a:lnSpc>
              <a:spcBef>
                <a:spcPts val="1340"/>
              </a:spcBef>
              <a:spcAft>
                <a:spcPts val="0"/>
              </a:spcAft>
            </a:pPr>
            <a:r>
              <a:rPr lang="it-IT" sz="1100" b="1" i="1" spc="0" dirty="0">
                <a:solidFill>
                  <a:srgbClr val="000000"/>
                </a:solidFill>
                <a:latin typeface="Century Schoolbook" panose="22635452340000000000" pitchFamily="1"/>
              </a:rPr>
              <a:t>Regole da rispettare </a:t>
            </a:r>
          </a:p>
          <a:p>
            <a:pPr marL="228600" marR="45720" indent="182880" algn="l">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E' obbligatorio attenersi alle disposizioni che regolano l'entrata e l'uscita dall'edificio scolastico. </a:t>
            </a:r>
          </a:p>
          <a:p>
            <a:pPr marL="228600" marR="45720" indent="182880" algn="l">
              <a:lnSpc>
                <a:spcPts val="1300"/>
              </a:lnSpc>
              <a:spcBef>
                <a:spcPts val="5"/>
              </a:spcBef>
              <a:spcAft>
                <a:spcPts val="0"/>
              </a:spcAft>
              <a:buFont typeface="Century Schoolbook"/>
              <a:buAutoNum type="arabicPeriod"/>
            </a:pPr>
            <a:r>
              <a:rPr lang="it-IT" sz="1100" spc="0" dirty="0">
                <a:solidFill>
                  <a:srgbClr val="000000"/>
                </a:solidFill>
                <a:latin typeface="Century Schoolbook" panose="22635452340000000000" pitchFamily="1"/>
              </a:rPr>
              <a:t>E' obbligatorio osservare le disposizioni impartite attraverso la segnaletica di sicurezza o dagli ordini scritti. </a:t>
            </a:r>
          </a:p>
          <a:p>
            <a:pPr marL="228600" marR="45720" indent="182880" algn="l">
              <a:lnSpc>
                <a:spcPts val="1300"/>
              </a:lnSpc>
              <a:spcBef>
                <a:spcPts val="0"/>
              </a:spcBef>
              <a:spcAft>
                <a:spcPts val="0"/>
              </a:spcAft>
              <a:buFont typeface="Century Schoolbook"/>
              <a:buAutoNum type="arabicPeriod"/>
            </a:pPr>
            <a:r>
              <a:rPr lang="it-IT" sz="1100" spc="-10" dirty="0">
                <a:solidFill>
                  <a:srgbClr val="000000"/>
                </a:solidFill>
                <a:latin typeface="Century Schoolbook" panose="22635452340000000000" pitchFamily="1"/>
              </a:rPr>
              <a:t>In generale è vietato andare in luoghi il cui accesso è riservato. </a:t>
            </a:r>
          </a:p>
          <a:p>
            <a:pPr marL="228600" marR="45720" indent="182880" algn="l">
              <a:lnSpc>
                <a:spcPts val="1300"/>
              </a:lnSpc>
              <a:spcBef>
                <a:spcPts val="20"/>
              </a:spcBef>
              <a:spcAft>
                <a:spcPts val="0"/>
              </a:spcAft>
              <a:buFont typeface="Century Schoolbook"/>
              <a:buAutoNum type="arabicPeriod"/>
            </a:pPr>
            <a:r>
              <a:rPr lang="it-IT" sz="1100" spc="0" dirty="0">
                <a:solidFill>
                  <a:srgbClr val="000000"/>
                </a:solidFill>
                <a:latin typeface="Century Schoolbook" panose="22635452340000000000" pitchFamily="1"/>
              </a:rPr>
              <a:t>E' vietato usare le uscite di emergenza se non per motivi di necessità. </a:t>
            </a:r>
          </a:p>
          <a:p>
            <a:pPr marL="228600" marR="45720" indent="182880" algn="l">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E' vietato fumare in tutti i locali interni </a:t>
            </a:r>
            <a:r>
              <a:rPr lang="it-IT" sz="1100" spc="0" dirty="0" smtClean="0">
                <a:solidFill>
                  <a:srgbClr val="000000"/>
                </a:solidFill>
                <a:latin typeface="Century Schoolbook" panose="22635452340000000000" pitchFamily="1"/>
              </a:rPr>
              <a:t>ed esterni all'edificio </a:t>
            </a:r>
            <a:r>
              <a:rPr lang="it-IT" sz="1100" spc="0" dirty="0">
                <a:solidFill>
                  <a:srgbClr val="000000"/>
                </a:solidFill>
                <a:latin typeface="Century Schoolbook" panose="22635452340000000000" pitchFamily="1"/>
              </a:rPr>
              <a:t>scolastico. </a:t>
            </a:r>
          </a:p>
          <a:p>
            <a:pPr marL="228600" marR="45720" indent="182880" algn="just">
              <a:lnSpc>
                <a:spcPts val="1300"/>
              </a:lnSpc>
              <a:spcBef>
                <a:spcPts val="5"/>
              </a:spcBef>
              <a:spcAft>
                <a:spcPts val="0"/>
              </a:spcAft>
              <a:buFont typeface="Century Schoolbook"/>
              <a:buAutoNum type="arabicPeriod"/>
            </a:pPr>
            <a:r>
              <a:rPr lang="it-IT" sz="1100" spc="0" dirty="0">
                <a:solidFill>
                  <a:srgbClr val="000000"/>
                </a:solidFill>
                <a:latin typeface="Century Schoolbook" panose="22635452340000000000" pitchFamily="1"/>
              </a:rPr>
              <a:t>Nei corridoi, in cortile sulle scale è vietato correre, spingersi, compiere azioni o gesti che possano determinare situazioni di pericolo. </a:t>
            </a:r>
          </a:p>
          <a:p>
            <a:pPr marL="228600" marR="45720" indent="18288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E' vietato ingombrare i corridoi, le porte, le vie di esodo e le uscite di sicurezza (ad esempio mettere i banchi davanti alla porta dell'aula) </a:t>
            </a:r>
          </a:p>
          <a:p>
            <a:pPr marL="228600" marR="45720" indent="182880" algn="just">
              <a:lnSpc>
                <a:spcPts val="1300"/>
              </a:lnSpc>
              <a:spcBef>
                <a:spcPts val="25"/>
              </a:spcBef>
              <a:spcAft>
                <a:spcPts val="0"/>
              </a:spcAft>
              <a:buFont typeface="Century Schoolbook"/>
              <a:buAutoNum type="arabicPeriod"/>
            </a:pPr>
            <a:r>
              <a:rPr lang="it-IT" sz="1100" spc="15" dirty="0">
                <a:solidFill>
                  <a:srgbClr val="000000"/>
                </a:solidFill>
                <a:latin typeface="Century Schoolbook" panose="22635452340000000000" pitchFamily="1"/>
              </a:rPr>
              <a:t>E' obbligatorio mantenere ordine e pulizia in tutti i locali della scuola (compresi gli armadi in uso agli studenti e ai docenti). </a:t>
            </a:r>
          </a:p>
          <a:p>
            <a:pPr marL="228600" marR="45720" indent="18288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Nei laboratori e in palestra le attività collegate a tali luoghi devono essere svolte sotto la stretta sorveglianza da parte </a:t>
            </a:r>
          </a:p>
          <a:p>
            <a:pPr marL="228600" marR="45720" indent="0" algn="just">
              <a:lnSpc>
                <a:spcPts val="1300"/>
              </a:lnSpc>
              <a:spcBef>
                <a:spcPts val="0"/>
              </a:spcBef>
              <a:spcAft>
                <a:spcPts val="1535"/>
              </a:spcAft>
            </a:pPr>
            <a:r>
              <a:rPr lang="it-IT" sz="1100" spc="0" dirty="0">
                <a:solidFill>
                  <a:srgbClr val="000000"/>
                </a:solidFill>
                <a:latin typeface="Century Schoolbook" panose="22635452340000000000" pitchFamily="1"/>
              </a:rPr>
              <a:t>dell'insegnante che indicherà i modi di corretto utilizzo delle varie attrezzature e responsabilizzerà gli alunni affinché rispettino le regole. </a:t>
            </a:r>
          </a:p>
        </p:txBody>
      </p:sp>
      <p:sp>
        <p:nvSpPr>
          <p:cNvPr id="249" name="Segnaposto testo 248"/>
          <p:cNvSpPr>
            <a:spLocks noGrp="1"/>
          </p:cNvSpPr>
          <p:nvPr>
            <p:ph type="body" idx="10"/>
          </p:nvPr>
        </p:nvSpPr>
        <p:spPr>
          <a:xfrm>
            <a:off x="2488567" y="7092315"/>
            <a:ext cx="238124"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85">
                <a:solidFill>
                  <a:srgbClr val="000000"/>
                </a:solidFill>
                <a:latin typeface="Times New Roman" panose="22635452340000000000" pitchFamily="1"/>
              </a:rPr>
              <a:t>19 </a:t>
            </a:r>
          </a:p>
        </p:txBody>
      </p:sp>
    </p:spTree>
  </p:cSld>
  <p:clrMapOvr>
    <a:masterClrMapping/>
  </p:clrMapOvr>
  <p:transition advClick="0" advTm="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testo 14"/>
          <p:cNvSpPr>
            <a:spLocks noGrp="1"/>
          </p:cNvSpPr>
          <p:nvPr>
            <p:ph type="body" idx="10"/>
          </p:nvPr>
        </p:nvSpPr>
        <p:spPr>
          <a:xfrm>
            <a:off x="504827" y="355602"/>
            <a:ext cx="6515372" cy="7368158"/>
          </a:xfrm>
          <a:prstGeom prst="rect">
            <a:avLst/>
          </a:prstGeom>
          <a:noFill/>
          <a:ln w="0" cmpd="sng">
            <a:noFill/>
            <a:prstDash val="solid"/>
          </a:ln>
        </p:spPr>
        <p:txBody>
          <a:bodyPr vert="horz" lIns="0" tIns="3810" rIns="0" bIns="0" anchor="t"/>
          <a:lstStyle/>
          <a:p>
            <a:pPr marL="0" marR="45720" indent="0" algn="ctr">
              <a:lnSpc>
                <a:spcPts val="1200"/>
              </a:lnSpc>
              <a:spcBef>
                <a:spcPts val="1270"/>
              </a:spcBef>
              <a:spcAft>
                <a:spcPts val="0"/>
              </a:spcAft>
            </a:pPr>
            <a:r>
              <a:rPr lang="it-IT" sz="1100" spc="0" dirty="0" smtClean="0">
                <a:solidFill>
                  <a:srgbClr val="000000"/>
                </a:solidFill>
                <a:latin typeface="Arial" panose="22635452340000000000" pitchFamily="2"/>
              </a:rPr>
              <a:t>ISTITUTI TECNICI e PROFESSIONALI</a:t>
            </a:r>
          </a:p>
          <a:p>
            <a:pPr marL="0" marR="45720" indent="0" algn="ctr">
              <a:lnSpc>
                <a:spcPts val="1200"/>
              </a:lnSpc>
              <a:spcBef>
                <a:spcPts val="20"/>
              </a:spcBef>
              <a:spcAft>
                <a:spcPts val="0"/>
              </a:spcAft>
            </a:pPr>
            <a:r>
              <a:rPr lang="it-IT" sz="1100" spc="0" dirty="0" smtClean="0">
                <a:solidFill>
                  <a:srgbClr val="000000"/>
                </a:solidFill>
                <a:latin typeface="Arial" panose="22635452340000000000" pitchFamily="2"/>
              </a:rPr>
              <a:t>LINEE GUIDA PER IL PASSAGGIO AL NUOVO ORDINAMENTO </a:t>
            </a:r>
            <a:r>
              <a:rPr lang="it-IT" sz="1100" dirty="0" smtClean="0"/>
              <a:t/>
            </a:r>
            <a:br>
              <a:rPr lang="it-IT" sz="1100" dirty="0" smtClean="0"/>
            </a:br>
            <a:r>
              <a:rPr lang="it-IT" sz="1000" spc="0" dirty="0" smtClean="0">
                <a:solidFill>
                  <a:srgbClr val="000000"/>
                </a:solidFill>
                <a:latin typeface="Arial" panose="22635452340000000000" pitchFamily="2"/>
              </a:rPr>
              <a:t>(</a:t>
            </a:r>
            <a:r>
              <a:rPr lang="it-IT" sz="1000" spc="0" dirty="0" err="1" smtClean="0">
                <a:solidFill>
                  <a:srgbClr val="000000"/>
                </a:solidFill>
                <a:latin typeface="Arial" panose="22635452340000000000" pitchFamily="2"/>
              </a:rPr>
              <a:t>d.P.R.</a:t>
            </a:r>
            <a:r>
              <a:rPr lang="it-IT" sz="1000" spc="0" dirty="0" smtClean="0">
                <a:solidFill>
                  <a:srgbClr val="000000"/>
                </a:solidFill>
                <a:latin typeface="Arial" panose="22635452340000000000" pitchFamily="2"/>
              </a:rPr>
              <a:t> 15 marzo 2010, n. 87, articolo 8, comma 6) </a:t>
            </a:r>
            <a:r>
              <a:rPr lang="it-IT" sz="1100" spc="0" dirty="0" smtClean="0">
                <a:solidFill>
                  <a:srgbClr val="000000"/>
                </a:solidFill>
                <a:latin typeface="Century Schoolbook" panose="22635452340000000000" pitchFamily="1"/>
              </a:rPr>
              <a:t> </a:t>
            </a:r>
          </a:p>
          <a:p>
            <a:pPr marL="0" marR="45720" indent="0" algn="ctr">
              <a:lnSpc>
                <a:spcPts val="1200"/>
              </a:lnSpc>
              <a:spcBef>
                <a:spcPts val="20"/>
              </a:spcBef>
              <a:spcAft>
                <a:spcPts val="0"/>
              </a:spcAft>
            </a:pPr>
            <a:endParaRPr lang="it-IT" sz="1100" spc="0" dirty="0" smtClean="0">
              <a:solidFill>
                <a:srgbClr val="000000"/>
              </a:solidFill>
              <a:latin typeface="Century Schoolbook" panose="22635452340000000000" pitchFamily="1"/>
            </a:endParaRPr>
          </a:p>
          <a:p>
            <a:pPr marL="0" marR="45720" indent="0" algn="ctr">
              <a:lnSpc>
                <a:spcPts val="1200"/>
              </a:lnSpc>
              <a:spcBef>
                <a:spcPts val="20"/>
              </a:spcBef>
              <a:spcAft>
                <a:spcPts val="0"/>
              </a:spcAft>
            </a:pPr>
            <a:r>
              <a:rPr lang="it-IT" sz="1100" i="1" spc="0" dirty="0" smtClean="0">
                <a:solidFill>
                  <a:srgbClr val="000000"/>
                </a:solidFill>
                <a:latin typeface="Century Schoolbook" panose="22635452340000000000" pitchFamily="1"/>
              </a:rPr>
              <a:t>La formazione per la sicurezza </a:t>
            </a:r>
          </a:p>
          <a:p>
            <a:pPr marL="0" marR="45720" indent="0" algn="ctr">
              <a:lnSpc>
                <a:spcPts val="1200"/>
              </a:lnSpc>
              <a:spcBef>
                <a:spcPts val="20"/>
              </a:spcBef>
              <a:spcAft>
                <a:spcPts val="0"/>
              </a:spcAft>
            </a:pPr>
            <a:endParaRPr lang="it-IT" sz="1100" i="1" spc="0" dirty="0" smtClean="0">
              <a:solidFill>
                <a:srgbClr val="000000"/>
              </a:solidFill>
              <a:latin typeface="Century Schoolbook" panose="22635452340000000000" pitchFamily="1"/>
            </a:endParaRPr>
          </a:p>
          <a:p>
            <a:pPr marL="0" marR="45720" indent="0" algn="l">
              <a:lnSpc>
                <a:spcPts val="1200"/>
              </a:lnSpc>
              <a:spcBef>
                <a:spcPts val="20"/>
              </a:spcBef>
              <a:spcAft>
                <a:spcPts val="0"/>
              </a:spcAft>
            </a:pPr>
            <a:r>
              <a:rPr lang="it-IT" sz="1100" spc="0" dirty="0" smtClean="0">
                <a:solidFill>
                  <a:srgbClr val="000000"/>
                </a:solidFill>
                <a:latin typeface="Century Schoolbook" panose="22635452340000000000" pitchFamily="1"/>
              </a:rPr>
              <a:t>Il riordino degli istituti professionali e tecnici, nel riconfigurare gli indirizzi e ridisegnare il profilo educativo, culturale e professionale dello studente a conclusione del secondo ciclo del sistema educativo di istruzione e formazione, pone particolare attenzione al corredo culturale ed etico legato alla sicurezza in tutte le sue accezioni e all’effettivo collegamento tra scuola e mondo del lavoro, ove tale tematica, insieme con la salvaguardia dell’ambiente, emerge con particolare criticità. </a:t>
            </a:r>
          </a:p>
          <a:p>
            <a:pPr marL="0" marR="45720" indent="91440" algn="just">
              <a:lnSpc>
                <a:spcPts val="1300"/>
              </a:lnSpc>
              <a:spcBef>
                <a:spcPts val="0"/>
              </a:spcBef>
              <a:spcAft>
                <a:spcPts val="0"/>
              </a:spcAft>
            </a:pPr>
            <a:r>
              <a:rPr lang="it-IT" sz="1100" spc="0" dirty="0" smtClean="0">
                <a:solidFill>
                  <a:srgbClr val="000000"/>
                </a:solidFill>
                <a:latin typeface="Century Schoolbook" panose="22635452340000000000" pitchFamily="1"/>
              </a:rPr>
              <a:t>Lo studio della sicurezza, svolto in continuità e coerenza con le competenze chiave di cittadinanza, promuove, inoltre, comportamenti generali adeguati e stili di vita sani e sicuri. </a:t>
            </a:r>
          </a:p>
          <a:p>
            <a:pPr marL="0" marR="45720" indent="91440" algn="just">
              <a:lnSpc>
                <a:spcPts val="1300"/>
              </a:lnSpc>
              <a:spcBef>
                <a:spcPts val="25"/>
              </a:spcBef>
              <a:spcAft>
                <a:spcPts val="0"/>
              </a:spcAft>
            </a:pPr>
            <a:r>
              <a:rPr lang="it-IT" sz="1100" spc="0" dirty="0" smtClean="0">
                <a:solidFill>
                  <a:srgbClr val="000000"/>
                </a:solidFill>
                <a:latin typeface="Century Schoolbook" panose="22635452340000000000" pitchFamily="1"/>
              </a:rPr>
              <a:t>In relazione all’assolvimento dell’obbligo di istruzione, gli argomenti che riguardano la sicurezza trovano corrispondenze nei saperi e nelle competenze riguardanti gli assi scientifico-tecnologico e </a:t>
            </a:r>
            <a:r>
              <a:rPr lang="it-IT" sz="1100" spc="0" dirty="0" err="1" smtClean="0">
                <a:solidFill>
                  <a:srgbClr val="000000"/>
                </a:solidFill>
                <a:latin typeface="Century Schoolbook" panose="22635452340000000000" pitchFamily="1"/>
              </a:rPr>
              <a:t>storico-sociale</a:t>
            </a:r>
            <a:r>
              <a:rPr lang="it-IT" sz="1100" spc="0" dirty="0" smtClean="0">
                <a:solidFill>
                  <a:srgbClr val="000000"/>
                </a:solidFill>
                <a:latin typeface="Century Schoolbook" panose="22635452340000000000" pitchFamily="1"/>
              </a:rPr>
              <a:t>; gli strumenti per affinarne lo studio si possono acquisire anche attraverso i saperi e le competenze relativi all’asse dei linguaggi e all’asse matematico. </a:t>
            </a:r>
          </a:p>
          <a:p>
            <a:pPr marL="0" marR="45720" indent="91440" algn="just">
              <a:lnSpc>
                <a:spcPts val="1300"/>
              </a:lnSpc>
              <a:spcBef>
                <a:spcPts val="0"/>
              </a:spcBef>
              <a:spcAft>
                <a:spcPts val="380"/>
              </a:spcAft>
            </a:pPr>
            <a:r>
              <a:rPr lang="it-IT" sz="1100" spc="5" dirty="0" smtClean="0">
                <a:solidFill>
                  <a:srgbClr val="000000"/>
                </a:solidFill>
                <a:latin typeface="Century Schoolbook" panose="22635452340000000000" pitchFamily="1"/>
              </a:rPr>
              <a:t>Gli approfondimenti disciplinari sulla sicurezza assumono un carattere specifico negli Istituti  </a:t>
            </a:r>
            <a:r>
              <a:rPr lang="it-IT" sz="1100" spc="5" dirty="0">
                <a:solidFill>
                  <a:srgbClr val="000000"/>
                </a:solidFill>
                <a:latin typeface="Century Schoolbook" panose="22635452340000000000" pitchFamily="1"/>
              </a:rPr>
              <a:t>T</a:t>
            </a:r>
            <a:r>
              <a:rPr lang="it-IT" sz="1100" spc="5" dirty="0" smtClean="0">
                <a:solidFill>
                  <a:srgbClr val="000000"/>
                </a:solidFill>
                <a:latin typeface="Century Schoolbook" panose="22635452340000000000" pitchFamily="1"/>
              </a:rPr>
              <a:t>ecnici e Professionali essendo riferiti alla loro identità, esplicitata dai risultati di apprendimento delle aree di istruzione generale e di indirizzo, come si evince dal Regolamento (</a:t>
            </a:r>
            <a:r>
              <a:rPr lang="it-IT" sz="1100" spc="5" dirty="0" err="1" smtClean="0">
                <a:solidFill>
                  <a:srgbClr val="000000"/>
                </a:solidFill>
                <a:latin typeface="Century Schoolbook" panose="22635452340000000000" pitchFamily="1"/>
              </a:rPr>
              <a:t>d.P.R.</a:t>
            </a:r>
            <a:r>
              <a:rPr lang="it-IT" sz="1100" spc="5" dirty="0" smtClean="0">
                <a:solidFill>
                  <a:srgbClr val="000000"/>
                </a:solidFill>
                <a:latin typeface="Century Schoolbook" panose="22635452340000000000" pitchFamily="1"/>
              </a:rPr>
              <a:t> 15 marzo 2010, n. 87, </a:t>
            </a:r>
            <a:r>
              <a:rPr lang="it-IT" sz="1100" spc="0" dirty="0" smtClean="0">
                <a:solidFill>
                  <a:srgbClr val="000000"/>
                </a:solidFill>
                <a:latin typeface="Century Schoolbook" panose="22635452340000000000" pitchFamily="1"/>
              </a:rPr>
              <a:t>allegato A, punto 2.1). A conclusione dei percorsi degli istituti professionali (o tecnici), gli studenti sono in grado di padroneggiare l’uso di strumenti tecnologici, con particolare attenzione alla sicurezza nei luoghi di vita e di lavoro, alla tutela della persona, dell’ambiente e del territorio. </a:t>
            </a:r>
          </a:p>
          <a:p>
            <a:pPr marL="0" marR="45720" indent="137160" algn="just">
              <a:lnSpc>
                <a:spcPts val="1300"/>
              </a:lnSpc>
              <a:spcBef>
                <a:spcPts val="0"/>
              </a:spcBef>
              <a:spcAft>
                <a:spcPts val="0"/>
              </a:spcAft>
            </a:pPr>
            <a:r>
              <a:rPr lang="it-IT" sz="1100" spc="0" dirty="0" smtClean="0">
                <a:solidFill>
                  <a:srgbClr val="000000"/>
                </a:solidFill>
                <a:latin typeface="Century Schoolbook" panose="22635452340000000000" pitchFamily="1"/>
              </a:rPr>
              <a:t>Questo implica che, in tutti i percorsi dell’istruzione  tecnica e professionale, la sicurezza è un valore da perseguire attivamente, attraverso le attività di progettazione, produzione, costruzione, gestione e organizzazione, svolte nel rispetto di criteri, regole e leggi dello Stato, secondo il principio che la sicurezza è un valore intrinseco e non complementare o addizionale ad ogni attività.</a:t>
            </a:r>
          </a:p>
          <a:p>
            <a:pPr marL="0" marR="45720" indent="137160" algn="just">
              <a:lnSpc>
                <a:spcPts val="1300"/>
              </a:lnSpc>
              <a:spcBef>
                <a:spcPts val="0"/>
              </a:spcBef>
              <a:spcAft>
                <a:spcPts val="0"/>
              </a:spcAft>
            </a:pPr>
            <a:r>
              <a:rPr lang="it-IT" sz="1100" spc="10" dirty="0" smtClean="0">
                <a:solidFill>
                  <a:srgbClr val="000000"/>
                </a:solidFill>
                <a:latin typeface="Century Schoolbook" panose="22635452340000000000" pitchFamily="1"/>
              </a:rPr>
              <a:t>Sul piano organizzativo della didattica, si osservi come le tematiche della sicurezza siano multidisciplinari e coinvolgano tutti i docenti, negli aspetti generali e nella specificità culturale dell’istruzione professionale. È quindi opportuno che tutti concorrano in maniera cooperativa alla progettazione e realizzazione degli esiti di apprendimento convenuti, con attività </a:t>
            </a:r>
            <a:r>
              <a:rPr lang="it-IT" sz="1100" spc="10" dirty="0" err="1" smtClean="0">
                <a:solidFill>
                  <a:srgbClr val="000000"/>
                </a:solidFill>
                <a:latin typeface="Century Schoolbook" panose="22635452340000000000" pitchFamily="1"/>
              </a:rPr>
              <a:t>laboratoriali</a:t>
            </a:r>
            <a:r>
              <a:rPr lang="it-IT" sz="1100" spc="10" dirty="0" smtClean="0">
                <a:solidFill>
                  <a:srgbClr val="000000"/>
                </a:solidFill>
                <a:latin typeface="Century Schoolbook" panose="22635452340000000000" pitchFamily="1"/>
              </a:rPr>
              <a:t> e prioritariamente attraverso la concreta applicazione dei principi della sicurezza nei contesti specifici ambientali e di apprendimento (T.U. 81/2008). Per l’approfondimento delle tematiche nei contesti esterni alla scuola, potranno essere proficuamente realizzati stage e percorsi di alternanza scuola/lavoro. </a:t>
            </a:r>
          </a:p>
          <a:p>
            <a:pPr marL="0" marR="45720" indent="137160" algn="just">
              <a:lnSpc>
                <a:spcPts val="1300"/>
              </a:lnSpc>
              <a:spcBef>
                <a:spcPts val="5"/>
              </a:spcBef>
              <a:spcAft>
                <a:spcPts val="0"/>
              </a:spcAft>
            </a:pPr>
            <a:r>
              <a:rPr lang="it-IT" sz="1100" spc="5" dirty="0" smtClean="0">
                <a:solidFill>
                  <a:srgbClr val="000000"/>
                </a:solidFill>
                <a:latin typeface="Century Schoolbook" panose="22635452340000000000" pitchFamily="1"/>
              </a:rPr>
              <a:t>Nel prosieguo del percorso, le competenze specifiche sulla sicurezza indicate nei risultati di apprendimento si caratterizzeranno per una maggiore complessità e per una correlazione più specifica agli aspetti peculiari di ogni settore, relativi sia all’operatività (strumenti, sostanze, procedure e dispositivi) che alle interazioni con l’ambiente e al relativo impatto. </a:t>
            </a:r>
          </a:p>
          <a:p>
            <a:pPr marL="0" marR="45720" indent="137160" algn="just">
              <a:lnSpc>
                <a:spcPts val="1300"/>
              </a:lnSpc>
              <a:spcBef>
                <a:spcPts val="25"/>
              </a:spcBef>
              <a:spcAft>
                <a:spcPts val="835"/>
              </a:spcAft>
            </a:pPr>
            <a:r>
              <a:rPr lang="it-IT" sz="1100" spc="0" dirty="0" smtClean="0">
                <a:solidFill>
                  <a:srgbClr val="000000"/>
                </a:solidFill>
                <a:latin typeface="Century Schoolbook" panose="22635452340000000000" pitchFamily="1"/>
              </a:rPr>
              <a:t>Tutte le discipline concorrono, quindi, a sviluppare e a potenziare le competenze degli studenti in fatto di sicurezza, per arricchirne i profili con i riferimenti culturali ed etici indispensabili perché essi divengano lavoratori capaci di assumere comportamenti professionalmente responsabili. </a:t>
            </a:r>
            <a:endParaRPr lang="it-IT" sz="1100" spc="0" dirty="0">
              <a:solidFill>
                <a:srgbClr val="000000"/>
              </a:solidFill>
              <a:latin typeface="Century Schoolbook" panose="22635452340000000000" pitchFamily="1"/>
            </a:endParaRPr>
          </a:p>
        </p:txBody>
      </p:sp>
      <p:sp>
        <p:nvSpPr>
          <p:cNvPr id="16" name="Segnaposto testo 15"/>
          <p:cNvSpPr>
            <a:spLocks noGrp="1"/>
          </p:cNvSpPr>
          <p:nvPr>
            <p:ph type="body" idx="10"/>
          </p:nvPr>
        </p:nvSpPr>
        <p:spPr>
          <a:xfrm>
            <a:off x="3707829" y="7507734"/>
            <a:ext cx="18669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0" dirty="0" smtClean="0">
                <a:solidFill>
                  <a:srgbClr val="000000"/>
                </a:solidFill>
                <a:latin typeface="Times New Roman" panose="22635452340000000000" pitchFamily="1"/>
              </a:rPr>
              <a:t>2 </a:t>
            </a:r>
            <a:endParaRPr lang="it-IT" sz="1000" spc="0" dirty="0">
              <a:solidFill>
                <a:srgbClr val="000000"/>
              </a:solidFill>
              <a:latin typeface="Times New Roman" panose="22635452340000000000" pitchFamily="1"/>
            </a:endParaRPr>
          </a:p>
        </p:txBody>
      </p:sp>
    </p:spTree>
  </p:cSld>
  <p:clrMapOvr>
    <a:masterClrMapping/>
  </p:clrMapOvr>
  <p:transition advClick="0" advTm="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egnaposto testo 251"/>
          <p:cNvSpPr>
            <a:spLocks noGrp="1"/>
          </p:cNvSpPr>
          <p:nvPr>
            <p:ph type="body" idx="10"/>
          </p:nvPr>
        </p:nvSpPr>
        <p:spPr>
          <a:xfrm>
            <a:off x="506097" y="355603"/>
            <a:ext cx="4343399" cy="6660515"/>
          </a:xfrm>
          <a:prstGeom prst="rect">
            <a:avLst/>
          </a:prstGeom>
          <a:noFill/>
          <a:ln w="0" cmpd="sng">
            <a:noFill/>
            <a:prstDash val="solid"/>
          </a:ln>
        </p:spPr>
        <p:txBody>
          <a:bodyPr vert="horz" lIns="0" tIns="1270" rIns="0" bIns="0" anchor="t"/>
          <a:lstStyle/>
          <a:p>
            <a:pPr marL="228600" marR="45720" indent="0" algn="just">
              <a:lnSpc>
                <a:spcPts val="1300"/>
              </a:lnSpc>
              <a:spcAft>
                <a:spcPts val="0"/>
              </a:spcAft>
            </a:pPr>
            <a:r>
              <a:rPr lang="it-IT" sz="1100" spc="0" dirty="0">
                <a:solidFill>
                  <a:srgbClr val="000000"/>
                </a:solidFill>
                <a:latin typeface="Century Schoolbook" panose="22635452340000000000" pitchFamily="1"/>
              </a:rPr>
              <a:t>10. E' vietato appoggiare bottigliette, lattine ,bicchieri o altro contenente liquidi sulle apparecchiature elettriche (TV, videoregistratori, computer ecc.). </a:t>
            </a:r>
          </a:p>
          <a:p>
            <a:pPr marL="228600" marR="45720" indent="-137160" algn="just">
              <a:lnSpc>
                <a:spcPts val="1300"/>
              </a:lnSpc>
              <a:spcBef>
                <a:spcPts val="20"/>
              </a:spcBef>
              <a:spcAft>
                <a:spcPts val="0"/>
              </a:spcAft>
            </a:pPr>
            <a:r>
              <a:rPr lang="it-IT" sz="1100" spc="0" dirty="0">
                <a:solidFill>
                  <a:srgbClr val="000000"/>
                </a:solidFill>
                <a:latin typeface="Century Schoolbook" panose="22635452340000000000" pitchFamily="1"/>
              </a:rPr>
              <a:t>11. Al verificarsi di un inconveniente avvisare subito il docente o il personale della scuola. </a:t>
            </a:r>
          </a:p>
          <a:p>
            <a:pPr marL="91440" marR="45720" indent="0" algn="just">
              <a:lnSpc>
                <a:spcPts val="1300"/>
              </a:lnSpc>
              <a:spcBef>
                <a:spcPts val="1320"/>
              </a:spcBef>
              <a:spcAft>
                <a:spcPts val="0"/>
              </a:spcAft>
            </a:pPr>
            <a:r>
              <a:rPr lang="it-IT" sz="1100" spc="0" dirty="0">
                <a:solidFill>
                  <a:srgbClr val="000000"/>
                </a:solidFill>
                <a:latin typeface="Century Schoolbook" panose="22635452340000000000" pitchFamily="1"/>
              </a:rPr>
              <a:t>Talvolta si possono verificare situazioni di pericolo che rendono necessaria l</a:t>
            </a:r>
            <a:r>
              <a:rPr lang="it-IT" sz="1100" i="1" spc="0" dirty="0">
                <a:solidFill>
                  <a:srgbClr val="000000"/>
                </a:solidFill>
                <a:latin typeface="Century Schoolbook" panose="22635452340000000000" pitchFamily="1"/>
              </a:rPr>
              <a:t>'evacuazione </a:t>
            </a:r>
            <a:r>
              <a:rPr lang="it-IT" sz="1100" spc="0" dirty="0">
                <a:solidFill>
                  <a:srgbClr val="000000"/>
                </a:solidFill>
                <a:latin typeface="Century Schoolbook" panose="22635452340000000000" pitchFamily="1"/>
              </a:rPr>
              <a:t>dall'edificio scolastico: incendi, terremoti, crolli, sospetta presenza di ordigni esplosivi, inquinamenti dovuti a cause esterne e ogni altra causa che venga ritenuta pericolosa dal Capo d'Istituto. </a:t>
            </a:r>
          </a:p>
          <a:p>
            <a:pPr marL="91440" marR="45720" indent="0" algn="just">
              <a:lnSpc>
                <a:spcPts val="1300"/>
              </a:lnSpc>
              <a:spcBef>
                <a:spcPts val="25"/>
              </a:spcBef>
              <a:spcAft>
                <a:spcPts val="0"/>
              </a:spcAft>
            </a:pPr>
            <a:r>
              <a:rPr lang="it-IT" sz="1100" spc="-5" dirty="0">
                <a:solidFill>
                  <a:srgbClr val="000000"/>
                </a:solidFill>
                <a:latin typeface="Century Schoolbook" panose="22635452340000000000" pitchFamily="1"/>
              </a:rPr>
              <a:t>In tali situazioni e in presenza di molte persone, si possono avere manifestazioni di panico che possono essere modificate e ricondotte alla normalità se il sistema in cui si palesano è preparato e organizzato per far fronte ai pericoli che lo insidiano. </a:t>
            </a:r>
          </a:p>
          <a:p>
            <a:pPr marL="91440" marR="45720" indent="0" algn="just">
              <a:lnSpc>
                <a:spcPts val="1400"/>
              </a:lnSpc>
              <a:spcBef>
                <a:spcPts val="0"/>
              </a:spcBef>
              <a:spcAft>
                <a:spcPts val="0"/>
              </a:spcAft>
            </a:pPr>
            <a:r>
              <a:rPr lang="it-IT" sz="1200" spc="130" dirty="0">
                <a:solidFill>
                  <a:srgbClr val="000000"/>
                </a:solidFill>
                <a:latin typeface="Century Schoolbook" panose="22635452340000000000" pitchFamily="1"/>
              </a:rPr>
              <a:t>Occorre quindi che siano note a TUTTI (alunni, </a:t>
            </a:r>
          </a:p>
          <a:p>
            <a:pPr marL="91440" marR="45720" indent="0" algn="just">
              <a:lnSpc>
                <a:spcPts val="1400"/>
              </a:lnSpc>
              <a:spcBef>
                <a:spcPts val="25"/>
              </a:spcBef>
              <a:spcAft>
                <a:spcPts val="0"/>
              </a:spcAft>
            </a:pPr>
            <a:r>
              <a:rPr lang="it-IT" sz="1200" spc="0" dirty="0">
                <a:solidFill>
                  <a:srgbClr val="000000"/>
                </a:solidFill>
                <a:latin typeface="Century Schoolbook" panose="22635452340000000000" pitchFamily="1"/>
              </a:rPr>
              <a:t>docenti, non docenti, genitori ed operatori esterni), per quanto compete alle singole categorie di interessati , le informazioni di base connesse con la gestione delle emergenze e dell’evacuazione della scuola in caso di pericolo. Tali informazioni sono contenute nel </a:t>
            </a:r>
            <a:r>
              <a:rPr lang="it-IT" sz="1200" i="1" spc="0" dirty="0">
                <a:solidFill>
                  <a:srgbClr val="000000"/>
                </a:solidFill>
                <a:latin typeface="Century Schoolbook" panose="22635452340000000000" pitchFamily="1"/>
              </a:rPr>
              <a:t>Piano di emergenza ed evacuazione </a:t>
            </a:r>
            <a:r>
              <a:rPr lang="it-IT" sz="1200" spc="0" dirty="0">
                <a:solidFill>
                  <a:srgbClr val="000000"/>
                </a:solidFill>
                <a:latin typeface="Century Schoolbook" panose="22635452340000000000" pitchFamily="1"/>
              </a:rPr>
              <a:t>affisso nei corridoi, uffici e </a:t>
            </a:r>
            <a:r>
              <a:rPr lang="it-IT" sz="1200" spc="0" dirty="0" smtClean="0">
                <a:solidFill>
                  <a:srgbClr val="000000"/>
                </a:solidFill>
                <a:latin typeface="Century Schoolbook" panose="22635452340000000000" pitchFamily="1"/>
              </a:rPr>
              <a:t>albo digitale </a:t>
            </a:r>
            <a:r>
              <a:rPr lang="it-IT" sz="1200" spc="0" dirty="0">
                <a:solidFill>
                  <a:srgbClr val="000000"/>
                </a:solidFill>
                <a:latin typeface="Century Schoolbook" panose="22635452340000000000" pitchFamily="1"/>
              </a:rPr>
              <a:t>della scuola (Procedure, Norme di comportamento da seguire, Vie di fuga, Uscite di sicurezza, Punti di raccolta). </a:t>
            </a:r>
          </a:p>
          <a:p>
            <a:pPr marL="91440" marR="45720" indent="0" algn="just">
              <a:lnSpc>
                <a:spcPts val="1300"/>
              </a:lnSpc>
              <a:spcBef>
                <a:spcPts val="0"/>
              </a:spcBef>
              <a:spcAft>
                <a:spcPts val="0"/>
              </a:spcAft>
            </a:pPr>
            <a:r>
              <a:rPr lang="it-IT" sz="1100" spc="35" dirty="0">
                <a:solidFill>
                  <a:srgbClr val="000000"/>
                </a:solidFill>
                <a:latin typeface="Century Schoolbook" panose="22635452340000000000" pitchFamily="1"/>
              </a:rPr>
              <a:t>A tal fine il piano di evacuazione, già operativo nella nostra </a:t>
            </a:r>
          </a:p>
          <a:p>
            <a:pPr marL="91440" marR="45720" indent="0" algn="just">
              <a:lnSpc>
                <a:spcPts val="1300"/>
              </a:lnSpc>
              <a:spcBef>
                <a:spcPts val="0"/>
              </a:spcBef>
              <a:spcAft>
                <a:spcPts val="0"/>
              </a:spcAft>
              <a:tabLst>
                <a:tab pos="4297680" algn="r"/>
              </a:tabLst>
            </a:pPr>
            <a:r>
              <a:rPr lang="it-IT" sz="1100" spc="5" dirty="0">
                <a:solidFill>
                  <a:srgbClr val="000000"/>
                </a:solidFill>
                <a:latin typeface="Century Schoolbook" panose="22635452340000000000" pitchFamily="1"/>
              </a:rPr>
              <a:t>scuola, viene messo in atto ogni anno con </a:t>
            </a:r>
            <a:r>
              <a:rPr lang="it-IT" sz="1100" spc="5" dirty="0" smtClean="0">
                <a:solidFill>
                  <a:srgbClr val="000000"/>
                </a:solidFill>
                <a:latin typeface="Century Schoolbook" panose="22635452340000000000" pitchFamily="1"/>
              </a:rPr>
              <a:t>due simulazioni </a:t>
            </a:r>
            <a:r>
              <a:rPr lang="it-IT" sz="1100" spc="5" dirty="0">
                <a:solidFill>
                  <a:srgbClr val="000000"/>
                </a:solidFill>
                <a:latin typeface="Century Schoolbook" panose="22635452340000000000" pitchFamily="1"/>
              </a:rPr>
              <a:t>di </a:t>
            </a:r>
            <a:r>
              <a:rPr dirty="0"/>
              <a:t/>
            </a:r>
            <a:br>
              <a:rPr dirty="0"/>
            </a:br>
            <a:r>
              <a:rPr lang="it-IT" sz="1100" spc="5" dirty="0">
                <a:solidFill>
                  <a:srgbClr val="000000"/>
                </a:solidFill>
                <a:latin typeface="Century Schoolbook" panose="22635452340000000000" pitchFamily="1"/>
              </a:rPr>
              <a:t>emergenza per verificare l'adeguatezza dei modi e dei tempi di sfollamento dall'edificio. Si </a:t>
            </a:r>
            <a:r>
              <a:rPr lang="it-IT" sz="1100" spc="5" dirty="0" smtClean="0">
                <a:solidFill>
                  <a:srgbClr val="000000"/>
                </a:solidFill>
                <a:latin typeface="Century Schoolbook" panose="22635452340000000000" pitchFamily="1"/>
              </a:rPr>
              <a:t>raccomanda, </a:t>
            </a:r>
            <a:r>
              <a:rPr lang="it-IT" sz="1100" spc="5" dirty="0">
                <a:solidFill>
                  <a:srgbClr val="000000"/>
                </a:solidFill>
                <a:latin typeface="Century Schoolbook" panose="22635452340000000000" pitchFamily="1"/>
              </a:rPr>
              <a:t>al termine di ogni esercitazione pratica, che ciascuna classe effettui, sotto la guida dell'insegnante, l'analisi critica dei comportamenti tenuti, al fine di individuare e rettificare atteggiamenti non idonei emersi durante la prova. </a:t>
            </a:r>
          </a:p>
          <a:p>
            <a:pPr marL="91440" marR="228600" indent="0" algn="just">
              <a:lnSpc>
                <a:spcPts val="1300"/>
              </a:lnSpc>
              <a:spcBef>
                <a:spcPts val="25"/>
              </a:spcBef>
              <a:spcAft>
                <a:spcPts val="6355"/>
              </a:spcAft>
            </a:pPr>
            <a:r>
              <a:rPr lang="it-IT" sz="1100" spc="0" dirty="0">
                <a:solidFill>
                  <a:srgbClr val="000000"/>
                </a:solidFill>
                <a:latin typeface="Century Schoolbook" panose="22635452340000000000" pitchFamily="1"/>
              </a:rPr>
              <a:t>In nessun caso si dovrà uscire dal perimetro della scuola, salvo precise disposizioni in merito. </a:t>
            </a:r>
          </a:p>
        </p:txBody>
      </p:sp>
      <p:sp>
        <p:nvSpPr>
          <p:cNvPr id="253" name="Segnaposto testo 252"/>
          <p:cNvSpPr>
            <a:spLocks noGrp="1"/>
          </p:cNvSpPr>
          <p:nvPr>
            <p:ph type="body" idx="10"/>
          </p:nvPr>
        </p:nvSpPr>
        <p:spPr>
          <a:xfrm>
            <a:off x="2399666" y="7016115"/>
            <a:ext cx="250825"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50">
                <a:solidFill>
                  <a:srgbClr val="000000"/>
                </a:solidFill>
                <a:latin typeface="Times New Roman" panose="22635452340000000000" pitchFamily="1"/>
              </a:rPr>
              <a:t>20 </a:t>
            </a:r>
          </a:p>
        </p:txBody>
      </p:sp>
    </p:spTree>
  </p:cSld>
  <p:clrMapOvr>
    <a:masterClrMapping/>
  </p:clrMapOvr>
  <p:transition advClick="0" advTm="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460376" y="558802"/>
            <a:ext cx="4270375" cy="2854325"/>
          </a:xfrm>
          <a:prstGeom prst="rect">
            <a:avLst/>
          </a:prstGeom>
          <a:solidFill>
            <a:srgbClr val="FEFE98"/>
          </a:solidFill>
          <a:ln w="0" cmpd="sng">
            <a:noFill/>
            <a:prstDash val="solid"/>
          </a:ln>
        </p:spPr>
        <p:txBody>
          <a:bodyPr vert="horz" lIns="0" tIns="0" rIns="0" bIns="0" anchor="t"/>
          <a:lstStyle/>
          <a:p>
            <a:pPr algn="l"/>
            <a:r>
              <a:rPr lang="en-US" sz="100"/>
              <a:t> </a:t>
            </a:r>
          </a:p>
        </p:txBody>
      </p:sp>
      <p:pic>
        <p:nvPicPr>
          <p:cNvPr id="262" name="Image.jpg"/>
          <p:cNvPicPr/>
          <p:nvPr/>
        </p:nvPicPr>
        <p:blipFill>
          <a:blip r:embed="rId2" cstate="print"/>
          <a:stretch>
            <a:fillRect/>
          </a:stretch>
        </p:blipFill>
        <p:spPr>
          <a:xfrm>
            <a:off x="460376" y="562613"/>
            <a:ext cx="4270375" cy="2839085"/>
          </a:xfrm>
          <a:prstGeom prst="rect">
            <a:avLst/>
          </a:prstGeom>
        </p:spPr>
      </p:pic>
      <p:pic>
        <p:nvPicPr>
          <p:cNvPr id="268" name="Image.jpg"/>
          <p:cNvPicPr/>
          <p:nvPr/>
        </p:nvPicPr>
        <p:blipFill>
          <a:blip r:embed="rId3" cstate="print"/>
          <a:stretch>
            <a:fillRect/>
          </a:stretch>
        </p:blipFill>
        <p:spPr>
          <a:xfrm>
            <a:off x="389890" y="4681858"/>
            <a:ext cx="1143000" cy="1463040"/>
          </a:xfrm>
          <a:prstGeom prst="rect">
            <a:avLst/>
          </a:prstGeom>
        </p:spPr>
      </p:pic>
      <p:sp>
        <p:nvSpPr>
          <p:cNvPr id="257" name="Segnaposto testo 256"/>
          <p:cNvSpPr>
            <a:spLocks noGrp="1"/>
          </p:cNvSpPr>
          <p:nvPr>
            <p:ph type="body" idx="10"/>
          </p:nvPr>
        </p:nvSpPr>
        <p:spPr>
          <a:xfrm>
            <a:off x="313690" y="3672842"/>
            <a:ext cx="4770120" cy="389890"/>
          </a:xfrm>
          <a:prstGeom prst="rect">
            <a:avLst/>
          </a:prstGeom>
          <a:noFill/>
          <a:ln w="15240" cmpd="dbl">
            <a:solidFill>
              <a:srgbClr val="FF6600"/>
            </a:solidFill>
            <a:prstDash val="solid"/>
          </a:ln>
        </p:spPr>
        <p:txBody>
          <a:bodyPr vert="horz" lIns="0" tIns="130175" rIns="0" bIns="0" anchor="t"/>
          <a:lstStyle/>
          <a:p>
            <a:pPr marL="0" marR="0" indent="0" algn="ctr">
              <a:lnSpc>
                <a:spcPts val="1600"/>
              </a:lnSpc>
              <a:spcAft>
                <a:spcPts val="345"/>
              </a:spcAft>
            </a:pPr>
            <a:r>
              <a:rPr lang="it-IT" sz="1400" b="1" spc="5">
                <a:solidFill>
                  <a:srgbClr val="000000"/>
                </a:solidFill>
                <a:latin typeface="Century Schoolbook" panose="22635452340000000000" pitchFamily="1"/>
              </a:rPr>
              <a:t>1. - </a:t>
            </a:r>
            <a:r>
              <a:rPr lang="it-IT" sz="1200" b="1" spc="5">
                <a:solidFill>
                  <a:srgbClr val="000000"/>
                </a:solidFill>
                <a:latin typeface="Century Schoolbook" panose="22635452340000000000" pitchFamily="1"/>
              </a:rPr>
              <a:t>Aspetti organizzativi e gestionali </a:t>
            </a:r>
          </a:p>
        </p:txBody>
      </p:sp>
      <p:sp>
        <p:nvSpPr>
          <p:cNvPr id="258" name="Segnaposto testo 257"/>
          <p:cNvSpPr>
            <a:spLocks noGrp="1"/>
          </p:cNvSpPr>
          <p:nvPr>
            <p:ph type="body" idx="10"/>
          </p:nvPr>
        </p:nvSpPr>
        <p:spPr>
          <a:xfrm>
            <a:off x="298451" y="4077969"/>
            <a:ext cx="4800600" cy="494031"/>
          </a:xfrm>
          <a:prstGeom prst="rect">
            <a:avLst/>
          </a:prstGeom>
          <a:noFill/>
          <a:ln w="0" cmpd="sng">
            <a:noFill/>
            <a:prstDash val="solid"/>
          </a:ln>
        </p:spPr>
        <p:txBody>
          <a:bodyPr vert="horz" lIns="0" tIns="102235" rIns="0" bIns="0" anchor="t"/>
          <a:lstStyle/>
          <a:p>
            <a:pPr marL="228600" marR="274320" indent="0" algn="l">
              <a:lnSpc>
                <a:spcPts val="1300"/>
              </a:lnSpc>
              <a:spcAft>
                <a:spcPts val="445"/>
              </a:spcAft>
            </a:pPr>
            <a:r>
              <a:rPr lang="it-IT" sz="1100" b="1" spc="0">
                <a:solidFill>
                  <a:srgbClr val="000000"/>
                </a:solidFill>
                <a:latin typeface="Century Schoolbook" panose="22635452340000000000" pitchFamily="1"/>
              </a:rPr>
              <a:t>Sono rischi lavorativi per la sicurezza e la salute, sono detti rischi trasversali e sono riconducibili a: </a:t>
            </a:r>
          </a:p>
        </p:txBody>
      </p:sp>
      <p:sp>
        <p:nvSpPr>
          <p:cNvPr id="259" name="Segnaposto testo 258"/>
          <p:cNvSpPr>
            <a:spLocks noGrp="1"/>
          </p:cNvSpPr>
          <p:nvPr>
            <p:ph type="body" idx="10"/>
          </p:nvPr>
        </p:nvSpPr>
        <p:spPr>
          <a:xfrm>
            <a:off x="1652270" y="4572002"/>
            <a:ext cx="3446781" cy="1657985"/>
          </a:xfrm>
          <a:prstGeom prst="rect">
            <a:avLst/>
          </a:prstGeom>
          <a:noFill/>
          <a:ln w="0" cmpd="sng">
            <a:noFill/>
            <a:prstDash val="solid"/>
          </a:ln>
        </p:spPr>
        <p:txBody>
          <a:bodyPr vert="horz" lIns="0" tIns="106680" rIns="0" bIns="0" anchor="t"/>
          <a:lstStyle/>
          <a:p>
            <a:pPr marL="137160" marR="274320" indent="-137160" algn="just">
              <a:lnSpc>
                <a:spcPts val="1300"/>
              </a:lnSpc>
              <a:spcAft>
                <a:spcPts val="0"/>
              </a:spcAft>
            </a:pP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Come è organizzato il lavoro (turnazione, lavoro notturno, monotono, movimentazione manuale carichi, norme e procedimenti di lavoro, emergenza e primo soccorso, lavori di appalto, analisi, pianificazione e controllo, norme e procedimenti di lavoro, informazione e formazione) </a:t>
            </a:r>
          </a:p>
          <a:p>
            <a:pPr marL="137160" marR="274320" indent="-137160" algn="just">
              <a:lnSpc>
                <a:spcPts val="1300"/>
              </a:lnSpc>
              <a:spcBef>
                <a:spcPts val="0"/>
              </a:spcBef>
              <a:spcAft>
                <a:spcPts val="0"/>
              </a:spcAft>
            </a:pP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Fattori psicologici (intensità del lavoro, monotonia, solitudine) </a:t>
            </a:r>
          </a:p>
        </p:txBody>
      </p:sp>
      <p:sp>
        <p:nvSpPr>
          <p:cNvPr id="260" name="Segnaposto testo 259"/>
          <p:cNvSpPr>
            <a:spLocks noGrp="1"/>
          </p:cNvSpPr>
          <p:nvPr>
            <p:ph type="body" idx="10"/>
          </p:nvPr>
        </p:nvSpPr>
        <p:spPr>
          <a:xfrm>
            <a:off x="298451" y="6229987"/>
            <a:ext cx="4800600" cy="938530"/>
          </a:xfrm>
          <a:prstGeom prst="rect">
            <a:avLst/>
          </a:prstGeom>
          <a:noFill/>
          <a:ln w="0" cmpd="sng">
            <a:noFill/>
            <a:prstDash val="solid"/>
          </a:ln>
        </p:spPr>
        <p:txBody>
          <a:bodyPr vert="horz" lIns="0" tIns="0" rIns="0" bIns="0" anchor="t"/>
          <a:lstStyle/>
          <a:p>
            <a:pPr marL="228600" marR="0" indent="0" algn="just">
              <a:lnSpc>
                <a:spcPts val="1300"/>
              </a:lnSpc>
              <a:spcAft>
                <a:spcPts val="0"/>
              </a:spcAft>
            </a:pPr>
            <a:r>
              <a:rPr lang="it-IT" sz="1100" spc="75">
                <a:solidFill>
                  <a:srgbClr val="000000"/>
                </a:solidFill>
                <a:latin typeface="Lucida Console" panose="22635452340000000000"/>
              </a:rPr>
              <a:t> </a:t>
            </a:r>
            <a:r>
              <a:rPr lang="it-IT" sz="1100" spc="75">
                <a:solidFill>
                  <a:srgbClr val="000000"/>
                </a:solidFill>
                <a:latin typeface="Century Schoolbook" panose="22635452340000000000" pitchFamily="1"/>
              </a:rPr>
              <a:t>Fattori ergonomici (conoscenze e capacità del personale, </a:t>
            </a:r>
          </a:p>
          <a:p>
            <a:pPr marL="228600" marR="274320" indent="182880" algn="just">
              <a:lnSpc>
                <a:spcPts val="1300"/>
              </a:lnSpc>
              <a:spcBef>
                <a:spcPts val="5"/>
              </a:spcBef>
              <a:spcAft>
                <a:spcPts val="0"/>
              </a:spcAft>
            </a:pPr>
            <a:r>
              <a:rPr lang="it-IT" sz="1100" spc="0">
                <a:solidFill>
                  <a:srgbClr val="000000"/>
                </a:solidFill>
                <a:latin typeface="Century Schoolbook" panose="22635452340000000000" pitchFamily="1"/>
              </a:rPr>
              <a:t>norme di comportamento, ergonomia delle attrezzature) </a:t>
            </a:r>
            <a:r>
              <a:rPr lang="it-IT" sz="1100" spc="0">
                <a:solidFill>
                  <a:srgbClr val="000000"/>
                </a:solidFill>
                <a:latin typeface="Lucida Console" panose="22635452340000000000"/>
              </a:rPr>
              <a:t> </a:t>
            </a:r>
            <a:r>
              <a:rPr lang="it-IT" sz="1100" spc="0">
                <a:solidFill>
                  <a:srgbClr val="000000"/>
                </a:solidFill>
                <a:latin typeface="Century Schoolbook" panose="22635452340000000000" pitchFamily="1"/>
              </a:rPr>
              <a:t>Condizioni di lavoro difficile (lavoro in pressioni diverse dal </a:t>
            </a:r>
          </a:p>
          <a:p>
            <a:pPr marL="411480" marR="0" indent="0" algn="just">
              <a:lnSpc>
                <a:spcPts val="1300"/>
              </a:lnSpc>
              <a:spcBef>
                <a:spcPts val="0"/>
              </a:spcBef>
              <a:spcAft>
                <a:spcPts val="0"/>
              </a:spcAft>
            </a:pPr>
            <a:r>
              <a:rPr lang="it-IT" sz="1100" spc="0">
                <a:solidFill>
                  <a:srgbClr val="000000"/>
                </a:solidFill>
                <a:latin typeface="Century Schoolbook" panose="22635452340000000000" pitchFamily="1"/>
              </a:rPr>
              <a:t>normale, in condizioni climatiche esasperate) </a:t>
            </a:r>
          </a:p>
          <a:p>
            <a:pPr marL="228600" marR="0" indent="0" algn="l">
              <a:lnSpc>
                <a:spcPts val="1300"/>
              </a:lnSpc>
              <a:spcBef>
                <a:spcPts val="0"/>
              </a:spcBef>
              <a:spcAft>
                <a:spcPts val="960"/>
              </a:spcAft>
            </a:pPr>
            <a:r>
              <a:rPr lang="it-IT" sz="1100" spc="15">
                <a:solidFill>
                  <a:srgbClr val="000000"/>
                </a:solidFill>
                <a:latin typeface="Lucida Console" panose="22635452340000000000"/>
              </a:rPr>
              <a:t> </a:t>
            </a:r>
            <a:r>
              <a:rPr lang="it-IT" sz="1100" spc="15">
                <a:solidFill>
                  <a:srgbClr val="000000"/>
                </a:solidFill>
                <a:latin typeface="Century Schoolbook" panose="22635452340000000000" pitchFamily="1"/>
              </a:rPr>
              <a:t>Compiti, funzioni, responsabilità </a:t>
            </a:r>
          </a:p>
        </p:txBody>
      </p:sp>
      <p:sp>
        <p:nvSpPr>
          <p:cNvPr id="263" name="Segnaposto testo 262"/>
          <p:cNvSpPr>
            <a:spLocks noGrp="1"/>
          </p:cNvSpPr>
          <p:nvPr>
            <p:ph type="body" idx="10"/>
          </p:nvPr>
        </p:nvSpPr>
        <p:spPr>
          <a:xfrm>
            <a:off x="560707" y="1909448"/>
            <a:ext cx="1542415" cy="476885"/>
          </a:xfrm>
          <a:prstGeom prst="rect">
            <a:avLst/>
          </a:prstGeom>
          <a:noFill/>
          <a:ln w="0" cmpd="sng">
            <a:noFill/>
            <a:prstDash val="solid"/>
          </a:ln>
        </p:spPr>
        <p:txBody>
          <a:bodyPr vert="horz" lIns="0" tIns="0" rIns="0" bIns="0" anchor="t"/>
          <a:lstStyle/>
          <a:p>
            <a:pPr marL="274320" marR="0" indent="-274320" algn="l">
              <a:lnSpc>
                <a:spcPts val="1800"/>
              </a:lnSpc>
              <a:spcAft>
                <a:spcPts val="0"/>
              </a:spcAft>
            </a:pPr>
            <a:r>
              <a:rPr lang="it-IT" sz="1600" spc="-10">
                <a:solidFill>
                  <a:srgbClr val="000000"/>
                </a:solidFill>
                <a:latin typeface="Century Schoolbook" panose="22635452340000000000" pitchFamily="1"/>
              </a:rPr>
              <a:t>1</a:t>
            </a:r>
            <a:r>
              <a:rPr lang="it-IT" sz="1400" spc="-10">
                <a:solidFill>
                  <a:srgbClr val="000000"/>
                </a:solidFill>
                <a:latin typeface="Century Schoolbook" panose="22635452340000000000" pitchFamily="1"/>
              </a:rPr>
              <a:t>. </a:t>
            </a:r>
            <a:r>
              <a:rPr lang="it-IT" sz="1100" spc="-10">
                <a:solidFill>
                  <a:srgbClr val="000000"/>
                </a:solidFill>
                <a:latin typeface="Century Schoolbook" panose="22635452340000000000" pitchFamily="1"/>
              </a:rPr>
              <a:t>Aspetti organizzativi e gestionali </a:t>
            </a:r>
          </a:p>
        </p:txBody>
      </p:sp>
      <p:sp>
        <p:nvSpPr>
          <p:cNvPr id="264" name="Segnaposto testo 263"/>
          <p:cNvSpPr>
            <a:spLocks noGrp="1"/>
          </p:cNvSpPr>
          <p:nvPr>
            <p:ph type="body" idx="10"/>
          </p:nvPr>
        </p:nvSpPr>
        <p:spPr>
          <a:xfrm>
            <a:off x="1359536" y="690883"/>
            <a:ext cx="2630170" cy="215266"/>
          </a:xfrm>
          <a:prstGeom prst="rect">
            <a:avLst/>
          </a:prstGeom>
          <a:noFill/>
          <a:ln w="0" cmpd="sng">
            <a:noFill/>
            <a:prstDash val="solid"/>
          </a:ln>
        </p:spPr>
        <p:txBody>
          <a:bodyPr vert="horz" lIns="0" tIns="0" rIns="0" bIns="0" anchor="t"/>
          <a:lstStyle/>
          <a:p>
            <a:pPr marL="0" marR="0" indent="0" algn="l">
              <a:lnSpc>
                <a:spcPts val="1600"/>
              </a:lnSpc>
              <a:spcAft>
                <a:spcPts val="20"/>
              </a:spcAft>
            </a:pPr>
            <a:r>
              <a:rPr lang="it-IT" sz="1400" b="1" spc="-20">
                <a:solidFill>
                  <a:srgbClr val="000000"/>
                </a:solidFill>
                <a:latin typeface="Century Schoolbook" panose="22635452340000000000" pitchFamily="1"/>
              </a:rPr>
              <a:t>I possibili rischi riguardano: </a:t>
            </a:r>
          </a:p>
        </p:txBody>
      </p:sp>
      <p:sp>
        <p:nvSpPr>
          <p:cNvPr id="265" name="Segnaposto testo 264"/>
          <p:cNvSpPr>
            <a:spLocks noGrp="1"/>
          </p:cNvSpPr>
          <p:nvPr>
            <p:ph type="body" idx="10"/>
          </p:nvPr>
        </p:nvSpPr>
        <p:spPr>
          <a:xfrm>
            <a:off x="1423671" y="2729229"/>
            <a:ext cx="1478279" cy="584201"/>
          </a:xfrm>
          <a:prstGeom prst="rect">
            <a:avLst/>
          </a:prstGeom>
          <a:noFill/>
          <a:ln w="0" cmpd="sng">
            <a:noFill/>
            <a:prstDash val="solid"/>
          </a:ln>
        </p:spPr>
        <p:txBody>
          <a:bodyPr vert="horz" lIns="0" tIns="60960" rIns="0" bIns="0" anchor="t"/>
          <a:lstStyle/>
          <a:p>
            <a:pPr marL="182880" marR="0" indent="-182880" algn="l">
              <a:lnSpc>
                <a:spcPts val="1300"/>
              </a:lnSpc>
              <a:spcAft>
                <a:spcPts val="0"/>
              </a:spcAft>
            </a:pPr>
            <a:r>
              <a:rPr lang="it-IT" sz="1600" spc="0">
                <a:solidFill>
                  <a:srgbClr val="000000"/>
                </a:solidFill>
                <a:latin typeface="Century Schoolbook" panose="22635452340000000000" pitchFamily="1"/>
              </a:rPr>
              <a:t>3</a:t>
            </a:r>
            <a:r>
              <a:rPr lang="it-IT" sz="1400" spc="0">
                <a:solidFill>
                  <a:srgbClr val="000000"/>
                </a:solidFill>
                <a:latin typeface="Century Schoolbook" panose="22635452340000000000" pitchFamily="1"/>
              </a:rPr>
              <a:t>. </a:t>
            </a:r>
            <a:r>
              <a:rPr lang="it-IT" sz="1100" spc="0">
                <a:solidFill>
                  <a:srgbClr val="000000"/>
                </a:solidFill>
                <a:latin typeface="Century Schoolbook" panose="22635452340000000000" pitchFamily="1"/>
              </a:rPr>
              <a:t>Rischi legati alle attività svolte in ambienti specifici </a:t>
            </a:r>
          </a:p>
        </p:txBody>
      </p:sp>
      <p:sp>
        <p:nvSpPr>
          <p:cNvPr id="266" name="Segnaposto testo 265"/>
          <p:cNvSpPr>
            <a:spLocks noGrp="1"/>
          </p:cNvSpPr>
          <p:nvPr>
            <p:ph type="body" idx="10"/>
          </p:nvPr>
        </p:nvSpPr>
        <p:spPr>
          <a:xfrm>
            <a:off x="3075306" y="2150110"/>
            <a:ext cx="1365885" cy="579756"/>
          </a:xfrm>
          <a:prstGeom prst="rect">
            <a:avLst/>
          </a:prstGeom>
          <a:noFill/>
          <a:ln w="0" cmpd="sng">
            <a:noFill/>
            <a:prstDash val="solid"/>
          </a:ln>
        </p:spPr>
        <p:txBody>
          <a:bodyPr vert="horz" lIns="0" tIns="52705" rIns="0" bIns="0" anchor="t"/>
          <a:lstStyle/>
          <a:p>
            <a:pPr marL="502920" marR="0" indent="-502920" algn="l">
              <a:lnSpc>
                <a:spcPts val="1400"/>
              </a:lnSpc>
              <a:spcAft>
                <a:spcPts val="0"/>
              </a:spcAft>
            </a:pPr>
            <a:r>
              <a:rPr lang="it-IT" sz="1600" spc="-10">
                <a:solidFill>
                  <a:srgbClr val="000000"/>
                </a:solidFill>
                <a:latin typeface="Century Schoolbook" panose="22635452340000000000" pitchFamily="1"/>
              </a:rPr>
              <a:t>2</a:t>
            </a:r>
            <a:r>
              <a:rPr lang="it-IT" sz="1400" spc="-10">
                <a:solidFill>
                  <a:srgbClr val="000000"/>
                </a:solidFill>
                <a:latin typeface="Century Schoolbook" panose="22635452340000000000" pitchFamily="1"/>
              </a:rPr>
              <a:t>. </a:t>
            </a:r>
            <a:r>
              <a:rPr lang="it-IT" sz="1100" spc="-10">
                <a:solidFill>
                  <a:srgbClr val="000000"/>
                </a:solidFill>
                <a:latin typeface="Century Schoolbook" panose="22635452340000000000" pitchFamily="1"/>
              </a:rPr>
              <a:t>Salute e sicurezza dei </a:t>
            </a:r>
          </a:p>
          <a:p>
            <a:pPr marL="228600" marR="0" indent="0" algn="l">
              <a:lnSpc>
                <a:spcPts val="1200"/>
              </a:lnSpc>
              <a:spcBef>
                <a:spcPts val="0"/>
              </a:spcBef>
              <a:spcAft>
                <a:spcPts val="0"/>
              </a:spcAft>
            </a:pPr>
            <a:r>
              <a:rPr lang="it-IT" sz="1100" spc="-5">
                <a:solidFill>
                  <a:srgbClr val="000000"/>
                </a:solidFill>
                <a:latin typeface="Century Schoolbook" panose="22635452340000000000" pitchFamily="1"/>
              </a:rPr>
              <a:t>lavoratori </a:t>
            </a:r>
          </a:p>
        </p:txBody>
      </p:sp>
      <p:sp>
        <p:nvSpPr>
          <p:cNvPr id="269" name="Segnaposto testo 268"/>
          <p:cNvSpPr>
            <a:spLocks noGrp="1"/>
          </p:cNvSpPr>
          <p:nvPr>
            <p:ph type="body" idx="10"/>
          </p:nvPr>
        </p:nvSpPr>
        <p:spPr>
          <a:xfrm>
            <a:off x="2552066" y="7168515"/>
            <a:ext cx="23876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14">
                <a:solidFill>
                  <a:srgbClr val="000000"/>
                </a:solidFill>
                <a:latin typeface="Times New Roman" panose="22635452340000000000" pitchFamily="1"/>
              </a:rPr>
              <a:t>21 </a:t>
            </a:r>
          </a:p>
        </p:txBody>
      </p:sp>
      <p:cxnSp>
        <p:nvCxnSpPr>
          <p:cNvPr id="270" name="Connettore 1 269"/>
          <p:cNvCxnSpPr/>
          <p:nvPr/>
        </p:nvCxnSpPr>
        <p:spPr>
          <a:xfrm>
            <a:off x="460376" y="558800"/>
            <a:ext cx="4270375" cy="0"/>
          </a:xfrm>
          <a:prstGeom prst="line">
            <a:avLst/>
          </a:prstGeom>
          <a:ln w="18415" cmpd="dbl">
            <a:solidFill>
              <a:srgbClr val="FF6600"/>
            </a:solidFill>
          </a:ln>
        </p:spPr>
      </p:cxnSp>
      <p:cxnSp>
        <p:nvCxnSpPr>
          <p:cNvPr id="271" name="Connettore 1 270"/>
          <p:cNvCxnSpPr/>
          <p:nvPr/>
        </p:nvCxnSpPr>
        <p:spPr>
          <a:xfrm>
            <a:off x="460375" y="558802"/>
            <a:ext cx="0" cy="2854325"/>
          </a:xfrm>
          <a:prstGeom prst="line">
            <a:avLst/>
          </a:prstGeom>
          <a:ln w="27305" cmpd="sng">
            <a:solidFill>
              <a:srgbClr val="FFFFFF"/>
            </a:solidFill>
          </a:ln>
        </p:spPr>
      </p:cxnSp>
      <p:cxnSp>
        <p:nvCxnSpPr>
          <p:cNvPr id="272" name="Connettore 1 271"/>
          <p:cNvCxnSpPr/>
          <p:nvPr/>
        </p:nvCxnSpPr>
        <p:spPr>
          <a:xfrm>
            <a:off x="4730750" y="558802"/>
            <a:ext cx="0" cy="2854325"/>
          </a:xfrm>
          <a:prstGeom prst="line">
            <a:avLst/>
          </a:prstGeom>
          <a:ln w="21590" cmpd="sng">
            <a:solidFill>
              <a:srgbClr val="FFFFFF"/>
            </a:solidFill>
          </a:ln>
        </p:spPr>
      </p:cxnSp>
    </p:spTree>
  </p:cSld>
  <p:clrMapOvr>
    <a:masterClrMapping/>
  </p:clrMapOvr>
  <p:transition advClick="0" advTm="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age.jpg"/>
          <p:cNvPicPr/>
          <p:nvPr/>
        </p:nvPicPr>
        <p:blipFill>
          <a:blip r:embed="rId3" cstate="print"/>
          <a:stretch>
            <a:fillRect/>
          </a:stretch>
        </p:blipFill>
        <p:spPr>
          <a:xfrm>
            <a:off x="539750" y="1106172"/>
            <a:ext cx="118746" cy="2627630"/>
          </a:xfrm>
          <a:prstGeom prst="rect">
            <a:avLst/>
          </a:prstGeom>
        </p:spPr>
      </p:pic>
      <p:pic>
        <p:nvPicPr>
          <p:cNvPr id="285" name="Image.jpg"/>
          <p:cNvPicPr/>
          <p:nvPr/>
        </p:nvPicPr>
        <p:blipFill>
          <a:blip r:embed="rId4" cstate="print"/>
          <a:stretch>
            <a:fillRect/>
          </a:stretch>
        </p:blipFill>
        <p:spPr>
          <a:xfrm>
            <a:off x="4787949" y="955006"/>
            <a:ext cx="1094105" cy="1170306"/>
          </a:xfrm>
          <a:prstGeom prst="rect">
            <a:avLst/>
          </a:prstGeom>
        </p:spPr>
      </p:pic>
      <p:pic>
        <p:nvPicPr>
          <p:cNvPr id="287" name="Image.jpg"/>
          <p:cNvPicPr/>
          <p:nvPr/>
        </p:nvPicPr>
        <p:blipFill>
          <a:blip r:embed="rId5" cstate="print"/>
          <a:stretch>
            <a:fillRect/>
          </a:stretch>
        </p:blipFill>
        <p:spPr>
          <a:xfrm>
            <a:off x="539750" y="5376549"/>
            <a:ext cx="118746" cy="1122044"/>
          </a:xfrm>
          <a:prstGeom prst="rect">
            <a:avLst/>
          </a:prstGeom>
        </p:spPr>
      </p:pic>
      <p:sp>
        <p:nvSpPr>
          <p:cNvPr id="275" name="Segnaposto testo 274"/>
          <p:cNvSpPr>
            <a:spLocks noGrp="1"/>
          </p:cNvSpPr>
          <p:nvPr>
            <p:ph type="body" idx="10"/>
          </p:nvPr>
        </p:nvSpPr>
        <p:spPr>
          <a:xfrm>
            <a:off x="297179" y="256540"/>
            <a:ext cx="4770120" cy="398780"/>
          </a:xfrm>
          <a:prstGeom prst="rect">
            <a:avLst/>
          </a:prstGeom>
          <a:noFill/>
          <a:ln w="15240" cmpd="dbl">
            <a:solidFill>
              <a:srgbClr val="FF6600"/>
            </a:solidFill>
            <a:prstDash val="solid"/>
          </a:ln>
        </p:spPr>
        <p:txBody>
          <a:bodyPr vert="horz" lIns="0" tIns="102235" rIns="0" bIns="0" anchor="t"/>
          <a:lstStyle/>
          <a:p>
            <a:pPr marL="274320" marR="0" indent="0" algn="l">
              <a:lnSpc>
                <a:spcPts val="1600"/>
              </a:lnSpc>
              <a:spcAft>
                <a:spcPts val="600"/>
              </a:spcAft>
            </a:pPr>
            <a:r>
              <a:rPr lang="it-IT" sz="1400" b="1" spc="5">
                <a:solidFill>
                  <a:srgbClr val="000000"/>
                </a:solidFill>
                <a:latin typeface="Century Schoolbook" panose="22635452340000000000" pitchFamily="1"/>
              </a:rPr>
              <a:t>2. - </a:t>
            </a:r>
            <a:r>
              <a:rPr lang="it-IT" sz="1200" b="1" spc="5">
                <a:solidFill>
                  <a:srgbClr val="000000"/>
                </a:solidFill>
                <a:latin typeface="Century Schoolbook" panose="22635452340000000000" pitchFamily="1"/>
              </a:rPr>
              <a:t>Salute e sicurezza di lavoratori e studenti </a:t>
            </a:r>
          </a:p>
        </p:txBody>
      </p:sp>
      <p:sp>
        <p:nvSpPr>
          <p:cNvPr id="276" name="Segnaposto testo 275"/>
          <p:cNvSpPr>
            <a:spLocks noGrp="1"/>
          </p:cNvSpPr>
          <p:nvPr>
            <p:ph type="body" idx="10"/>
          </p:nvPr>
        </p:nvSpPr>
        <p:spPr>
          <a:xfrm>
            <a:off x="281941" y="670563"/>
            <a:ext cx="3077210" cy="381000"/>
          </a:xfrm>
          <a:prstGeom prst="rect">
            <a:avLst/>
          </a:prstGeom>
          <a:noFill/>
          <a:ln w="0" cmpd="sng">
            <a:noFill/>
            <a:prstDash val="solid"/>
          </a:ln>
        </p:spPr>
        <p:txBody>
          <a:bodyPr vert="horz" lIns="0" tIns="233680" rIns="0" bIns="0" anchor="t"/>
          <a:lstStyle/>
          <a:p>
            <a:pPr marL="320040" marR="0" indent="0" algn="just">
              <a:lnSpc>
                <a:spcPts val="1300"/>
              </a:lnSpc>
              <a:spcAft>
                <a:spcPts val="0"/>
              </a:spcAft>
            </a:pPr>
            <a:r>
              <a:rPr lang="it-IT" sz="1100" spc="-5">
                <a:solidFill>
                  <a:srgbClr val="000000"/>
                </a:solidFill>
                <a:latin typeface="Century Schoolbook" panose="22635452340000000000" pitchFamily="1"/>
              </a:rPr>
              <a:t>Rischi dovuti: </a:t>
            </a:r>
          </a:p>
        </p:txBody>
      </p:sp>
      <p:sp>
        <p:nvSpPr>
          <p:cNvPr id="277" name="Segnaposto testo 276"/>
          <p:cNvSpPr>
            <a:spLocks noGrp="1"/>
          </p:cNvSpPr>
          <p:nvPr>
            <p:ph type="body" idx="10"/>
          </p:nvPr>
        </p:nvSpPr>
        <p:spPr>
          <a:xfrm>
            <a:off x="722630" y="1051561"/>
            <a:ext cx="3993312" cy="1228091"/>
          </a:xfrm>
          <a:prstGeom prst="rect">
            <a:avLst/>
          </a:prstGeom>
          <a:noFill/>
          <a:ln w="0" cmpd="sng">
            <a:noFill/>
            <a:prstDash val="solid"/>
          </a:ln>
        </p:spPr>
        <p:txBody>
          <a:bodyPr vert="horz" lIns="0" tIns="2540" rIns="0" bIns="0" anchor="t"/>
          <a:lstStyle/>
          <a:p>
            <a:pPr marL="0" marR="0" indent="0" algn="just">
              <a:lnSpc>
                <a:spcPts val="1300"/>
              </a:lnSpc>
              <a:spcAft>
                <a:spcPts val="0"/>
              </a:spcAft>
            </a:pPr>
            <a:r>
              <a:rPr lang="it-IT" sz="1100" spc="0" dirty="0">
                <a:solidFill>
                  <a:srgbClr val="000000"/>
                </a:solidFill>
                <a:latin typeface="Century Schoolbook" panose="22635452340000000000" pitchFamily="1"/>
              </a:rPr>
              <a:t>alle carenze strutturali dell’ambiente di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lavoro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alle carenze di sicurezza su macchine, </a:t>
            </a:r>
          </a:p>
          <a:p>
            <a:pPr marL="0" marR="0" indent="0" algn="just">
              <a:lnSpc>
                <a:spcPts val="1300"/>
              </a:lnSpc>
              <a:spcBef>
                <a:spcPts val="10"/>
              </a:spcBef>
              <a:spcAft>
                <a:spcPts val="0"/>
              </a:spcAft>
            </a:pPr>
            <a:r>
              <a:rPr lang="it-IT" sz="1100" spc="0" dirty="0">
                <a:solidFill>
                  <a:srgbClr val="000000"/>
                </a:solidFill>
                <a:latin typeface="Century Schoolbook" panose="22635452340000000000" pitchFamily="1"/>
              </a:rPr>
              <a:t>apparecchiature e attrezzature </a:t>
            </a:r>
            <a:r>
              <a:rPr lang="it-IT" sz="1100" spc="0" dirty="0" smtClean="0">
                <a:solidFill>
                  <a:srgbClr val="000000"/>
                </a:solidFill>
                <a:latin typeface="Century Schoolbook" panose="22635452340000000000" pitchFamily="1"/>
              </a:rPr>
              <a:t>di lavoro in genere</a:t>
            </a:r>
            <a:endParaRPr lang="it-IT" sz="1100" spc="0" dirty="0">
              <a:solidFill>
                <a:srgbClr val="000000"/>
              </a:solidFill>
              <a:latin typeface="Century Schoolbook" panose="22635452340000000000" pitchFamily="1"/>
            </a:endParaRPr>
          </a:p>
          <a:p>
            <a:pPr marL="0" marR="0" indent="0" algn="just">
              <a:lnSpc>
                <a:spcPts val="1300"/>
              </a:lnSpc>
              <a:spcBef>
                <a:spcPts val="0"/>
              </a:spcBef>
              <a:spcAft>
                <a:spcPts val="0"/>
              </a:spcAft>
            </a:pPr>
            <a:r>
              <a:rPr lang="it-IT" sz="1100" spc="-15" dirty="0">
                <a:solidFill>
                  <a:srgbClr val="000000"/>
                </a:solidFill>
                <a:latin typeface="Century Schoolbook" panose="22635452340000000000" pitchFamily="1"/>
              </a:rPr>
              <a:t>alle manipolazione di sostanze pericolose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alle carenza di sicurezza elettrica </a:t>
            </a:r>
          </a:p>
          <a:p>
            <a:pPr marL="0" marR="0" indent="0" algn="just">
              <a:lnSpc>
                <a:spcPts val="1300"/>
              </a:lnSpc>
              <a:spcBef>
                <a:spcPts val="10"/>
              </a:spcBef>
              <a:spcAft>
                <a:spcPts val="0"/>
              </a:spcAft>
            </a:pPr>
            <a:r>
              <a:rPr lang="it-IT" sz="1100" spc="10" dirty="0">
                <a:solidFill>
                  <a:srgbClr val="000000"/>
                </a:solidFill>
                <a:latin typeface="Century Schoolbook" panose="22635452340000000000" pitchFamily="1"/>
              </a:rPr>
              <a:t>a incendio e/o esplosione </a:t>
            </a:r>
          </a:p>
        </p:txBody>
      </p:sp>
      <p:sp>
        <p:nvSpPr>
          <p:cNvPr id="278" name="Segnaposto testo 277"/>
          <p:cNvSpPr>
            <a:spLocks noGrp="1"/>
          </p:cNvSpPr>
          <p:nvPr>
            <p:ph type="body" idx="10"/>
          </p:nvPr>
        </p:nvSpPr>
        <p:spPr>
          <a:xfrm>
            <a:off x="722631" y="2279652"/>
            <a:ext cx="4359909" cy="1667509"/>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60" dirty="0">
                <a:solidFill>
                  <a:srgbClr val="000000"/>
                </a:solidFill>
                <a:latin typeface="Century Schoolbook" panose="22635452340000000000" pitchFamily="1"/>
              </a:rPr>
              <a:t>ad infortuni (cadute dall’alto, cadute di oggetti dall’alto, </a:t>
            </a:r>
          </a:p>
          <a:p>
            <a:pPr marL="0" marR="0" indent="0" algn="just">
              <a:lnSpc>
                <a:spcPts val="1300"/>
              </a:lnSpc>
              <a:spcBef>
                <a:spcPts val="0"/>
              </a:spcBef>
              <a:spcAft>
                <a:spcPts val="0"/>
              </a:spcAft>
            </a:pPr>
            <a:r>
              <a:rPr lang="it-IT" sz="1100" spc="45" dirty="0">
                <a:solidFill>
                  <a:srgbClr val="000000"/>
                </a:solidFill>
                <a:latin typeface="Century Schoolbook" panose="22635452340000000000" pitchFamily="1"/>
              </a:rPr>
              <a:t>ustioni, schiacciamenti, scivolamenti, ribaltamento mezzi, </a:t>
            </a:r>
          </a:p>
          <a:p>
            <a:pPr marL="0" marR="0" indent="0" algn="just">
              <a:lnSpc>
                <a:spcPts val="1300"/>
              </a:lnSpc>
              <a:spcBef>
                <a:spcPts val="10"/>
              </a:spcBef>
              <a:spcAft>
                <a:spcPts val="0"/>
              </a:spcAft>
            </a:pPr>
            <a:r>
              <a:rPr lang="it-IT" sz="1100" spc="40" dirty="0">
                <a:solidFill>
                  <a:srgbClr val="000000"/>
                </a:solidFill>
                <a:latin typeface="Century Schoolbook" panose="22635452340000000000" pitchFamily="1"/>
              </a:rPr>
              <a:t>tagli, urti contro oggetti immobili/mobili, ferite causate da </a:t>
            </a:r>
          </a:p>
          <a:p>
            <a:pPr marL="0" marR="0" indent="0" algn="just">
              <a:lnSpc>
                <a:spcPts val="1300"/>
              </a:lnSpc>
              <a:spcBef>
                <a:spcPts val="25"/>
              </a:spcBef>
              <a:spcAft>
                <a:spcPts val="0"/>
              </a:spcAft>
            </a:pPr>
            <a:r>
              <a:rPr lang="it-IT" sz="1100" spc="0" dirty="0">
                <a:solidFill>
                  <a:srgbClr val="000000"/>
                </a:solidFill>
                <a:latin typeface="Century Schoolbook" panose="22635452340000000000" pitchFamily="1"/>
              </a:rPr>
              <a:t>oggetti presenti sul pavimento)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alle uscite di emergenza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 rumore e </a:t>
            </a:r>
            <a:r>
              <a:rPr lang="it-IT" sz="1100" spc="0" dirty="0" smtClean="0">
                <a:solidFill>
                  <a:srgbClr val="000000"/>
                </a:solidFill>
                <a:latin typeface="Century Schoolbook" panose="22635452340000000000" pitchFamily="1"/>
              </a:rPr>
              <a:t>comfort </a:t>
            </a:r>
            <a:r>
              <a:rPr lang="it-IT" sz="1100" spc="0" dirty="0">
                <a:solidFill>
                  <a:srgbClr val="000000"/>
                </a:solidFill>
                <a:latin typeface="Century Schoolbook" panose="22635452340000000000" pitchFamily="1"/>
              </a:rPr>
              <a:t>acustico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 carico di lavoro fisico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al microclima </a:t>
            </a:r>
          </a:p>
          <a:p>
            <a:pPr marL="0" marR="0" indent="0" algn="just">
              <a:lnSpc>
                <a:spcPts val="1300"/>
              </a:lnSpc>
              <a:spcBef>
                <a:spcPts val="0"/>
              </a:spcBef>
              <a:spcAft>
                <a:spcPts val="1425"/>
              </a:spcAft>
            </a:pPr>
            <a:r>
              <a:rPr lang="it-IT" sz="1100" spc="0" dirty="0">
                <a:solidFill>
                  <a:srgbClr val="000000"/>
                </a:solidFill>
                <a:latin typeface="Century Schoolbook" panose="22635452340000000000" pitchFamily="1"/>
              </a:rPr>
              <a:t>alla scarsa illuminazione </a:t>
            </a:r>
          </a:p>
        </p:txBody>
      </p:sp>
      <p:sp>
        <p:nvSpPr>
          <p:cNvPr id="279" name="Segnaposto testo 278"/>
          <p:cNvSpPr>
            <a:spLocks noGrp="1"/>
          </p:cNvSpPr>
          <p:nvPr>
            <p:ph type="body" idx="10"/>
          </p:nvPr>
        </p:nvSpPr>
        <p:spPr>
          <a:xfrm>
            <a:off x="297179" y="3962400"/>
            <a:ext cx="4770120" cy="707391"/>
          </a:xfrm>
          <a:prstGeom prst="rect">
            <a:avLst/>
          </a:prstGeom>
          <a:noFill/>
          <a:ln w="15240" cmpd="dbl">
            <a:solidFill>
              <a:srgbClr val="FF6600"/>
            </a:solidFill>
            <a:prstDash val="solid"/>
          </a:ln>
        </p:spPr>
        <p:txBody>
          <a:bodyPr vert="horz" lIns="0" tIns="136525" rIns="0" bIns="0" anchor="t"/>
          <a:lstStyle/>
          <a:p>
            <a:pPr marL="0" marR="0" indent="0" algn="ctr">
              <a:lnSpc>
                <a:spcPts val="1600"/>
              </a:lnSpc>
              <a:spcAft>
                <a:spcPts val="0"/>
              </a:spcAft>
            </a:pPr>
            <a:r>
              <a:rPr lang="it-IT" sz="1400" b="1" spc="0">
                <a:solidFill>
                  <a:srgbClr val="000000"/>
                </a:solidFill>
                <a:latin typeface="Century Schoolbook" panose="22635452340000000000" pitchFamily="1"/>
              </a:rPr>
              <a:t>3. – </a:t>
            </a:r>
            <a:r>
              <a:rPr lang="it-IT" sz="1200" b="1" spc="0">
                <a:solidFill>
                  <a:srgbClr val="000000"/>
                </a:solidFill>
                <a:latin typeface="Century Schoolbook" panose="22635452340000000000" pitchFamily="1"/>
              </a:rPr>
              <a:t>Rischi legati ad attività svolte in ambienti </a:t>
            </a:r>
          </a:p>
          <a:p>
            <a:pPr marL="0" marR="0" indent="0" algn="ctr">
              <a:lnSpc>
                <a:spcPts val="1400"/>
              </a:lnSpc>
              <a:spcBef>
                <a:spcPts val="0"/>
              </a:spcBef>
              <a:spcAft>
                <a:spcPts val="1345"/>
              </a:spcAft>
            </a:pPr>
            <a:r>
              <a:rPr lang="it-IT" sz="1200" b="1" spc="0">
                <a:solidFill>
                  <a:srgbClr val="000000"/>
                </a:solidFill>
                <a:latin typeface="Century Schoolbook" panose="22635452340000000000" pitchFamily="1"/>
              </a:rPr>
              <a:t>specifici </a:t>
            </a:r>
          </a:p>
        </p:txBody>
      </p:sp>
      <p:sp>
        <p:nvSpPr>
          <p:cNvPr id="280" name="Segnaposto testo 279"/>
          <p:cNvSpPr>
            <a:spLocks noGrp="1"/>
          </p:cNvSpPr>
          <p:nvPr>
            <p:ph type="body" idx="10"/>
          </p:nvPr>
        </p:nvSpPr>
        <p:spPr>
          <a:xfrm>
            <a:off x="281941" y="4685030"/>
            <a:ext cx="4800600" cy="667385"/>
          </a:xfrm>
          <a:prstGeom prst="rect">
            <a:avLst/>
          </a:prstGeom>
          <a:noFill/>
          <a:ln w="0" cmpd="sng">
            <a:noFill/>
            <a:prstDash val="solid"/>
          </a:ln>
        </p:spPr>
        <p:txBody>
          <a:bodyPr vert="horz" lIns="0" tIns="144780" rIns="0" bIns="0" anchor="t"/>
          <a:lstStyle/>
          <a:p>
            <a:pPr marL="228600" marR="0" indent="0" algn="just">
              <a:lnSpc>
                <a:spcPts val="1400"/>
              </a:lnSpc>
              <a:spcAft>
                <a:spcPts val="0"/>
              </a:spcAft>
            </a:pPr>
            <a:r>
              <a:rPr lang="it-IT" sz="1200" spc="0">
                <a:solidFill>
                  <a:srgbClr val="000000"/>
                </a:solidFill>
                <a:latin typeface="Century Schoolbook" panose="22635452340000000000" pitchFamily="1"/>
              </a:rPr>
              <a:t>Ma cosa si intende per </a:t>
            </a:r>
            <a:r>
              <a:rPr lang="it-IT" sz="1200" b="1" spc="0">
                <a:solidFill>
                  <a:srgbClr val="000000"/>
                </a:solidFill>
                <a:latin typeface="Century Schoolbook" panose="22635452340000000000" pitchFamily="1"/>
              </a:rPr>
              <a:t>AMBIENTE</a:t>
            </a:r>
            <a:r>
              <a:rPr lang="it-IT" sz="1200" spc="0">
                <a:solidFill>
                  <a:srgbClr val="000000"/>
                </a:solidFill>
                <a:latin typeface="Century Schoolbook" panose="22635452340000000000" pitchFamily="1"/>
              </a:rPr>
              <a:t>? </a:t>
            </a:r>
          </a:p>
          <a:p>
            <a:pPr marL="228600" marR="0" indent="0" algn="just">
              <a:lnSpc>
                <a:spcPts val="1300"/>
              </a:lnSpc>
              <a:spcBef>
                <a:spcPts val="0"/>
              </a:spcBef>
              <a:spcAft>
                <a:spcPts val="0"/>
              </a:spcAft>
            </a:pPr>
            <a:r>
              <a:rPr lang="it-IT" sz="1100" spc="90">
                <a:solidFill>
                  <a:srgbClr val="000000"/>
                </a:solidFill>
                <a:latin typeface="Century Schoolbook" panose="22635452340000000000" pitchFamily="1"/>
              </a:rPr>
              <a:t>Gli ambienti si possono suddividere nelle seguenti aree, </a:t>
            </a:r>
          </a:p>
          <a:p>
            <a:pPr marL="228600" marR="0" indent="0" algn="just">
              <a:lnSpc>
                <a:spcPts val="1300"/>
              </a:lnSpc>
              <a:spcBef>
                <a:spcPts val="0"/>
              </a:spcBef>
              <a:spcAft>
                <a:spcPts val="0"/>
              </a:spcAft>
            </a:pPr>
            <a:r>
              <a:rPr lang="it-IT" sz="1100" spc="0">
                <a:solidFill>
                  <a:srgbClr val="000000"/>
                </a:solidFill>
                <a:latin typeface="Century Schoolbook" panose="22635452340000000000" pitchFamily="1"/>
              </a:rPr>
              <a:t>omogenee per rischio: </a:t>
            </a:r>
          </a:p>
        </p:txBody>
      </p:sp>
      <p:sp>
        <p:nvSpPr>
          <p:cNvPr id="281" name="Segnaposto testo 280"/>
          <p:cNvSpPr>
            <a:spLocks noGrp="1"/>
          </p:cNvSpPr>
          <p:nvPr>
            <p:ph type="body" idx="10"/>
          </p:nvPr>
        </p:nvSpPr>
        <p:spPr>
          <a:xfrm>
            <a:off x="722632" y="5352415"/>
            <a:ext cx="4497367" cy="173990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dirty="0">
                <a:solidFill>
                  <a:srgbClr val="000000"/>
                </a:solidFill>
                <a:latin typeface="Century Schoolbook" panose="22635452340000000000" pitchFamily="1"/>
              </a:rPr>
              <a:t>area didattica normale, aule dove non sono presenti particolari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attrezzature; </a:t>
            </a:r>
          </a:p>
          <a:p>
            <a:pPr marL="0" marR="0" indent="0" algn="just">
              <a:lnSpc>
                <a:spcPts val="1300"/>
              </a:lnSpc>
              <a:spcBef>
                <a:spcPts val="0"/>
              </a:spcBef>
              <a:spcAft>
                <a:spcPts val="0"/>
              </a:spcAft>
            </a:pPr>
            <a:r>
              <a:rPr lang="it-IT" sz="1100" spc="10" dirty="0">
                <a:solidFill>
                  <a:srgbClr val="000000"/>
                </a:solidFill>
                <a:latin typeface="Century Schoolbook" panose="22635452340000000000" pitchFamily="1"/>
              </a:rPr>
              <a:t>area tecnica: laboratori di </a:t>
            </a:r>
            <a:r>
              <a:rPr lang="it-IT" sz="1100" spc="10" dirty="0" smtClean="0">
                <a:solidFill>
                  <a:srgbClr val="000000"/>
                </a:solidFill>
                <a:latin typeface="Century Schoolbook" panose="22635452340000000000" pitchFamily="1"/>
              </a:rPr>
              <a:t>informatica, fisica, chimica, biologia, agraria, meccanica, elettronica ed elettrotecnica, sistemi, </a:t>
            </a:r>
            <a:endParaRPr lang="it-IT" sz="1100" spc="10" dirty="0">
              <a:solidFill>
                <a:srgbClr val="000000"/>
              </a:solidFill>
              <a:latin typeface="Century Schoolbook" panose="22635452340000000000" pitchFamily="1"/>
            </a:endParaRPr>
          </a:p>
          <a:p>
            <a:pPr marL="0" marR="0" indent="0" algn="just">
              <a:lnSpc>
                <a:spcPts val="1300"/>
              </a:lnSpc>
              <a:spcBef>
                <a:spcPts val="0"/>
              </a:spcBef>
              <a:spcAft>
                <a:spcPts val="0"/>
              </a:spcAft>
            </a:pPr>
            <a:r>
              <a:rPr lang="it-IT" sz="1100" spc="-5" dirty="0">
                <a:solidFill>
                  <a:srgbClr val="000000"/>
                </a:solidFill>
                <a:latin typeface="Century Schoolbook" panose="22635452340000000000" pitchFamily="1"/>
              </a:rPr>
              <a:t>locali tecnici; </a:t>
            </a:r>
          </a:p>
          <a:p>
            <a:pPr marL="0" marR="0" indent="0" algn="just">
              <a:lnSpc>
                <a:spcPts val="1300"/>
              </a:lnSpc>
              <a:spcBef>
                <a:spcPts val="10"/>
              </a:spcBef>
              <a:spcAft>
                <a:spcPts val="0"/>
              </a:spcAft>
            </a:pPr>
            <a:r>
              <a:rPr lang="it-IT" sz="1100" spc="0" dirty="0">
                <a:solidFill>
                  <a:srgbClr val="000000"/>
                </a:solidFill>
                <a:latin typeface="Century Schoolbook" panose="22635452340000000000" pitchFamily="1"/>
              </a:rPr>
              <a:t>area attività sportive: palestre, impianti sportivi; </a:t>
            </a:r>
          </a:p>
          <a:p>
            <a:pPr marL="0" marR="0" indent="0" algn="just">
              <a:lnSpc>
                <a:spcPts val="1300"/>
              </a:lnSpc>
              <a:spcBef>
                <a:spcPts val="25"/>
              </a:spcBef>
              <a:spcAft>
                <a:spcPts val="0"/>
              </a:spcAft>
            </a:pPr>
            <a:r>
              <a:rPr lang="it-IT" sz="1100" spc="0" dirty="0">
                <a:solidFill>
                  <a:srgbClr val="000000"/>
                </a:solidFill>
                <a:latin typeface="Century Schoolbook" panose="22635452340000000000" pitchFamily="1"/>
              </a:rPr>
              <a:t>depositi: biblioteca, deposito sussidi didattici, </a:t>
            </a:r>
            <a:r>
              <a:rPr lang="it-IT" sz="1100" spc="0" dirty="0" smtClean="0">
                <a:solidFill>
                  <a:srgbClr val="000000"/>
                </a:solidFill>
                <a:latin typeface="Century Schoolbook" panose="22635452340000000000" pitchFamily="1"/>
              </a:rPr>
              <a:t>archivi</a:t>
            </a:r>
            <a:r>
              <a:rPr lang="it-IT" sz="1100" dirty="0">
                <a:solidFill>
                  <a:srgbClr val="000000"/>
                </a:solidFill>
                <a:latin typeface="Century Schoolbook" panose="22635452340000000000" pitchFamily="1"/>
              </a:rPr>
              <a:t>,</a:t>
            </a:r>
            <a:endParaRPr lang="it-IT" sz="1100" spc="0" dirty="0">
              <a:solidFill>
                <a:srgbClr val="000000"/>
              </a:solidFill>
              <a:latin typeface="Century Schoolbook" panose="22635452340000000000" pitchFamily="1"/>
            </a:endParaRPr>
          </a:p>
          <a:p>
            <a:pPr marL="0" marR="0" indent="0" algn="just">
              <a:lnSpc>
                <a:spcPts val="1300"/>
              </a:lnSpc>
              <a:spcBef>
                <a:spcPts val="0"/>
              </a:spcBef>
              <a:spcAft>
                <a:spcPts val="4425"/>
              </a:spcAft>
            </a:pPr>
            <a:r>
              <a:rPr lang="it-IT" sz="1100" spc="-10" dirty="0">
                <a:solidFill>
                  <a:srgbClr val="000000"/>
                </a:solidFill>
                <a:latin typeface="Century Schoolbook" panose="22635452340000000000" pitchFamily="1"/>
              </a:rPr>
              <a:t>uffici. </a:t>
            </a:r>
          </a:p>
        </p:txBody>
      </p:sp>
      <p:sp>
        <p:nvSpPr>
          <p:cNvPr id="288" name="Segnaposto testo 287"/>
          <p:cNvSpPr>
            <a:spLocks noGrp="1"/>
          </p:cNvSpPr>
          <p:nvPr>
            <p:ph type="body" idx="10"/>
          </p:nvPr>
        </p:nvSpPr>
        <p:spPr>
          <a:xfrm>
            <a:off x="2475866" y="7092315"/>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22 </a:t>
            </a:r>
          </a:p>
        </p:txBody>
      </p:sp>
    </p:spTree>
  </p:cSld>
  <p:clrMapOvr>
    <a:masterClrMapping/>
  </p:clrMapOvr>
  <p:transition advClick="0" advTm="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jpg"/>
          <p:cNvPicPr/>
          <p:nvPr/>
        </p:nvPicPr>
        <p:blipFill>
          <a:blip r:embed="rId2" cstate="print"/>
          <a:stretch>
            <a:fillRect/>
          </a:stretch>
        </p:blipFill>
        <p:spPr>
          <a:xfrm>
            <a:off x="548642" y="5632453"/>
            <a:ext cx="1268095" cy="1329055"/>
          </a:xfrm>
          <a:prstGeom prst="rect">
            <a:avLst/>
          </a:prstGeom>
        </p:spPr>
      </p:pic>
      <p:pic>
        <p:nvPicPr>
          <p:cNvPr id="299" name="Image.jpg"/>
          <p:cNvPicPr/>
          <p:nvPr/>
        </p:nvPicPr>
        <p:blipFill>
          <a:blip r:embed="rId3" cstate="print"/>
          <a:stretch>
            <a:fillRect/>
          </a:stretch>
        </p:blipFill>
        <p:spPr>
          <a:xfrm>
            <a:off x="5147990" y="666977"/>
            <a:ext cx="826135" cy="780415"/>
          </a:xfrm>
          <a:prstGeom prst="rect">
            <a:avLst/>
          </a:prstGeom>
        </p:spPr>
      </p:pic>
      <p:sp>
        <p:nvSpPr>
          <p:cNvPr id="291" name="Segnaposto testo 290"/>
          <p:cNvSpPr>
            <a:spLocks noGrp="1"/>
          </p:cNvSpPr>
          <p:nvPr>
            <p:ph type="body" idx="10"/>
          </p:nvPr>
        </p:nvSpPr>
        <p:spPr>
          <a:xfrm>
            <a:off x="536576" y="355600"/>
            <a:ext cx="4343399" cy="162559"/>
          </a:xfrm>
          <a:prstGeom prst="rect">
            <a:avLst/>
          </a:prstGeom>
          <a:noFill/>
          <a:ln w="0" cmpd="sng">
            <a:noFill/>
            <a:prstDash val="solid"/>
          </a:ln>
        </p:spPr>
        <p:txBody>
          <a:bodyPr vert="horz" lIns="0" tIns="3175" rIns="0" bIns="0" anchor="t"/>
          <a:lstStyle/>
          <a:p>
            <a:pPr marL="0" marR="45720" indent="0" algn="just">
              <a:lnSpc>
                <a:spcPts val="1200"/>
              </a:lnSpc>
              <a:spcAft>
                <a:spcPts val="0"/>
              </a:spcAft>
            </a:pPr>
            <a:r>
              <a:rPr lang="it-IT" sz="1100" b="1" i="1" u="sng" spc="0">
                <a:solidFill>
                  <a:srgbClr val="000000"/>
                </a:solidFill>
                <a:latin typeface="Century Schoolbook" panose="22635452340000000000" pitchFamily="1"/>
              </a:rPr>
              <a:t>Rischi connessi con attività di laboratorio e aule speciali </a:t>
            </a:r>
          </a:p>
        </p:txBody>
      </p:sp>
      <p:sp>
        <p:nvSpPr>
          <p:cNvPr id="292" name="Segnaposto testo 291"/>
          <p:cNvSpPr>
            <a:spLocks noGrp="1"/>
          </p:cNvSpPr>
          <p:nvPr>
            <p:ph type="body" idx="10"/>
          </p:nvPr>
        </p:nvSpPr>
        <p:spPr>
          <a:xfrm>
            <a:off x="536575" y="518161"/>
            <a:ext cx="4323383" cy="1216024"/>
          </a:xfrm>
          <a:prstGeom prst="rect">
            <a:avLst/>
          </a:prstGeom>
          <a:noFill/>
          <a:ln w="0" cmpd="sng">
            <a:noFill/>
            <a:prstDash val="solid"/>
          </a:ln>
        </p:spPr>
        <p:txBody>
          <a:bodyPr vert="horz" lIns="0" tIns="2540" rIns="0" bIns="0" anchor="t"/>
          <a:lstStyle/>
          <a:p>
            <a:pPr marL="0" marR="45720" indent="91440" algn="l">
              <a:lnSpc>
                <a:spcPts val="1300"/>
              </a:lnSpc>
              <a:spcAft>
                <a:spcPts val="0"/>
              </a:spcAft>
            </a:pPr>
            <a:r>
              <a:rPr lang="it-IT" sz="1100" spc="15" dirty="0">
                <a:solidFill>
                  <a:srgbClr val="000000"/>
                </a:solidFill>
                <a:latin typeface="Century Schoolbook" panose="22635452340000000000" pitchFamily="1"/>
              </a:rPr>
              <a:t>E' considerato laboratorio ogni locale della scuola nel quale gli allievi svolgano </a:t>
            </a:r>
            <a:r>
              <a:rPr lang="it-IT" sz="1100" spc="15" dirty="0" smtClean="0">
                <a:solidFill>
                  <a:srgbClr val="000000"/>
                </a:solidFill>
                <a:latin typeface="Century Schoolbook" panose="22635452340000000000" pitchFamily="1"/>
              </a:rPr>
              <a:t>attività di insegnamento diversa da quella normale utilizzando attrezzature di lavoro e </a:t>
            </a:r>
            <a:r>
              <a:rPr lang="it-IT" sz="1100" spc="15" dirty="0">
                <a:solidFill>
                  <a:srgbClr val="000000"/>
                </a:solidFill>
                <a:latin typeface="Century Schoolbook" panose="22635452340000000000" pitchFamily="1"/>
              </a:rPr>
              <a:t>sostanze. (laboratori informatici, </a:t>
            </a:r>
          </a:p>
          <a:p>
            <a:pPr marL="0" marR="45720" indent="0" algn="l">
              <a:lnSpc>
                <a:spcPts val="1300"/>
              </a:lnSpc>
              <a:spcBef>
                <a:spcPts val="0"/>
              </a:spcBef>
              <a:spcAft>
                <a:spcPts val="0"/>
              </a:spcAft>
              <a:tabLst>
                <a:tab pos="960120" algn="l"/>
                <a:tab pos="1325880" algn="l"/>
                <a:tab pos="2560320" algn="l"/>
              </a:tabLst>
            </a:pPr>
            <a:r>
              <a:rPr lang="it-IT" sz="1100" spc="-35" dirty="0">
                <a:solidFill>
                  <a:srgbClr val="000000"/>
                </a:solidFill>
                <a:latin typeface="Century Schoolbook" panose="22635452340000000000" pitchFamily="1"/>
              </a:rPr>
              <a:t>linguistici, di chimica-fisica, meccanici, </a:t>
            </a:r>
            <a:r>
              <a:rPr dirty="0"/>
              <a:t/>
            </a:r>
            <a:br>
              <a:rPr dirty="0"/>
            </a:br>
            <a:r>
              <a:rPr lang="it-IT" sz="1100" spc="-35" dirty="0">
                <a:solidFill>
                  <a:srgbClr val="000000"/>
                </a:solidFill>
                <a:latin typeface="Century Schoolbook" panose="22635452340000000000" pitchFamily="1"/>
              </a:rPr>
              <a:t>elettrotecnici, disegno, audiovisivi</a:t>
            </a:r>
            <a:r>
              <a:rPr lang="it-IT" sz="1100" spc="-35" dirty="0" smtClean="0">
                <a:solidFill>
                  <a:srgbClr val="000000"/>
                </a:solidFill>
                <a:latin typeface="Century Schoolbook" panose="22635452340000000000" pitchFamily="1"/>
              </a:rPr>
              <a:t>,) </a:t>
            </a:r>
            <a:endParaRPr lang="it-IT" sz="1100" spc="-35" dirty="0">
              <a:solidFill>
                <a:srgbClr val="000000"/>
              </a:solidFill>
              <a:latin typeface="Century Schoolbook" panose="22635452340000000000" pitchFamily="1"/>
            </a:endParaRPr>
          </a:p>
        </p:txBody>
      </p:sp>
      <p:sp>
        <p:nvSpPr>
          <p:cNvPr id="293" name="Segnaposto testo 292"/>
          <p:cNvSpPr>
            <a:spLocks noGrp="1"/>
          </p:cNvSpPr>
          <p:nvPr>
            <p:ph type="body" idx="10"/>
          </p:nvPr>
        </p:nvSpPr>
        <p:spPr>
          <a:xfrm>
            <a:off x="536576" y="1734185"/>
            <a:ext cx="4343399" cy="3675380"/>
          </a:xfrm>
          <a:prstGeom prst="rect">
            <a:avLst/>
          </a:prstGeom>
          <a:noFill/>
          <a:ln w="0" cmpd="sng">
            <a:noFill/>
            <a:prstDash val="solid"/>
          </a:ln>
        </p:spPr>
        <p:txBody>
          <a:bodyPr vert="horz" lIns="0" tIns="0" rIns="0" bIns="0" anchor="t"/>
          <a:lstStyle/>
          <a:p>
            <a:pPr marL="0" marR="45720" indent="91440" algn="just">
              <a:lnSpc>
                <a:spcPts val="1300"/>
              </a:lnSpc>
              <a:spcAft>
                <a:spcPts val="0"/>
              </a:spcAft>
            </a:pPr>
            <a:r>
              <a:rPr lang="it-IT" sz="1100" spc="30" dirty="0">
                <a:solidFill>
                  <a:srgbClr val="000000"/>
                </a:solidFill>
                <a:latin typeface="Century Schoolbook" panose="22635452340000000000" pitchFamily="1"/>
              </a:rPr>
              <a:t>Il rischio principale è che le varie attrezzature, i materiali e / o le sostanze presenti vengano utilizzate in maniera difforme dalle indicazioni dei costruttori o fabbricanti o dalle indicazioni dei docenti e assistenti di laboratorio. </a:t>
            </a:r>
          </a:p>
          <a:p>
            <a:pPr marL="91440" marR="45720" indent="0" algn="l">
              <a:lnSpc>
                <a:spcPts val="1300"/>
              </a:lnSpc>
              <a:spcBef>
                <a:spcPts val="10"/>
              </a:spcBef>
              <a:spcAft>
                <a:spcPts val="0"/>
              </a:spcAft>
            </a:pPr>
            <a:r>
              <a:rPr lang="it-IT" sz="1100" spc="0" dirty="0">
                <a:solidFill>
                  <a:srgbClr val="000000"/>
                </a:solidFill>
                <a:latin typeface="Century Schoolbook" panose="22635452340000000000" pitchFamily="1"/>
              </a:rPr>
              <a:t>Pertanto questi tipi di rischi sono da imputare a: </a:t>
            </a:r>
          </a:p>
          <a:p>
            <a:pPr marL="182880" marR="45720" indent="182880" algn="just">
              <a:lnSpc>
                <a:spcPts val="1300"/>
              </a:lnSpc>
              <a:spcBef>
                <a:spcPts val="25"/>
              </a:spcBef>
              <a:spcAft>
                <a:spcPts val="0"/>
              </a:spcAft>
              <a:buFont typeface="Symbol"/>
              <a:buChar char="·"/>
            </a:pPr>
            <a:r>
              <a:rPr lang="it-IT" sz="1100" spc="0" dirty="0">
                <a:solidFill>
                  <a:srgbClr val="000000"/>
                </a:solidFill>
                <a:latin typeface="Century Schoolbook" panose="22635452340000000000" pitchFamily="1"/>
              </a:rPr>
              <a:t>esposizione ad agenti chimici: impiego di sostanze chimiche, tossiche, nocive (ingestione, contatto, inalazione); </a:t>
            </a:r>
          </a:p>
          <a:p>
            <a:pPr marL="182880" marR="45720" indent="182880" algn="just">
              <a:lnSpc>
                <a:spcPts val="1300"/>
              </a:lnSpc>
              <a:spcBef>
                <a:spcPts val="25"/>
              </a:spcBef>
              <a:spcAft>
                <a:spcPts val="0"/>
              </a:spcAft>
              <a:buFont typeface="Symbol"/>
              <a:buChar char="·"/>
            </a:pPr>
            <a:r>
              <a:rPr lang="it-IT" sz="1100" spc="0" dirty="0">
                <a:solidFill>
                  <a:srgbClr val="000000"/>
                </a:solidFill>
                <a:latin typeface="Century Schoolbook" panose="22635452340000000000" pitchFamily="1"/>
              </a:rPr>
              <a:t>esposizione ad agenti </a:t>
            </a:r>
            <a:r>
              <a:rPr lang="it-IT" sz="1100" spc="0" dirty="0" smtClean="0">
                <a:solidFill>
                  <a:srgbClr val="000000"/>
                </a:solidFill>
                <a:latin typeface="Century Schoolbook" panose="22635452340000000000" pitchFamily="1"/>
              </a:rPr>
              <a:t>fisici, meccanici ed elettrici (rumore</a:t>
            </a:r>
            <a:r>
              <a:rPr lang="it-IT" sz="1100" spc="0" dirty="0">
                <a:solidFill>
                  <a:srgbClr val="000000"/>
                </a:solidFill>
                <a:latin typeface="Century Schoolbook" panose="22635452340000000000" pitchFamily="1"/>
              </a:rPr>
              <a:t>, vibrazioni, radiazioni, microclima, illuminazione); </a:t>
            </a:r>
          </a:p>
          <a:p>
            <a:pPr marL="182880" marR="45720" indent="182880" algn="just">
              <a:lnSpc>
                <a:spcPts val="1300"/>
              </a:lnSpc>
              <a:spcBef>
                <a:spcPts val="50"/>
              </a:spcBef>
              <a:spcAft>
                <a:spcPts val="0"/>
              </a:spcAft>
              <a:buFont typeface="Symbol"/>
              <a:buChar char="·"/>
            </a:pPr>
            <a:r>
              <a:rPr lang="it-IT" sz="1100" spc="0" dirty="0">
                <a:solidFill>
                  <a:srgbClr val="000000"/>
                </a:solidFill>
                <a:latin typeface="Century Schoolbook" panose="22635452340000000000" pitchFamily="1"/>
              </a:rPr>
              <a:t>esposizione ad agenti biologici (sperimentazione “in vitro” e “in vivo”); </a:t>
            </a:r>
          </a:p>
          <a:p>
            <a:pPr marL="182880" marR="45720" indent="182880" algn="just">
              <a:lnSpc>
                <a:spcPts val="1300"/>
              </a:lnSpc>
              <a:spcBef>
                <a:spcPts val="20"/>
              </a:spcBef>
              <a:spcAft>
                <a:spcPts val="0"/>
              </a:spcAft>
              <a:buFont typeface="Symbol"/>
              <a:buChar char="·"/>
            </a:pPr>
            <a:r>
              <a:rPr lang="it-IT" sz="1100" spc="0" dirty="0">
                <a:solidFill>
                  <a:srgbClr val="000000"/>
                </a:solidFill>
                <a:latin typeface="Century Schoolbook" panose="22635452340000000000" pitchFamily="1"/>
              </a:rPr>
              <a:t>l’uso improprio delle attrezzature messe a disposizione per il normale svolgimento dell’attività di laboratorio; </a:t>
            </a:r>
          </a:p>
          <a:p>
            <a:pPr marL="182880" marR="45720" indent="182880" algn="just">
              <a:lnSpc>
                <a:spcPts val="1300"/>
              </a:lnSpc>
              <a:spcBef>
                <a:spcPts val="15"/>
              </a:spcBef>
              <a:spcAft>
                <a:spcPts val="0"/>
              </a:spcAft>
              <a:buFont typeface="Symbol"/>
              <a:buChar char="·"/>
            </a:pPr>
            <a:r>
              <a:rPr lang="it-IT" sz="1100" spc="30" dirty="0">
                <a:solidFill>
                  <a:srgbClr val="000000"/>
                </a:solidFill>
                <a:latin typeface="Century Schoolbook" panose="22635452340000000000" pitchFamily="1"/>
              </a:rPr>
              <a:t>assumere un comportamento disattento che possa danneggiare gli altri nello svolgimento delle normali attività; </a:t>
            </a:r>
          </a:p>
          <a:p>
            <a:pPr marL="182880" marR="45720" indent="182880" algn="just">
              <a:lnSpc>
                <a:spcPts val="1300"/>
              </a:lnSpc>
              <a:spcBef>
                <a:spcPts val="10"/>
              </a:spcBef>
              <a:spcAft>
                <a:spcPts val="0"/>
              </a:spcAft>
              <a:buFont typeface="Symbol"/>
              <a:buChar char="·"/>
            </a:pPr>
            <a:r>
              <a:rPr lang="it-IT" sz="1100" spc="0" dirty="0">
                <a:solidFill>
                  <a:srgbClr val="000000"/>
                </a:solidFill>
                <a:latin typeface="Century Schoolbook" panose="22635452340000000000" pitchFamily="1"/>
              </a:rPr>
              <a:t>inosservanza di norme comportamentali. </a:t>
            </a:r>
          </a:p>
          <a:p>
            <a:pPr marL="0" marR="45720" indent="411480" algn="l">
              <a:lnSpc>
                <a:spcPts val="1300"/>
              </a:lnSpc>
              <a:spcBef>
                <a:spcPts val="1335"/>
              </a:spcBef>
              <a:spcAft>
                <a:spcPts val="0"/>
              </a:spcAft>
            </a:pPr>
            <a:r>
              <a:rPr lang="it-IT" sz="1100" b="1" i="1" u="sng" spc="20" dirty="0">
                <a:solidFill>
                  <a:srgbClr val="000000"/>
                </a:solidFill>
                <a:latin typeface="Century Schoolbook" panose="22635452340000000000" pitchFamily="1"/>
              </a:rPr>
              <a:t>Rischi connessi con l’attività di educazione fisica  </a:t>
            </a:r>
            <a:r>
              <a:rPr lang="it-IT" sz="1100" spc="20" dirty="0">
                <a:solidFill>
                  <a:srgbClr val="000000"/>
                </a:solidFill>
                <a:latin typeface="Century Schoolbook" panose="22635452340000000000" pitchFamily="1"/>
              </a:rPr>
              <a:t>Durante le attività di educazione fisica, i rischi derivano in modo prevalente dall'uso degli attrezzi e dalle attività a corpo libero. </a:t>
            </a:r>
          </a:p>
        </p:txBody>
      </p:sp>
      <p:graphicFrame>
        <p:nvGraphicFramePr>
          <p:cNvPr id="296" name="table 296"/>
          <p:cNvGraphicFramePr>
            <a:graphicFrameLocks noGrp="1"/>
          </p:cNvGraphicFramePr>
          <p:nvPr/>
        </p:nvGraphicFramePr>
        <p:xfrm>
          <a:off x="536576" y="5409567"/>
          <a:ext cx="5763541" cy="2818249"/>
        </p:xfrm>
        <a:graphic>
          <a:graphicData uri="http://schemas.openxmlformats.org/drawingml/2006/table">
            <a:tbl>
              <a:tblPr/>
              <a:tblGrid>
                <a:gridCol w="1698728"/>
                <a:gridCol w="4064813"/>
              </a:tblGrid>
              <a:tr h="2818249">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68580" indent="0" algn="l">
                        <a:lnSpc>
                          <a:spcPts val="1300"/>
                        </a:lnSpc>
                        <a:spcBef>
                          <a:spcPts val="0"/>
                        </a:spcBef>
                        <a:spcAft>
                          <a:spcPts val="0"/>
                        </a:spcAft>
                      </a:pPr>
                      <a:r>
                        <a:rPr lang="it-IT" sz="1100" spc="100" dirty="0">
                          <a:solidFill>
                            <a:srgbClr val="000000"/>
                          </a:solidFill>
                          <a:latin typeface="Century Schoolbook" panose="22635452340000000000" pitchFamily="1"/>
                        </a:rPr>
                        <a:t>L'azione impropria, non coordinata </a:t>
                      </a:r>
                    </a:p>
                    <a:p>
                      <a:pPr marL="182880" marR="68580" indent="0" algn="l">
                        <a:lnSpc>
                          <a:spcPts val="1300"/>
                        </a:lnSpc>
                        <a:spcBef>
                          <a:spcPts val="25"/>
                        </a:spcBef>
                        <a:spcAft>
                          <a:spcPts val="0"/>
                        </a:spcAft>
                        <a:tabLst>
                          <a:tab pos="1600200" algn="l"/>
                          <a:tab pos="2971800" algn="r"/>
                        </a:tabLst>
                      </a:pPr>
                      <a:r>
                        <a:rPr lang="it-IT" sz="1100" spc="5" dirty="0">
                          <a:solidFill>
                            <a:srgbClr val="000000"/>
                          </a:solidFill>
                          <a:latin typeface="Century Schoolbook" panose="22635452340000000000" pitchFamily="1"/>
                        </a:rPr>
                        <a:t>dinamicamente può comportare </a:t>
                      </a:r>
                      <a:r>
                        <a:rPr sz="1800" dirty="0"/>
                        <a:t/>
                      </a:r>
                      <a:br>
                        <a:rPr sz="1800" dirty="0"/>
                      </a:br>
                      <a:r>
                        <a:rPr lang="it-IT" sz="1100" spc="5" dirty="0">
                          <a:solidFill>
                            <a:srgbClr val="000000"/>
                          </a:solidFill>
                          <a:latin typeface="Century Schoolbook" panose="22635452340000000000" pitchFamily="1"/>
                        </a:rPr>
                        <a:t>infortunio sull'attrezzo ovvero per urto contro il suolo per cadute in piano, contro parti fisse dell'impianto. E' sufficiente, ai fini della sicurezza, usare prudenza ed attenersi alle regole impartite dai docenti. </a:t>
                      </a:r>
                    </a:p>
                    <a:p>
                      <a:pPr marL="0" marR="647700" indent="0" algn="l">
                        <a:lnSpc>
                          <a:spcPts val="1300"/>
                        </a:lnSpc>
                        <a:spcBef>
                          <a:spcPts val="0"/>
                        </a:spcBef>
                        <a:spcAft>
                          <a:spcPts val="0"/>
                        </a:spcAft>
                      </a:pPr>
                      <a:r>
                        <a:rPr lang="it-IT" sz="1100" spc="0" dirty="0">
                          <a:solidFill>
                            <a:srgbClr val="000000"/>
                          </a:solidFill>
                          <a:latin typeface="Century Schoolbook" panose="22635452340000000000" pitchFamily="1"/>
                        </a:rPr>
                        <a:t>E' opportuno quindi che i docenti : </a:t>
                      </a:r>
                    </a:p>
                    <a:p>
                      <a:pPr marL="0" marR="1733550" indent="0" algn="r">
                        <a:lnSpc>
                          <a:spcPts val="1100"/>
                        </a:lnSpc>
                        <a:spcBef>
                          <a:spcPts val="160"/>
                        </a:spcBef>
                        <a:spcAft>
                          <a:spcPts val="10"/>
                        </a:spcAft>
                      </a:pPr>
                      <a:r>
                        <a:rPr lang="it-IT" sz="1000" spc="-15" dirty="0" smtClean="0">
                          <a:solidFill>
                            <a:srgbClr val="000000"/>
                          </a:solidFill>
                          <a:latin typeface="Times New Roman" panose="22635452340000000000" pitchFamily="1"/>
                        </a:rPr>
                        <a:t> </a:t>
                      </a:r>
                      <a:endParaRPr lang="it-IT" sz="1000" spc="-15" dirty="0">
                        <a:solidFill>
                          <a:srgbClr val="000000"/>
                        </a:solidFill>
                        <a:latin typeface="Times New Roman" panose="22635452340000000000" pitchFamily="1"/>
                      </a:endParaRP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9" name="Segnaposto testo 303"/>
          <p:cNvSpPr>
            <a:spLocks noGrp="1"/>
          </p:cNvSpPr>
          <p:nvPr>
            <p:ph type="body" idx="10"/>
          </p:nvPr>
        </p:nvSpPr>
        <p:spPr>
          <a:xfrm>
            <a:off x="2195662" y="6571632"/>
            <a:ext cx="4124960" cy="1153160"/>
          </a:xfrm>
          <a:prstGeom prst="rect">
            <a:avLst/>
          </a:prstGeom>
          <a:noFill/>
          <a:ln w="0" cmpd="sng">
            <a:noFill/>
            <a:prstDash val="solid"/>
          </a:ln>
        </p:spPr>
        <p:txBody>
          <a:bodyPr vert="horz" lIns="0" tIns="1270" rIns="0" bIns="0" anchor="t"/>
          <a:lstStyle/>
          <a:p>
            <a:pPr marL="91440" marR="45720" indent="0" algn="just">
              <a:lnSpc>
                <a:spcPts val="1300"/>
              </a:lnSpc>
              <a:spcAft>
                <a:spcPts val="0"/>
              </a:spcAft>
            </a:pPr>
            <a:r>
              <a:rPr lang="it-IT" sz="1100" spc="0" dirty="0">
                <a:solidFill>
                  <a:srgbClr val="000000"/>
                </a:solidFill>
                <a:latin typeface="Century Schoolbook" panose="22635452340000000000" pitchFamily="1"/>
              </a:rPr>
              <a:t>diano spiegazioni chiare e precise, con norme operative vincolanti quando l'attività motoria comporta, per sua natura, particolari rischi; </a:t>
            </a:r>
          </a:p>
          <a:p>
            <a:pPr marL="0" marR="45720" indent="0" algn="just">
              <a:lnSpc>
                <a:spcPts val="1300"/>
              </a:lnSpc>
              <a:spcBef>
                <a:spcPts val="20"/>
              </a:spcBef>
              <a:spcAft>
                <a:spcPts val="2450"/>
              </a:spcAft>
            </a:pPr>
            <a:r>
              <a:rPr lang="it-IT" sz="1100" spc="0" dirty="0">
                <a:solidFill>
                  <a:srgbClr val="000000"/>
                </a:solidFill>
                <a:latin typeface="Century Schoolbook" panose="22635452340000000000" pitchFamily="1"/>
              </a:rPr>
              <a:t>evitino di far eseguire esercizi o svolgere attività non confacenti alle reali ed attuali capacità delle persone. </a:t>
            </a:r>
            <a:endParaRPr lang="it-IT" sz="1100" spc="0" dirty="0" smtClean="0">
              <a:solidFill>
                <a:srgbClr val="000000"/>
              </a:solidFill>
              <a:latin typeface="Century Schoolbook" panose="22635452340000000000" pitchFamily="1"/>
            </a:endParaRPr>
          </a:p>
          <a:p>
            <a:pPr marL="0" marR="45720" indent="0" algn="just">
              <a:lnSpc>
                <a:spcPts val="1300"/>
              </a:lnSpc>
              <a:spcBef>
                <a:spcPts val="20"/>
              </a:spcBef>
              <a:spcAft>
                <a:spcPts val="2450"/>
              </a:spcAft>
            </a:pPr>
            <a:r>
              <a:rPr lang="it-IT" sz="1100" dirty="0" smtClean="0">
                <a:solidFill>
                  <a:srgbClr val="000000"/>
                </a:solidFill>
                <a:latin typeface="Century Schoolbook" panose="22635452340000000000" pitchFamily="1"/>
              </a:rPr>
              <a:t>23</a:t>
            </a:r>
            <a:endParaRPr lang="it-IT" sz="1100" spc="0" dirty="0">
              <a:solidFill>
                <a:srgbClr val="000000"/>
              </a:solidFill>
              <a:latin typeface="Century Schoolbook" panose="22635452340000000000" pitchFamily="1"/>
            </a:endParaRPr>
          </a:p>
        </p:txBody>
      </p:sp>
    </p:spTree>
  </p:cSld>
  <p:clrMapOvr>
    <a:masterClrMapping/>
  </p:clrMapOvr>
  <p:transition advClick="0" advTm="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jpg"/>
          <p:cNvPicPr/>
          <p:nvPr/>
        </p:nvPicPr>
        <p:blipFill>
          <a:blip r:embed="rId2" cstate="print"/>
          <a:stretch>
            <a:fillRect/>
          </a:stretch>
        </p:blipFill>
        <p:spPr>
          <a:xfrm>
            <a:off x="539750" y="384177"/>
            <a:ext cx="118746" cy="615315"/>
          </a:xfrm>
          <a:prstGeom prst="rect">
            <a:avLst/>
          </a:prstGeom>
        </p:spPr>
      </p:pic>
      <p:pic>
        <p:nvPicPr>
          <p:cNvPr id="308" name="Image.jpg"/>
          <p:cNvPicPr/>
          <p:nvPr/>
        </p:nvPicPr>
        <p:blipFill>
          <a:blip r:embed="rId3" cstate="print"/>
          <a:stretch>
            <a:fillRect/>
          </a:stretch>
        </p:blipFill>
        <p:spPr>
          <a:xfrm>
            <a:off x="609600" y="1508762"/>
            <a:ext cx="4142106" cy="481331"/>
          </a:xfrm>
          <a:prstGeom prst="rect">
            <a:avLst/>
          </a:prstGeom>
        </p:spPr>
      </p:pic>
      <p:pic>
        <p:nvPicPr>
          <p:cNvPr id="311" name="Image.jpg"/>
          <p:cNvPicPr/>
          <p:nvPr/>
        </p:nvPicPr>
        <p:blipFill>
          <a:blip r:embed="rId4" cstate="print"/>
          <a:stretch>
            <a:fillRect/>
          </a:stretch>
        </p:blipFill>
        <p:spPr>
          <a:xfrm>
            <a:off x="646430" y="2325370"/>
            <a:ext cx="947420" cy="939165"/>
          </a:xfrm>
          <a:prstGeom prst="rect">
            <a:avLst/>
          </a:prstGeom>
        </p:spPr>
      </p:pic>
      <p:sp>
        <p:nvSpPr>
          <p:cNvPr id="305" name="Segnaposto testo 304"/>
          <p:cNvSpPr>
            <a:spLocks noGrp="1"/>
          </p:cNvSpPr>
          <p:nvPr>
            <p:ph type="body" idx="10"/>
          </p:nvPr>
        </p:nvSpPr>
        <p:spPr>
          <a:xfrm>
            <a:off x="1722120" y="2044702"/>
            <a:ext cx="3125470" cy="1399540"/>
          </a:xfrm>
          <a:prstGeom prst="rect">
            <a:avLst/>
          </a:prstGeom>
          <a:noFill/>
          <a:ln w="0" cmpd="sng">
            <a:noFill/>
            <a:prstDash val="solid"/>
          </a:ln>
        </p:spPr>
        <p:txBody>
          <a:bodyPr vert="horz" lIns="0" tIns="191770" rIns="0" bIns="0" anchor="t"/>
          <a:lstStyle/>
          <a:p>
            <a:pPr marL="45720" marR="45720" indent="0" algn="just">
              <a:lnSpc>
                <a:spcPts val="1300"/>
              </a:lnSpc>
              <a:spcAft>
                <a:spcPts val="0"/>
              </a:spcAft>
            </a:pPr>
            <a:r>
              <a:rPr lang="it-IT" sz="1100" spc="20">
                <a:solidFill>
                  <a:srgbClr val="000000"/>
                </a:solidFill>
                <a:latin typeface="Century Schoolbook" panose="22635452340000000000" pitchFamily="1"/>
              </a:rPr>
              <a:t>Il fuoco è estremamente pericoloso - Sebbene questa frase possa sembrare banale, è la pura verità. Basti pensare cosa potrebbe provocare un mozzicone di sigaretta ancora acceso gettato in un cestino di carta. Il rischio incendio è uno dei fattori più importanti, perché presente in qualsiasi </a:t>
            </a:r>
          </a:p>
        </p:txBody>
      </p:sp>
      <p:sp>
        <p:nvSpPr>
          <p:cNvPr id="306" name="Segnaposto testo 305"/>
          <p:cNvSpPr>
            <a:spLocks noGrp="1"/>
          </p:cNvSpPr>
          <p:nvPr>
            <p:ph type="body" idx="10"/>
          </p:nvPr>
        </p:nvSpPr>
        <p:spPr>
          <a:xfrm>
            <a:off x="504192" y="3444242"/>
            <a:ext cx="4343399" cy="3663951"/>
          </a:xfrm>
          <a:prstGeom prst="rect">
            <a:avLst/>
          </a:prstGeom>
          <a:noFill/>
          <a:ln w="0" cmpd="sng">
            <a:noFill/>
            <a:prstDash val="solid"/>
          </a:ln>
        </p:spPr>
        <p:txBody>
          <a:bodyPr vert="horz" lIns="0" tIns="0" rIns="0" bIns="0" anchor="t"/>
          <a:lstStyle/>
          <a:p>
            <a:pPr marL="45720" marR="45720" indent="0" algn="just">
              <a:lnSpc>
                <a:spcPts val="1300"/>
              </a:lnSpc>
              <a:spcAft>
                <a:spcPts val="0"/>
              </a:spcAft>
            </a:pPr>
            <a:r>
              <a:rPr lang="it-IT" sz="1100" spc="20" dirty="0">
                <a:solidFill>
                  <a:srgbClr val="000000"/>
                </a:solidFill>
                <a:latin typeface="Century Schoolbook" panose="22635452340000000000" pitchFamily="1"/>
              </a:rPr>
              <a:t>attività lavorativa. </a:t>
            </a:r>
          </a:p>
          <a:p>
            <a:pPr marL="45720" marR="45720" indent="0" algn="just">
              <a:lnSpc>
                <a:spcPts val="1300"/>
              </a:lnSpc>
              <a:spcBef>
                <a:spcPts val="30"/>
              </a:spcBef>
              <a:spcAft>
                <a:spcPts val="0"/>
              </a:spcAft>
            </a:pPr>
            <a:r>
              <a:rPr lang="it-IT" sz="1100" spc="0" dirty="0">
                <a:solidFill>
                  <a:srgbClr val="000000"/>
                </a:solidFill>
                <a:latin typeface="Century Schoolbook" panose="22635452340000000000" pitchFamily="1"/>
              </a:rPr>
              <a:t>L'incendio è la combustione (reazione chimica di un combustibile con un comburente in presenza di innesco) sufficientemente rapida e non controllata che si sviluppa senza limitazioni nello spazio e nel tempo. Per spegnere il fuoco è necessario interrompere la reazione chimica di combustione utilizzando idonei mezzi estinguenti. </a:t>
            </a:r>
          </a:p>
          <a:p>
            <a:pPr marL="45720" marR="45720" indent="0" algn="ctr">
              <a:lnSpc>
                <a:spcPts val="1200"/>
              </a:lnSpc>
              <a:spcBef>
                <a:spcPts val="1335"/>
              </a:spcBef>
              <a:spcAft>
                <a:spcPts val="0"/>
              </a:spcAft>
            </a:pPr>
            <a:r>
              <a:rPr lang="it-IT" sz="1100" b="1" i="1" u="sng" spc="5" dirty="0">
                <a:solidFill>
                  <a:srgbClr val="000000"/>
                </a:solidFill>
                <a:latin typeface="Century Schoolbook" panose="22635452340000000000" pitchFamily="1"/>
              </a:rPr>
              <a:t>Regole da rispettare  </a:t>
            </a:r>
          </a:p>
          <a:p>
            <a:pPr marL="274320" marR="45720" indent="22860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Evitare comportamenti ed azioni che possano generare principi di incendio. </a:t>
            </a:r>
          </a:p>
          <a:p>
            <a:pPr marL="274320" marR="45720" indent="22860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Non utilizzare in modo improprio interruttori elettrici, apparecchi elettrici di qualsiasi natura. </a:t>
            </a:r>
          </a:p>
          <a:p>
            <a:pPr marL="274320" marR="45720" indent="22860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Spegnere sempre le apparecchiature elettriche dopo </a:t>
            </a:r>
            <a:r>
              <a:rPr lang="it-IT" sz="1100" spc="0" dirty="0" smtClean="0">
                <a:solidFill>
                  <a:srgbClr val="000000"/>
                </a:solidFill>
                <a:latin typeface="Century Schoolbook" panose="22635452340000000000" pitchFamily="1"/>
              </a:rPr>
              <a:t>l'utilizzo.</a:t>
            </a:r>
            <a:endParaRPr lang="it-IT" sz="1100" spc="0" dirty="0">
              <a:solidFill>
                <a:srgbClr val="000000"/>
              </a:solidFill>
              <a:latin typeface="Century Schoolbook" panose="22635452340000000000" pitchFamily="1"/>
            </a:endParaRPr>
          </a:p>
          <a:p>
            <a:pPr marL="274320" marR="45720" indent="228600" algn="just">
              <a:lnSpc>
                <a:spcPts val="1300"/>
              </a:lnSpc>
              <a:spcBef>
                <a:spcPts val="20"/>
              </a:spcBef>
              <a:spcAft>
                <a:spcPts val="0"/>
              </a:spcAft>
              <a:buFont typeface="Century Schoolbook"/>
              <a:buAutoNum type="arabicPeriod"/>
            </a:pPr>
            <a:r>
              <a:rPr lang="it-IT" sz="1100" spc="15" dirty="0">
                <a:solidFill>
                  <a:srgbClr val="000000"/>
                </a:solidFill>
                <a:latin typeface="Century Schoolbook" panose="22635452340000000000" pitchFamily="1"/>
              </a:rPr>
              <a:t>E’ vietato gettare mozziconi accesi, fiammiferi e tutto ciò che possa innescare l'incendio in cestini di carta, spazzatura, ecc.. </a:t>
            </a:r>
          </a:p>
          <a:p>
            <a:pPr marL="274320" marR="45720" indent="228600" algn="just">
              <a:lnSpc>
                <a:spcPts val="1300"/>
              </a:lnSpc>
              <a:spcBef>
                <a:spcPts val="0"/>
              </a:spcBef>
              <a:spcAft>
                <a:spcPts val="0"/>
              </a:spcAft>
              <a:buFont typeface="Century Schoolbook"/>
              <a:buAutoNum type="arabicPeriod"/>
            </a:pPr>
            <a:r>
              <a:rPr lang="it-IT" sz="1100" spc="0" dirty="0">
                <a:solidFill>
                  <a:srgbClr val="000000"/>
                </a:solidFill>
                <a:latin typeface="Century Schoolbook" panose="22635452340000000000" pitchFamily="1"/>
              </a:rPr>
              <a:t>Non usare apparecchi a fiamma libera nelle vicinanze di materiali </a:t>
            </a:r>
            <a:r>
              <a:rPr lang="it-IT" sz="1100" spc="0" dirty="0" smtClean="0">
                <a:solidFill>
                  <a:srgbClr val="000000"/>
                </a:solidFill>
                <a:latin typeface="Century Schoolbook" panose="22635452340000000000" pitchFamily="1"/>
              </a:rPr>
              <a:t>infiammabili. </a:t>
            </a:r>
            <a:endParaRPr lang="it-IT" sz="1100" spc="0" dirty="0">
              <a:solidFill>
                <a:srgbClr val="000000"/>
              </a:solidFill>
              <a:latin typeface="Century Schoolbook" panose="22635452340000000000" pitchFamily="1"/>
            </a:endParaRPr>
          </a:p>
          <a:p>
            <a:pPr marL="274320" marR="45720" indent="228600" algn="just">
              <a:lnSpc>
                <a:spcPts val="1300"/>
              </a:lnSpc>
              <a:spcBef>
                <a:spcPts val="5"/>
              </a:spcBef>
              <a:spcAft>
                <a:spcPts val="0"/>
              </a:spcAft>
              <a:buFont typeface="Century Schoolbook"/>
              <a:buAutoNum type="arabicPeriod"/>
            </a:pPr>
            <a:r>
              <a:rPr lang="it-IT" sz="1100" spc="0" dirty="0">
                <a:solidFill>
                  <a:srgbClr val="000000"/>
                </a:solidFill>
                <a:latin typeface="Century Schoolbook" panose="22635452340000000000" pitchFamily="1"/>
              </a:rPr>
              <a:t>Segnalare eventuali deterioramenti delle apparecchiature e degli impianti elettrici. </a:t>
            </a:r>
          </a:p>
        </p:txBody>
      </p:sp>
      <p:sp>
        <p:nvSpPr>
          <p:cNvPr id="309" name="Segnaposto testo 308"/>
          <p:cNvSpPr>
            <a:spLocks noGrp="1"/>
          </p:cNvSpPr>
          <p:nvPr>
            <p:ph type="body" idx="10"/>
          </p:nvPr>
        </p:nvSpPr>
        <p:spPr>
          <a:xfrm>
            <a:off x="2063750" y="1715773"/>
            <a:ext cx="1304291" cy="182879"/>
          </a:xfrm>
          <a:prstGeom prst="rect">
            <a:avLst/>
          </a:prstGeom>
          <a:noFill/>
          <a:ln w="0" cmpd="sng">
            <a:noFill/>
            <a:prstDash val="solid"/>
          </a:ln>
        </p:spPr>
        <p:txBody>
          <a:bodyPr vert="horz" lIns="0" tIns="2540" rIns="0" bIns="0" anchor="t"/>
          <a:lstStyle/>
          <a:p>
            <a:pPr marL="0" marR="0" indent="0" algn="l">
              <a:lnSpc>
                <a:spcPts val="1300"/>
              </a:lnSpc>
              <a:spcAft>
                <a:spcPts val="0"/>
              </a:spcAft>
            </a:pPr>
            <a:r>
              <a:rPr lang="it-IT" sz="1200" b="1" i="1" spc="-30">
                <a:solidFill>
                  <a:srgbClr val="000000"/>
                </a:solidFill>
                <a:latin typeface="Century Schoolbook" panose="22635452340000000000" pitchFamily="1"/>
              </a:rPr>
              <a:t>Rischio incendio </a:t>
            </a:r>
          </a:p>
        </p:txBody>
      </p:sp>
      <p:sp>
        <p:nvSpPr>
          <p:cNvPr id="312" name="Segnaposto testo 311"/>
          <p:cNvSpPr>
            <a:spLocks noGrp="1"/>
          </p:cNvSpPr>
          <p:nvPr>
            <p:ph type="body" idx="10"/>
          </p:nvPr>
        </p:nvSpPr>
        <p:spPr>
          <a:xfrm>
            <a:off x="2552066" y="7108193"/>
            <a:ext cx="250825" cy="13589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24 </a:t>
            </a:r>
          </a:p>
        </p:txBody>
      </p:sp>
      <p:sp>
        <p:nvSpPr>
          <p:cNvPr id="10" name="Segnaposto testo 9"/>
          <p:cNvSpPr>
            <a:spLocks noGrp="1"/>
          </p:cNvSpPr>
          <p:nvPr>
            <p:ph type="body" idx="10"/>
          </p:nvPr>
        </p:nvSpPr>
        <p:spPr/>
        <p:txBody>
          <a:bodyPr/>
          <a:lstStyle/>
          <a:p>
            <a:endParaRPr lang="it-IT"/>
          </a:p>
        </p:txBody>
      </p:sp>
    </p:spTree>
  </p:cSld>
  <p:clrMapOvr>
    <a:masterClrMapping/>
  </p:clrMapOvr>
  <p:transition advClick="0" advTm="5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egnaposto testo 314"/>
          <p:cNvSpPr>
            <a:spLocks noGrp="1"/>
          </p:cNvSpPr>
          <p:nvPr>
            <p:ph type="body" idx="10"/>
          </p:nvPr>
        </p:nvSpPr>
        <p:spPr>
          <a:xfrm>
            <a:off x="523242" y="355600"/>
            <a:ext cx="4343399" cy="2387600"/>
          </a:xfrm>
          <a:prstGeom prst="rect">
            <a:avLst/>
          </a:prstGeom>
          <a:noFill/>
          <a:ln w="0" cmpd="sng">
            <a:noFill/>
            <a:prstDash val="solid"/>
          </a:ln>
        </p:spPr>
        <p:txBody>
          <a:bodyPr vert="horz" lIns="0" tIns="1270" rIns="0" bIns="0" anchor="t"/>
          <a:lstStyle/>
          <a:p>
            <a:pPr marL="274320" marR="45720" indent="274320" algn="just">
              <a:lnSpc>
                <a:spcPts val="1300"/>
              </a:lnSpc>
              <a:spcAft>
                <a:spcPts val="0"/>
              </a:spcAft>
              <a:buFont typeface="Century Schoolbook"/>
              <a:buAutoNum type="arabicPeriod" startAt="7"/>
            </a:pPr>
            <a:r>
              <a:rPr lang="it-IT" sz="1100" spc="0">
                <a:solidFill>
                  <a:srgbClr val="000000"/>
                </a:solidFill>
                <a:latin typeface="Century Schoolbook" panose="22635452340000000000" pitchFamily="1"/>
              </a:rPr>
              <a:t>Verificare che nessun materiale sia depositato davanti agli estintori, alle bocchette antincendio, ai passaggi e alle uscite di emergenza. </a:t>
            </a:r>
          </a:p>
          <a:p>
            <a:pPr marL="274320" marR="45720" indent="274320" algn="just">
              <a:lnSpc>
                <a:spcPts val="1300"/>
              </a:lnSpc>
              <a:spcBef>
                <a:spcPts val="20"/>
              </a:spcBef>
              <a:spcAft>
                <a:spcPts val="0"/>
              </a:spcAft>
              <a:buFont typeface="Century Schoolbook"/>
              <a:buAutoNum type="arabicPeriod"/>
            </a:pPr>
            <a:r>
              <a:rPr lang="it-IT" sz="1100" spc="0">
                <a:solidFill>
                  <a:srgbClr val="000000"/>
                </a:solidFill>
                <a:latin typeface="Century Schoolbook" panose="22635452340000000000" pitchFamily="1"/>
              </a:rPr>
              <a:t>Controllare periodicamente l'efficienza dei mezzi antincendio (rivolto al personale autorizzato). E' necessario, pertanto, osservare scrupolosamente la segnaletica di sicurezza presente nella scuola. </a:t>
            </a:r>
          </a:p>
          <a:p>
            <a:pPr marL="0" marR="0" indent="0" algn="ctr">
              <a:lnSpc>
                <a:spcPts val="1200"/>
              </a:lnSpc>
              <a:spcBef>
                <a:spcPts val="1335"/>
              </a:spcBef>
              <a:spcAft>
                <a:spcPts val="0"/>
              </a:spcAft>
            </a:pPr>
            <a:r>
              <a:rPr lang="it-IT" sz="1100" b="1" i="1" u="sng" spc="5">
                <a:solidFill>
                  <a:srgbClr val="000000"/>
                </a:solidFill>
                <a:latin typeface="Century Schoolbook" panose="22635452340000000000" pitchFamily="1"/>
              </a:rPr>
              <a:t>In caso di incendio  </a:t>
            </a:r>
          </a:p>
          <a:p>
            <a:pPr marL="0" marR="0" indent="0" algn="l">
              <a:lnSpc>
                <a:spcPts val="1400"/>
              </a:lnSpc>
              <a:spcBef>
                <a:spcPts val="475"/>
              </a:spcBef>
              <a:spcAft>
                <a:spcPts val="0"/>
              </a:spcAft>
            </a:pPr>
            <a:r>
              <a:rPr lang="it-IT" sz="1200" b="1" spc="40">
                <a:solidFill>
                  <a:srgbClr val="000000"/>
                </a:solidFill>
                <a:latin typeface="Century Schoolbook" panose="22635452340000000000" pitchFamily="1"/>
              </a:rPr>
              <a:t>Norme di comportamento al segnale d'allarme </a:t>
            </a:r>
          </a:p>
          <a:p>
            <a:pPr marL="0" marR="91440" indent="0" algn="just">
              <a:lnSpc>
                <a:spcPts val="1300"/>
              </a:lnSpc>
              <a:spcBef>
                <a:spcPts val="530"/>
              </a:spcBef>
              <a:spcAft>
                <a:spcPts val="1800"/>
              </a:spcAft>
            </a:pPr>
            <a:r>
              <a:rPr lang="it-IT" sz="1100" spc="0">
                <a:solidFill>
                  <a:srgbClr val="000000"/>
                </a:solidFill>
                <a:latin typeface="Century Schoolbook" panose="22635452340000000000" pitchFamily="1"/>
              </a:rPr>
              <a:t>In occasione di emergenze, se è necessario allertare l'intera popolazione scolastica, è previsto l'utilizzo della campanella. </a:t>
            </a:r>
          </a:p>
        </p:txBody>
      </p:sp>
      <p:graphicFrame>
        <p:nvGraphicFramePr>
          <p:cNvPr id="318" name="table 318"/>
          <p:cNvGraphicFramePr>
            <a:graphicFrameLocks noGrp="1"/>
          </p:cNvGraphicFramePr>
          <p:nvPr/>
        </p:nvGraphicFramePr>
        <p:xfrm>
          <a:off x="539477" y="2467174"/>
          <a:ext cx="4316096" cy="2882765"/>
        </p:xfrm>
        <a:graphic>
          <a:graphicData uri="http://schemas.openxmlformats.org/drawingml/2006/table">
            <a:tbl>
              <a:tblPr/>
              <a:tblGrid>
                <a:gridCol w="1405255"/>
                <a:gridCol w="1539241"/>
                <a:gridCol w="1371600"/>
              </a:tblGrid>
              <a:tr h="467148">
                <a:tc>
                  <a:txBody>
                    <a:bodyPr/>
                    <a:lstStyle/>
                    <a:p>
                      <a:pPr marL="0" marR="0" indent="0" algn="ctr">
                        <a:lnSpc>
                          <a:spcPts val="1300"/>
                        </a:lnSpc>
                        <a:spcBef>
                          <a:spcPts val="1265"/>
                        </a:spcBef>
                        <a:spcAft>
                          <a:spcPts val="675"/>
                        </a:spcAft>
                      </a:pPr>
                      <a:r>
                        <a:rPr lang="it-IT" sz="1100" spc="-5" dirty="0">
                          <a:solidFill>
                            <a:srgbClr val="000000"/>
                          </a:solidFill>
                          <a:latin typeface="Century Schoolbook" panose="22635452340000000000" pitchFamily="1"/>
                        </a:rPr>
                        <a:t>SEGNALE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615"/>
                        </a:spcBef>
                        <a:spcAft>
                          <a:spcPts val="5"/>
                        </a:spcAft>
                      </a:pPr>
                      <a:r>
                        <a:rPr lang="it-IT" sz="1100" spc="0">
                          <a:solidFill>
                            <a:srgbClr val="000000"/>
                          </a:solidFill>
                          <a:latin typeface="Century Schoolbook" panose="22635452340000000000" pitchFamily="1"/>
                        </a:rPr>
                        <a:t>TIPO DI </a:t>
                      </a:r>
                      <a:r>
                        <a:rPr sz="1800"/>
                        <a:t/>
                      </a:r>
                      <a:br>
                        <a:rPr sz="1800"/>
                      </a:br>
                      <a:r>
                        <a:rPr lang="it-IT" sz="1100" spc="0">
                          <a:solidFill>
                            <a:srgbClr val="000000"/>
                          </a:solidFill>
                          <a:latin typeface="Century Schoolbook" panose="22635452340000000000" pitchFamily="1"/>
                        </a:rPr>
                        <a:t>EMERGENZA </a:t>
                      </a:r>
                    </a:p>
                  </a:txBody>
                  <a:tcPr marL="0" marR="0" marT="0"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1265"/>
                        </a:spcBef>
                        <a:spcAft>
                          <a:spcPts val="675"/>
                        </a:spcAft>
                      </a:pPr>
                      <a:r>
                        <a:rPr lang="it-IT" sz="1100" spc="0">
                          <a:solidFill>
                            <a:srgbClr val="000000"/>
                          </a:solidFill>
                          <a:latin typeface="Century Schoolbook" panose="22635452340000000000" pitchFamily="1"/>
                        </a:rPr>
                        <a:t>AZIONE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r>
              <a:tr h="1247748">
                <a:tc>
                  <a:txBody>
                    <a:bodyPr/>
                    <a:lstStyle/>
                    <a:p>
                      <a:pPr marL="0" marR="0" indent="0" algn="ctr">
                        <a:lnSpc>
                          <a:spcPts val="1300"/>
                        </a:lnSpc>
                        <a:spcBef>
                          <a:spcPts val="0"/>
                        </a:spcBef>
                        <a:spcAft>
                          <a:spcPts val="0"/>
                        </a:spcAft>
                      </a:pPr>
                      <a:r>
                        <a:rPr lang="it-IT" sz="1100" spc="0" dirty="0">
                          <a:solidFill>
                            <a:srgbClr val="000000"/>
                          </a:solidFill>
                          <a:latin typeface="Century Schoolbook" panose="22635452340000000000" pitchFamily="1"/>
                        </a:rPr>
                        <a:t>Tre squilli brevi </a:t>
                      </a:r>
                      <a:r>
                        <a:rPr sz="1800" dirty="0"/>
                        <a:t/>
                      </a:r>
                      <a:br>
                        <a:rPr sz="1800" dirty="0"/>
                      </a:br>
                      <a:r>
                        <a:rPr lang="it-IT" sz="1100" spc="0" dirty="0">
                          <a:solidFill>
                            <a:srgbClr val="000000"/>
                          </a:solidFill>
                          <a:latin typeface="Century Schoolbook" panose="22635452340000000000" pitchFamily="1"/>
                        </a:rPr>
                        <a:t>della campanella </a:t>
                      </a:r>
                    </a:p>
                    <a:p>
                      <a:pPr marL="182880" marR="0" indent="-91440" algn="l">
                        <a:lnSpc>
                          <a:spcPts val="1300"/>
                        </a:lnSpc>
                        <a:spcBef>
                          <a:spcPts val="0"/>
                        </a:spcBef>
                        <a:spcAft>
                          <a:spcPts val="0"/>
                        </a:spcAft>
                      </a:pPr>
                      <a:r>
                        <a:rPr lang="it-IT" sz="1100" spc="0" dirty="0">
                          <a:solidFill>
                            <a:srgbClr val="000000"/>
                          </a:solidFill>
                          <a:latin typeface="Century Schoolbook" panose="22635452340000000000" pitchFamily="1"/>
                        </a:rPr>
                        <a:t>seguiti da un suono costante per un </a:t>
                      </a:r>
                    </a:p>
                    <a:p>
                      <a:pPr marL="0" marR="0" indent="0" algn="ctr">
                        <a:lnSpc>
                          <a:spcPts val="1300"/>
                        </a:lnSpc>
                        <a:spcBef>
                          <a:spcPts val="20"/>
                        </a:spcBef>
                        <a:spcAft>
                          <a:spcPts val="25"/>
                        </a:spcAft>
                      </a:pPr>
                      <a:r>
                        <a:rPr lang="it-IT" sz="1100" spc="-5" dirty="0">
                          <a:solidFill>
                            <a:srgbClr val="000000"/>
                          </a:solidFill>
                          <a:latin typeface="Century Schoolbook" panose="22635452340000000000" pitchFamily="1"/>
                        </a:rPr>
                        <a:t>minuto </a:t>
                      </a:r>
                      <a:endParaRPr lang="it-IT" sz="1100" spc="-5" dirty="0" smtClean="0">
                        <a:solidFill>
                          <a:srgbClr val="000000"/>
                        </a:solidFill>
                        <a:latin typeface="Century Schoolbook" panose="22635452340000000000" pitchFamily="1"/>
                      </a:endParaRPr>
                    </a:p>
                    <a:p>
                      <a:pPr marL="0" marR="0" indent="0" algn="ctr">
                        <a:lnSpc>
                          <a:spcPts val="1300"/>
                        </a:lnSpc>
                        <a:spcBef>
                          <a:spcPts val="20"/>
                        </a:spcBef>
                        <a:spcAft>
                          <a:spcPts val="25"/>
                        </a:spcAft>
                      </a:pPr>
                      <a:r>
                        <a:rPr lang="it-IT" sz="1100" spc="-5" dirty="0" smtClean="0">
                          <a:solidFill>
                            <a:srgbClr val="000000"/>
                          </a:solidFill>
                          <a:latin typeface="Century Schoolbook" panose="22635452340000000000" pitchFamily="1"/>
                        </a:rPr>
                        <a:t>Segnale elettrico e voce guida</a:t>
                      </a:r>
                      <a:endParaRPr lang="it-IT" sz="1100" spc="-5" dirty="0">
                        <a:solidFill>
                          <a:srgbClr val="000000"/>
                        </a:solidFill>
                        <a:latin typeface="Century Schoolbook" panose="22635452340000000000" pitchFamily="1"/>
                      </a:endParaRPr>
                    </a:p>
                  </a:txBody>
                  <a:tcPr marL="0" marR="0" marT="0"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1990"/>
                        </a:spcBef>
                        <a:spcAft>
                          <a:spcPts val="2015"/>
                        </a:spcAft>
                      </a:pPr>
                      <a:r>
                        <a:rPr lang="it-IT" sz="1100" spc="0">
                          <a:solidFill>
                            <a:srgbClr val="000000"/>
                          </a:solidFill>
                          <a:latin typeface="Century Schoolbook" panose="22635452340000000000" pitchFamily="1"/>
                        </a:rPr>
                        <a:t>Incendio, terremoti, </a:t>
                      </a:r>
                      <a:r>
                        <a:rPr sz="1800"/>
                        <a:t/>
                      </a:r>
                      <a:br>
                        <a:rPr sz="1800"/>
                      </a:br>
                      <a:r>
                        <a:rPr lang="it-IT" sz="1100" spc="0">
                          <a:solidFill>
                            <a:srgbClr val="000000"/>
                          </a:solidFill>
                          <a:latin typeface="Century Schoolbook" panose="22635452340000000000" pitchFamily="1"/>
                        </a:rPr>
                        <a:t>ordigni esplosivi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1315"/>
                        </a:spcBef>
                        <a:spcAft>
                          <a:spcPts val="1370"/>
                        </a:spcAft>
                      </a:pPr>
                      <a:r>
                        <a:rPr lang="it-IT" sz="1100" spc="0">
                          <a:solidFill>
                            <a:srgbClr val="000000"/>
                          </a:solidFill>
                          <a:latin typeface="Century Schoolbook" panose="22635452340000000000" pitchFamily="1"/>
                        </a:rPr>
                        <a:t>Evacuare seguendo </a:t>
                      </a:r>
                      <a:r>
                        <a:rPr sz="1800"/>
                        <a:t/>
                      </a:r>
                      <a:br>
                        <a:rPr sz="1800"/>
                      </a:br>
                      <a:r>
                        <a:rPr lang="it-IT" sz="1100" spc="0">
                          <a:solidFill>
                            <a:srgbClr val="000000"/>
                          </a:solidFill>
                          <a:latin typeface="Century Schoolbook" panose="22635452340000000000" pitchFamily="1"/>
                        </a:rPr>
                        <a:t>le modalità </a:t>
                      </a:r>
                      <a:r>
                        <a:rPr sz="1800"/>
                        <a:t/>
                      </a:r>
                      <a:br>
                        <a:rPr sz="1800"/>
                      </a:br>
                      <a:r>
                        <a:rPr lang="it-IT" sz="1100" spc="0">
                          <a:solidFill>
                            <a:srgbClr val="000000"/>
                          </a:solidFill>
                          <a:latin typeface="Century Schoolbook" panose="22635452340000000000" pitchFamily="1"/>
                        </a:rPr>
                        <a:t>illustrate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r>
              <a:tr h="1167869">
                <a:tc>
                  <a:txBody>
                    <a:bodyPr/>
                    <a:lstStyle/>
                    <a:p>
                      <a:pPr marL="0" marR="0" indent="0" algn="ctr">
                        <a:lnSpc>
                          <a:spcPts val="1300"/>
                        </a:lnSpc>
                        <a:spcBef>
                          <a:spcPts val="595"/>
                        </a:spcBef>
                        <a:spcAft>
                          <a:spcPts val="50"/>
                        </a:spcAft>
                      </a:pPr>
                      <a:r>
                        <a:rPr lang="it-IT" sz="1100" spc="0">
                          <a:solidFill>
                            <a:srgbClr val="000000"/>
                          </a:solidFill>
                          <a:latin typeface="Century Schoolbook" panose="22635452340000000000" pitchFamily="1"/>
                        </a:rPr>
                        <a:t>Segnale vocale </a:t>
                      </a:r>
                      <a:r>
                        <a:rPr sz="1800"/>
                        <a:t/>
                      </a:r>
                      <a:br>
                        <a:rPr sz="1800"/>
                      </a:br>
                      <a:r>
                        <a:rPr lang="it-IT" sz="1100" spc="0">
                          <a:solidFill>
                            <a:srgbClr val="000000"/>
                          </a:solidFill>
                          <a:latin typeface="Century Schoolbook" panose="22635452340000000000" pitchFamily="1"/>
                        </a:rPr>
                        <a:t>seguito da suono </a:t>
                      </a:r>
                      <a:r>
                        <a:rPr sz="1800"/>
                        <a:t/>
                      </a:r>
                      <a:br>
                        <a:rPr sz="1800"/>
                      </a:br>
                      <a:r>
                        <a:rPr lang="it-IT" sz="1100" spc="0">
                          <a:solidFill>
                            <a:srgbClr val="000000"/>
                          </a:solidFill>
                          <a:latin typeface="Century Schoolbook" panose="22635452340000000000" pitchFamily="1"/>
                        </a:rPr>
                        <a:t>costante per un </a:t>
                      </a:r>
                      <a:r>
                        <a:rPr sz="1800"/>
                        <a:t/>
                      </a:r>
                      <a:br>
                        <a:rPr sz="1800"/>
                      </a:br>
                      <a:r>
                        <a:rPr lang="it-IT" sz="1100" spc="0">
                          <a:solidFill>
                            <a:srgbClr val="000000"/>
                          </a:solidFill>
                          <a:latin typeface="Century Schoolbook" panose="22635452340000000000" pitchFamily="1"/>
                        </a:rPr>
                        <a:t>minuto, seguito da </a:t>
                      </a:r>
                      <a:r>
                        <a:rPr sz="1800"/>
                        <a:t/>
                      </a:r>
                      <a:br>
                        <a:rPr sz="1800"/>
                      </a:br>
                      <a:r>
                        <a:rPr lang="it-IT" sz="1100" spc="0">
                          <a:solidFill>
                            <a:srgbClr val="000000"/>
                          </a:solidFill>
                          <a:latin typeface="Century Schoolbook" panose="22635452340000000000" pitchFamily="1"/>
                        </a:rPr>
                        <a:t>segnale vocale </a:t>
                      </a:r>
                    </a:p>
                  </a:txBody>
                  <a:tcPr marL="0" marR="0" marT="0"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2585"/>
                        </a:spcBef>
                        <a:spcAft>
                          <a:spcPts val="2020"/>
                        </a:spcAft>
                      </a:pPr>
                      <a:r>
                        <a:rPr lang="it-IT" sz="1100" spc="0">
                          <a:solidFill>
                            <a:srgbClr val="000000"/>
                          </a:solidFill>
                          <a:latin typeface="Century Schoolbook" panose="22635452340000000000" pitchFamily="1"/>
                        </a:rPr>
                        <a:t>Rilascio sostanze </a:t>
                      </a:r>
                      <a:r>
                        <a:rPr sz="1800"/>
                        <a:t/>
                      </a:r>
                      <a:br>
                        <a:rPr sz="1800"/>
                      </a:br>
                      <a:r>
                        <a:rPr lang="it-IT" sz="1100" spc="0">
                          <a:solidFill>
                            <a:srgbClr val="000000"/>
                          </a:solidFill>
                          <a:latin typeface="Century Schoolbook" panose="22635452340000000000" pitchFamily="1"/>
                        </a:rPr>
                        <a:t>tossiche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300"/>
                        </a:lnSpc>
                        <a:spcBef>
                          <a:spcPts val="1910"/>
                        </a:spcBef>
                        <a:spcAft>
                          <a:spcPts val="1375"/>
                        </a:spcAft>
                      </a:pPr>
                      <a:r>
                        <a:rPr lang="it-IT" sz="1100" spc="0" dirty="0">
                          <a:solidFill>
                            <a:srgbClr val="000000"/>
                          </a:solidFill>
                          <a:latin typeface="Century Schoolbook" panose="22635452340000000000" pitchFamily="1"/>
                        </a:rPr>
                        <a:t>Restare nel centro </a:t>
                      </a:r>
                      <a:r>
                        <a:rPr sz="1800" dirty="0"/>
                        <a:t/>
                      </a:r>
                      <a:br>
                        <a:rPr sz="1800" dirty="0"/>
                      </a:br>
                      <a:r>
                        <a:rPr lang="it-IT" sz="1100" spc="0" dirty="0">
                          <a:solidFill>
                            <a:srgbClr val="000000"/>
                          </a:solidFill>
                          <a:latin typeface="Century Schoolbook" panose="22635452340000000000" pitchFamily="1"/>
                        </a:rPr>
                        <a:t>dell’aula e sigillare </a:t>
                      </a:r>
                      <a:r>
                        <a:rPr sz="1800" dirty="0"/>
                        <a:t/>
                      </a:r>
                      <a:br>
                        <a:rPr sz="1800" dirty="0"/>
                      </a:br>
                      <a:r>
                        <a:rPr lang="it-IT" sz="1100" spc="0" dirty="0">
                          <a:solidFill>
                            <a:srgbClr val="000000"/>
                          </a:solidFill>
                          <a:latin typeface="Century Schoolbook" panose="22635452340000000000" pitchFamily="1"/>
                        </a:rPr>
                        <a:t>le finestre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r>
            </a:tbl>
          </a:graphicData>
        </a:graphic>
      </p:graphicFrame>
      <p:sp>
        <p:nvSpPr>
          <p:cNvPr id="319" name="Segnaposto testo 318"/>
          <p:cNvSpPr>
            <a:spLocks noGrp="1"/>
          </p:cNvSpPr>
          <p:nvPr>
            <p:ph type="body" idx="10"/>
          </p:nvPr>
        </p:nvSpPr>
        <p:spPr>
          <a:xfrm>
            <a:off x="523242" y="5013327"/>
            <a:ext cx="4343399" cy="2231390"/>
          </a:xfrm>
          <a:prstGeom prst="rect">
            <a:avLst/>
          </a:prstGeom>
          <a:noFill/>
          <a:ln w="0" cmpd="sng">
            <a:noFill/>
            <a:prstDash val="solid"/>
          </a:ln>
        </p:spPr>
        <p:txBody>
          <a:bodyPr vert="horz" lIns="0" tIns="3810" rIns="0" bIns="0" anchor="t"/>
          <a:lstStyle/>
          <a:p>
            <a:pPr marL="0" marR="91440" indent="91440" algn="just">
              <a:lnSpc>
                <a:spcPts val="1300"/>
              </a:lnSpc>
              <a:spcAft>
                <a:spcPts val="0"/>
              </a:spcAft>
            </a:pPr>
            <a:r>
              <a:rPr lang="it-IT" sz="1100" spc="20" dirty="0">
                <a:solidFill>
                  <a:srgbClr val="000000"/>
                </a:solidFill>
                <a:latin typeface="Century Schoolbook" panose="22635452340000000000" pitchFamily="1"/>
              </a:rPr>
              <a:t>L'allarme può essere dato con il sistema porta a porta laddove siano necessarie comunicazioni diverse dall'allarme generale (evacuazione parziale). Sono di seguito indicate le azioni che devono essere eseguite dagli allievi in caso di segnalazioni di </a:t>
            </a:r>
            <a:r>
              <a:rPr lang="it-IT" sz="1000" spc="20" dirty="0">
                <a:solidFill>
                  <a:srgbClr val="000000"/>
                </a:solidFill>
                <a:latin typeface="Century Schoolbook" panose="22635452340000000000" pitchFamily="1"/>
              </a:rPr>
              <a:t>pericolo. </a:t>
            </a:r>
          </a:p>
          <a:p>
            <a:pPr marL="0" marR="0" indent="0" algn="l">
              <a:lnSpc>
                <a:spcPts val="1300"/>
              </a:lnSpc>
              <a:spcBef>
                <a:spcPts val="1920"/>
              </a:spcBef>
              <a:spcAft>
                <a:spcPts val="0"/>
              </a:spcAft>
            </a:pPr>
            <a:r>
              <a:rPr lang="it-IT" sz="1100" b="1" i="1" spc="0" dirty="0">
                <a:solidFill>
                  <a:srgbClr val="000000"/>
                </a:solidFill>
                <a:latin typeface="Century Schoolbook" panose="22635452340000000000" pitchFamily="1"/>
              </a:rPr>
              <a:t>I docenti al segnale di allarme DEVONO</a:t>
            </a:r>
            <a:r>
              <a:rPr lang="it-IT" sz="1100" spc="0" dirty="0">
                <a:solidFill>
                  <a:srgbClr val="000000"/>
                </a:solidFill>
                <a:latin typeface="Century Schoolbook" panose="22635452340000000000" pitchFamily="1"/>
              </a:rPr>
              <a:t>: </a:t>
            </a:r>
          </a:p>
          <a:p>
            <a:pPr marL="0" marR="0" indent="0" algn="l">
              <a:lnSpc>
                <a:spcPts val="1300"/>
              </a:lnSpc>
              <a:spcBef>
                <a:spcPts val="35"/>
              </a:spcBef>
              <a:spcAft>
                <a:spcPts val="0"/>
              </a:spcAft>
            </a:pPr>
            <a:r>
              <a:rPr lang="it-IT" sz="1100" spc="15" dirty="0">
                <a:solidFill>
                  <a:srgbClr val="000000"/>
                </a:solidFill>
                <a:latin typeface="Segoe UI Symbol" panose="22635452340000000000" pitchFamily="2"/>
              </a:rPr>
              <a:t> </a:t>
            </a:r>
            <a:r>
              <a:rPr lang="it-IT" sz="1100" spc="15" dirty="0">
                <a:solidFill>
                  <a:srgbClr val="000000"/>
                </a:solidFill>
                <a:latin typeface="Century Schoolbook" panose="22635452340000000000" pitchFamily="1"/>
              </a:rPr>
              <a:t>mantenere la calma.. </a:t>
            </a:r>
          </a:p>
          <a:p>
            <a:pPr marL="91440" marR="45720" indent="-91440" algn="just">
              <a:lnSpc>
                <a:spcPts val="1300"/>
              </a:lnSpc>
              <a:spcBef>
                <a:spcPts val="10"/>
              </a:spcBef>
              <a:spcAft>
                <a:spcPts val="0"/>
              </a:spcAft>
            </a:pPr>
            <a:r>
              <a:rPr lang="it-IT" sz="1100" spc="0" dirty="0">
                <a:solidFill>
                  <a:srgbClr val="000000"/>
                </a:solidFill>
                <a:latin typeface="Segoe UI Symbol" panose="22635452340000000000" pitchFamily="2"/>
              </a:rPr>
              <a:t> </a:t>
            </a:r>
            <a:r>
              <a:rPr lang="it-IT" sz="1100" spc="0" dirty="0">
                <a:solidFill>
                  <a:srgbClr val="000000"/>
                </a:solidFill>
                <a:latin typeface="Century Schoolbook" panose="22635452340000000000" pitchFamily="1"/>
              </a:rPr>
              <a:t>ciascun docente valuterà l’immissione ai corridoi secondo la libertà d’accesso, senza provocare intasamenti; </a:t>
            </a:r>
          </a:p>
          <a:p>
            <a:pPr marL="91440" marR="45720" indent="-91440" algn="just">
              <a:lnSpc>
                <a:spcPts val="1300"/>
              </a:lnSpc>
              <a:spcBef>
                <a:spcPts val="25"/>
              </a:spcBef>
              <a:spcAft>
                <a:spcPts val="1005"/>
              </a:spcAft>
            </a:pPr>
            <a:r>
              <a:rPr lang="it-IT" sz="1100" spc="0" dirty="0">
                <a:solidFill>
                  <a:srgbClr val="000000"/>
                </a:solidFill>
                <a:latin typeface="Segoe UI Symbol" panose="22635452340000000000" pitchFamily="2"/>
              </a:rPr>
              <a:t> </a:t>
            </a:r>
            <a:r>
              <a:rPr lang="it-IT" sz="1100" spc="0" dirty="0">
                <a:solidFill>
                  <a:srgbClr val="000000"/>
                </a:solidFill>
                <a:latin typeface="Century Schoolbook" panose="22635452340000000000" pitchFamily="1"/>
              </a:rPr>
              <a:t>fare uscire i ragazzi verificando che seguano le istruzioni di cui al documento“Piano </a:t>
            </a:r>
            <a:r>
              <a:rPr lang="it-IT" sz="1100" spc="0" dirty="0" smtClean="0">
                <a:solidFill>
                  <a:srgbClr val="000000"/>
                </a:solidFill>
                <a:latin typeface="Century Schoolbook" panose="22635452340000000000" pitchFamily="1"/>
              </a:rPr>
              <a:t>emergenza ed evacuazione” </a:t>
            </a:r>
            <a:endParaRPr lang="it-IT" sz="1100" spc="0" dirty="0">
              <a:solidFill>
                <a:srgbClr val="000000"/>
              </a:solidFill>
              <a:latin typeface="Century Schoolbook" panose="22635452340000000000" pitchFamily="1"/>
            </a:endParaRPr>
          </a:p>
        </p:txBody>
      </p:sp>
      <p:sp>
        <p:nvSpPr>
          <p:cNvPr id="320" name="Segnaposto testo 319"/>
          <p:cNvSpPr>
            <a:spLocks noGrp="1"/>
          </p:cNvSpPr>
          <p:nvPr>
            <p:ph type="body" idx="10"/>
          </p:nvPr>
        </p:nvSpPr>
        <p:spPr>
          <a:xfrm>
            <a:off x="2399666" y="7244716"/>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40">
                <a:solidFill>
                  <a:srgbClr val="000000"/>
                </a:solidFill>
                <a:latin typeface="Times New Roman" panose="22635452340000000000" pitchFamily="1"/>
              </a:rPr>
              <a:t>25 </a:t>
            </a:r>
          </a:p>
        </p:txBody>
      </p:sp>
    </p:spTree>
  </p:cSld>
  <p:clrMapOvr>
    <a:masterClrMapping/>
  </p:clrMapOvr>
  <p:transition advClick="0" advTm="5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Image.jpg"/>
          <p:cNvPicPr/>
          <p:nvPr/>
        </p:nvPicPr>
        <p:blipFill>
          <a:blip r:embed="rId2" cstate="print"/>
          <a:stretch>
            <a:fillRect/>
          </a:stretch>
        </p:blipFill>
        <p:spPr>
          <a:xfrm>
            <a:off x="530226" y="3166747"/>
            <a:ext cx="4343399" cy="542926"/>
          </a:xfrm>
          <a:prstGeom prst="rect">
            <a:avLst/>
          </a:prstGeom>
        </p:spPr>
      </p:pic>
      <p:sp>
        <p:nvSpPr>
          <p:cNvPr id="323" name="Segnaposto testo 322"/>
          <p:cNvSpPr>
            <a:spLocks noGrp="1"/>
          </p:cNvSpPr>
          <p:nvPr>
            <p:ph type="body" idx="10"/>
          </p:nvPr>
        </p:nvSpPr>
        <p:spPr>
          <a:xfrm>
            <a:off x="454027" y="317500"/>
            <a:ext cx="4419600" cy="2849245"/>
          </a:xfrm>
          <a:prstGeom prst="rect">
            <a:avLst/>
          </a:prstGeom>
          <a:noFill/>
          <a:ln w="0" cmpd="sng">
            <a:noFill/>
            <a:prstDash val="solid"/>
          </a:ln>
        </p:spPr>
        <p:txBody>
          <a:bodyPr vert="horz" lIns="0" tIns="46355" rIns="0" bIns="0" anchor="t"/>
          <a:lstStyle/>
          <a:p>
            <a:pPr marL="91440" marR="45720" indent="0" algn="just">
              <a:lnSpc>
                <a:spcPts val="1300"/>
              </a:lnSpc>
              <a:spcAft>
                <a:spcPts val="0"/>
              </a:spcAft>
            </a:pPr>
            <a:r>
              <a:rPr lang="it-IT" sz="1200" spc="5">
                <a:solidFill>
                  <a:srgbClr val="000000"/>
                </a:solidFill>
                <a:latin typeface="Segoe UI Symbol" panose="22635452340000000000" pitchFamily="2"/>
              </a:rPr>
              <a:t> </a:t>
            </a:r>
            <a:r>
              <a:rPr lang="it-IT" sz="1100" spc="5">
                <a:solidFill>
                  <a:srgbClr val="000000"/>
                </a:solidFill>
                <a:latin typeface="Century Schoolbook" panose="22635452340000000000" pitchFamily="1"/>
              </a:rPr>
              <a:t>prendere con sé il registro ed una penna; </a:t>
            </a:r>
          </a:p>
          <a:p>
            <a:pPr marL="91440" marR="45720" indent="0" algn="just">
              <a:lnSpc>
                <a:spcPts val="1300"/>
              </a:lnSpc>
              <a:spcBef>
                <a:spcPts val="0"/>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posizionarsi, durante l’evacuazione, a metà della fila invitando i ragazzi a mantenere l’ordine e la mano sulla spalla del compagno che precedono; </a:t>
            </a:r>
          </a:p>
          <a:p>
            <a:pPr marL="91440" marR="45720" indent="0" algn="just">
              <a:lnSpc>
                <a:spcPts val="1300"/>
              </a:lnSpc>
              <a:spcBef>
                <a:spcPts val="25"/>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giunti sul luogo di raccolta fare, l’appello e segnalare gli eventuali dispersi sugli appositi moduli inseriti nel registro; </a:t>
            </a:r>
          </a:p>
          <a:p>
            <a:pPr marL="91440" marR="45720" indent="0" algn="just">
              <a:lnSpc>
                <a:spcPts val="1300"/>
              </a:lnSpc>
              <a:spcBef>
                <a:spcPts val="25"/>
              </a:spcBef>
              <a:spcAft>
                <a:spcPts val="0"/>
              </a:spcAft>
            </a:pPr>
            <a:r>
              <a:rPr lang="it-IT" sz="12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consegnare i moduli compilati ai membri delle squadre di emergenza. </a:t>
            </a:r>
          </a:p>
          <a:p>
            <a:pPr marL="91440" marR="45720" indent="0" algn="just">
              <a:lnSpc>
                <a:spcPts val="1300"/>
              </a:lnSpc>
              <a:spcBef>
                <a:spcPts val="1340"/>
              </a:spcBef>
              <a:spcAft>
                <a:spcPts val="2185"/>
              </a:spcAft>
            </a:pPr>
            <a:r>
              <a:rPr lang="it-IT" sz="1100" b="1" i="1" spc="0">
                <a:solidFill>
                  <a:srgbClr val="000000"/>
                </a:solidFill>
                <a:latin typeface="Century Schoolbook" panose="22635452340000000000" pitchFamily="1"/>
              </a:rPr>
              <a:t>Il docente di sostegno, </a:t>
            </a:r>
            <a:r>
              <a:rPr lang="it-IT" sz="1100" spc="0">
                <a:solidFill>
                  <a:srgbClr val="000000"/>
                </a:solidFill>
                <a:latin typeface="Century Schoolbook" panose="22635452340000000000" pitchFamily="1"/>
              </a:rPr>
              <a:t>presente in classe, si occuperà in particolare degli studenti diversamente abili o di coloro che hanno difficoltà motorie, se necessario, chiedendo l’aiuto del personale non docente. Qualora non fosse presente, tale incombenza spetta al docente che effettua la lezione con l’ausilio del personale non docente. </a:t>
            </a:r>
          </a:p>
        </p:txBody>
      </p:sp>
      <p:sp>
        <p:nvSpPr>
          <p:cNvPr id="324" name="Segnaposto testo 323"/>
          <p:cNvSpPr>
            <a:spLocks noGrp="1"/>
          </p:cNvSpPr>
          <p:nvPr>
            <p:ph type="body" idx="10"/>
          </p:nvPr>
        </p:nvSpPr>
        <p:spPr>
          <a:xfrm>
            <a:off x="454027" y="3742056"/>
            <a:ext cx="4419600" cy="1972945"/>
          </a:xfrm>
          <a:prstGeom prst="rect">
            <a:avLst/>
          </a:prstGeom>
          <a:noFill/>
          <a:ln w="0" cmpd="sng">
            <a:noFill/>
            <a:prstDash val="solid"/>
          </a:ln>
        </p:spPr>
        <p:txBody>
          <a:bodyPr vert="horz" lIns="0" tIns="0" rIns="0" bIns="0" anchor="t"/>
          <a:lstStyle/>
          <a:p>
            <a:pPr marL="91440" marR="45720" indent="91440" algn="just">
              <a:lnSpc>
                <a:spcPts val="1300"/>
              </a:lnSpc>
              <a:spcAft>
                <a:spcPts val="0"/>
              </a:spcAft>
            </a:pPr>
            <a:r>
              <a:rPr lang="it-IT" sz="1100" spc="40" dirty="0">
                <a:solidFill>
                  <a:srgbClr val="000000"/>
                </a:solidFill>
                <a:latin typeface="Century Schoolbook" panose="22635452340000000000" pitchFamily="1"/>
              </a:rPr>
              <a:t>Le attività che rientrano nelle mansioni del personale docente e non docente e che necessitano anche dell'utilizzo di </a:t>
            </a:r>
          </a:p>
          <a:p>
            <a:pPr marL="91440" marR="45720" indent="0" algn="just">
              <a:lnSpc>
                <a:spcPts val="1300"/>
              </a:lnSpc>
              <a:spcBef>
                <a:spcPts val="30"/>
              </a:spcBef>
              <a:spcAft>
                <a:spcPts val="985"/>
              </a:spcAft>
              <a:tabLst>
                <a:tab pos="1417320" algn="l"/>
                <a:tab pos="2423160" algn="l"/>
                <a:tab pos="4343400" algn="r"/>
              </a:tabLst>
            </a:pPr>
            <a:r>
              <a:rPr lang="it-IT" sz="1100" spc="0" dirty="0">
                <a:solidFill>
                  <a:srgbClr val="000000"/>
                </a:solidFill>
                <a:latin typeface="Century Schoolbook" panose="22635452340000000000" pitchFamily="1"/>
              </a:rPr>
              <a:t>apparecchiature elettriche, elettroniche, meccaniche, </a:t>
            </a:r>
            <a:r>
              <a:rPr dirty="0"/>
              <a:t/>
            </a:r>
            <a:br>
              <a:rPr dirty="0"/>
            </a:br>
            <a:r>
              <a:rPr lang="it-IT" sz="1100" spc="0" dirty="0">
                <a:solidFill>
                  <a:srgbClr val="000000"/>
                </a:solidFill>
                <a:latin typeface="Century Schoolbook" panose="22635452340000000000" pitchFamily="1"/>
              </a:rPr>
              <a:t>elettromeccaniche (come videoterminali, fotocopiatori, calcolatori, calcolatrici, oppure taglierine, attrezzature varie dei laboratorio, sostanze e materiali pericolose, prodotti di pulizia, scale, ascensori,carrelli ecc.) devono essere svolte seguendo quanto indicato dall'art. 20 del </a:t>
            </a:r>
            <a:r>
              <a:rPr lang="it-IT" sz="1100" spc="0" dirty="0" err="1">
                <a:solidFill>
                  <a:srgbClr val="000000"/>
                </a:solidFill>
                <a:latin typeface="Century Schoolbook" panose="22635452340000000000" pitchFamily="1"/>
              </a:rPr>
              <a:t>D.Lgl</a:t>
            </a:r>
            <a:r>
              <a:rPr lang="it-IT" sz="1100" spc="0" dirty="0">
                <a:solidFill>
                  <a:srgbClr val="000000"/>
                </a:solidFill>
                <a:latin typeface="Century Schoolbook" panose="22635452340000000000" pitchFamily="1"/>
              </a:rPr>
              <a:t>. 81/ 08 (“obblighi dei lavoratori”) e dalle indicazioni sulla sicurezza specifiche presenti nei vari ambienti </a:t>
            </a:r>
            <a:r>
              <a:rPr lang="it-IT" sz="1100" spc="0" dirty="0" smtClean="0">
                <a:solidFill>
                  <a:srgbClr val="000000"/>
                </a:solidFill>
                <a:latin typeface="Century Schoolbook" panose="22635452340000000000" pitchFamily="1"/>
              </a:rPr>
              <a:t>lavorativi e </a:t>
            </a:r>
            <a:r>
              <a:rPr lang="it-IT" sz="1100" spc="0" dirty="0">
                <a:solidFill>
                  <a:srgbClr val="000000"/>
                </a:solidFill>
                <a:latin typeface="Century Schoolbook" panose="22635452340000000000" pitchFamily="1"/>
              </a:rPr>
              <a:t>delle ulteriori </a:t>
            </a:r>
            <a:r>
              <a:rPr lang="it-IT" sz="1100" spc="0" dirty="0" smtClean="0">
                <a:solidFill>
                  <a:srgbClr val="000000"/>
                </a:solidFill>
                <a:latin typeface="Century Schoolbook" panose="22635452340000000000" pitchFamily="1"/>
              </a:rPr>
              <a:t>ed </a:t>
            </a:r>
            <a:r>
              <a:rPr lang="it-IT" sz="1100" spc="0" dirty="0">
                <a:solidFill>
                  <a:srgbClr val="000000"/>
                </a:solidFill>
                <a:latin typeface="Century Schoolbook" panose="22635452340000000000" pitchFamily="1"/>
              </a:rPr>
              <a:t>eventuali </a:t>
            </a:r>
            <a:r>
              <a:rPr lang="it-IT" sz="1100" spc="0" dirty="0" smtClean="0">
                <a:solidFill>
                  <a:srgbClr val="000000"/>
                </a:solidFill>
                <a:latin typeface="Century Schoolbook" panose="22635452340000000000" pitchFamily="1"/>
              </a:rPr>
              <a:t>disposizioni </a:t>
            </a:r>
            <a:r>
              <a:rPr lang="it-IT" sz="1100" spc="0" dirty="0">
                <a:solidFill>
                  <a:srgbClr val="000000"/>
                </a:solidFill>
                <a:latin typeface="Century Schoolbook" panose="22635452340000000000" pitchFamily="1"/>
              </a:rPr>
              <a:t>sull’uso specifico </a:t>
            </a:r>
            <a:r>
              <a:rPr lang="it-IT" sz="1100" spc="0" dirty="0" smtClean="0">
                <a:solidFill>
                  <a:srgbClr val="000000"/>
                </a:solidFill>
                <a:latin typeface="Century Schoolbook" panose="22635452340000000000" pitchFamily="1"/>
              </a:rPr>
              <a:t>messe dal Datore di Lavoro. </a:t>
            </a:r>
            <a:endParaRPr lang="it-IT" sz="1100" spc="0" dirty="0">
              <a:solidFill>
                <a:srgbClr val="000000"/>
              </a:solidFill>
              <a:latin typeface="Century Schoolbook" panose="22635452340000000000" pitchFamily="1"/>
            </a:endParaRPr>
          </a:p>
        </p:txBody>
      </p:sp>
      <p:sp>
        <p:nvSpPr>
          <p:cNvPr id="325" name="Segnaposto testo 324"/>
          <p:cNvSpPr>
            <a:spLocks noGrp="1"/>
          </p:cNvSpPr>
          <p:nvPr>
            <p:ph type="body" idx="10"/>
          </p:nvPr>
        </p:nvSpPr>
        <p:spPr>
          <a:xfrm>
            <a:off x="469265" y="5730243"/>
            <a:ext cx="4389120" cy="283210"/>
          </a:xfrm>
          <a:prstGeom prst="rect">
            <a:avLst/>
          </a:prstGeom>
          <a:noFill/>
          <a:ln w="15240" cmpd="sng">
            <a:solidFill>
              <a:srgbClr val="FF6600"/>
            </a:solidFill>
            <a:prstDash val="solid"/>
          </a:ln>
        </p:spPr>
        <p:txBody>
          <a:bodyPr vert="horz" lIns="0" tIns="29210" rIns="0" bIns="0" anchor="t"/>
          <a:lstStyle/>
          <a:p>
            <a:pPr marL="91440" marR="0" indent="0" algn="l">
              <a:lnSpc>
                <a:spcPts val="1200"/>
              </a:lnSpc>
              <a:spcAft>
                <a:spcPts val="660"/>
              </a:spcAft>
            </a:pPr>
            <a:r>
              <a:rPr lang="it-IT" sz="1100" b="1" i="1" spc="15">
                <a:solidFill>
                  <a:srgbClr val="000000"/>
                </a:solidFill>
                <a:latin typeface="Century Schoolbook" panose="22635452340000000000" pitchFamily="1"/>
              </a:rPr>
              <a:t>1. </a:t>
            </a:r>
            <a:r>
              <a:rPr lang="it-IT" sz="1100" b="1" i="1" u="sng" spc="15">
                <a:solidFill>
                  <a:srgbClr val="000000"/>
                </a:solidFill>
                <a:latin typeface="Century Schoolbook" panose="22635452340000000000" pitchFamily="1"/>
              </a:rPr>
              <a:t> Rischi per i soggetti in gravidanza  </a:t>
            </a:r>
          </a:p>
        </p:txBody>
      </p:sp>
      <p:sp>
        <p:nvSpPr>
          <p:cNvPr id="326" name="Segnaposto testo 325"/>
          <p:cNvSpPr>
            <a:spLocks noGrp="1"/>
          </p:cNvSpPr>
          <p:nvPr>
            <p:ph type="body" idx="10"/>
          </p:nvPr>
        </p:nvSpPr>
        <p:spPr>
          <a:xfrm>
            <a:off x="454026" y="6028690"/>
            <a:ext cx="4477940" cy="1623060"/>
          </a:xfrm>
          <a:prstGeom prst="rect">
            <a:avLst/>
          </a:prstGeom>
          <a:noFill/>
          <a:ln w="0" cmpd="sng">
            <a:noFill/>
            <a:prstDash val="solid"/>
          </a:ln>
        </p:spPr>
        <p:txBody>
          <a:bodyPr vert="horz" lIns="0" tIns="64135" rIns="0" bIns="0" anchor="t"/>
          <a:lstStyle/>
          <a:p>
            <a:pPr marL="45720" marR="45720" indent="137160" algn="just">
              <a:lnSpc>
                <a:spcPts val="1300"/>
              </a:lnSpc>
              <a:spcAft>
                <a:spcPts val="0"/>
              </a:spcAft>
            </a:pPr>
            <a:r>
              <a:rPr lang="it-IT" sz="1100" spc="0" dirty="0">
                <a:solidFill>
                  <a:srgbClr val="000000"/>
                </a:solidFill>
                <a:latin typeface="Century Schoolbook" panose="22635452340000000000" pitchFamily="1"/>
              </a:rPr>
              <a:t>Nell’ambiente lavorativo o nella modalità di svolgimento della propria mansione , potrebbero essere presenti dei fattori nocivi per l’andamento della gravidanza. </a:t>
            </a:r>
          </a:p>
          <a:p>
            <a:pPr marL="45720" marR="45720" indent="0" algn="just">
              <a:lnSpc>
                <a:spcPts val="1300"/>
              </a:lnSpc>
              <a:spcBef>
                <a:spcPts val="0"/>
              </a:spcBef>
              <a:spcAft>
                <a:spcPts val="0"/>
              </a:spcAft>
            </a:pPr>
            <a:r>
              <a:rPr lang="it-IT" sz="1100" spc="40" dirty="0">
                <a:solidFill>
                  <a:srgbClr val="000000"/>
                </a:solidFill>
                <a:latin typeface="Century Schoolbook" panose="22635452340000000000" pitchFamily="1"/>
              </a:rPr>
              <a:t>Pertanto la donna in gravidanza presente nella scuola è tenuta a segnalare il proprio stato alla direzione scolastica, al </a:t>
            </a:r>
          </a:p>
          <a:p>
            <a:pPr marL="45720" marR="45720" algn="just">
              <a:lnSpc>
                <a:spcPts val="1300"/>
              </a:lnSpc>
              <a:spcAft>
                <a:spcPts val="485"/>
              </a:spcAft>
              <a:tabLst>
                <a:tab pos="4343400" algn="r"/>
              </a:tabLst>
            </a:pPr>
            <a:r>
              <a:rPr lang="it-IT" sz="1100" spc="0" dirty="0">
                <a:solidFill>
                  <a:srgbClr val="000000"/>
                </a:solidFill>
                <a:latin typeface="Century Schoolbook" panose="22635452340000000000" pitchFamily="1"/>
              </a:rPr>
              <a:t>fine di valutare, se necessario anche con l’intervento del </a:t>
            </a:r>
            <a:r>
              <a:rPr lang="it-IT" sz="1100" spc="0" dirty="0" smtClean="0">
                <a:solidFill>
                  <a:srgbClr val="000000"/>
                </a:solidFill>
                <a:latin typeface="Century Schoolbook" panose="22635452340000000000" pitchFamily="1"/>
              </a:rPr>
              <a:t> </a:t>
            </a:r>
            <a:r>
              <a:rPr lang="it-IT" sz="1100" spc="5" dirty="0" smtClean="0">
                <a:solidFill>
                  <a:srgbClr val="000000"/>
                </a:solidFill>
                <a:latin typeface="Century Schoolbook" panose="22635452340000000000" pitchFamily="1"/>
              </a:rPr>
              <a:t>medico competente, le eventuali misure per rendere possibile la sua permanenza nell’ambiente scolastico e, per le lavoratrici, valutare la continuazione del lavoro o le possibili mansioni alternative. </a:t>
            </a:r>
          </a:p>
          <a:p>
            <a:pPr marL="45720" marR="45720" indent="0" algn="just">
              <a:lnSpc>
                <a:spcPts val="1300"/>
              </a:lnSpc>
              <a:spcBef>
                <a:spcPts val="0"/>
              </a:spcBef>
              <a:spcAft>
                <a:spcPts val="485"/>
              </a:spcAft>
              <a:tabLst>
                <a:tab pos="4343400" algn="r"/>
              </a:tabLst>
            </a:pPr>
            <a:endParaRPr lang="it-IT" sz="1100" spc="0" dirty="0">
              <a:solidFill>
                <a:srgbClr val="000000"/>
              </a:solidFill>
              <a:latin typeface="Century Schoolbook" panose="22635452340000000000" pitchFamily="1"/>
            </a:endParaRPr>
          </a:p>
        </p:txBody>
      </p:sp>
      <p:sp>
        <p:nvSpPr>
          <p:cNvPr id="329" name="Segnaposto testo 328"/>
          <p:cNvSpPr>
            <a:spLocks noGrp="1"/>
          </p:cNvSpPr>
          <p:nvPr>
            <p:ph type="body" idx="10"/>
          </p:nvPr>
        </p:nvSpPr>
        <p:spPr>
          <a:xfrm>
            <a:off x="567056" y="3388995"/>
            <a:ext cx="4203066" cy="186056"/>
          </a:xfrm>
          <a:prstGeom prst="rect">
            <a:avLst/>
          </a:prstGeom>
          <a:noFill/>
          <a:ln w="0" cmpd="sng">
            <a:noFill/>
            <a:prstDash val="solid"/>
          </a:ln>
        </p:spPr>
        <p:txBody>
          <a:bodyPr vert="horz" lIns="0" tIns="2540" rIns="0" bIns="0" anchor="t"/>
          <a:lstStyle/>
          <a:p>
            <a:pPr marL="0" marR="0" indent="0" algn="l">
              <a:lnSpc>
                <a:spcPts val="1300"/>
              </a:lnSpc>
              <a:spcAft>
                <a:spcPts val="0"/>
              </a:spcAft>
            </a:pPr>
            <a:r>
              <a:rPr lang="it-IT" sz="1200" b="1" i="1" spc="-10">
                <a:solidFill>
                  <a:srgbClr val="000000"/>
                </a:solidFill>
                <a:latin typeface="Century Schoolbook" panose="22635452340000000000" pitchFamily="1"/>
              </a:rPr>
              <a:t>Rischi specifici per il personale docente e non docente </a:t>
            </a:r>
          </a:p>
        </p:txBody>
      </p:sp>
      <p:sp>
        <p:nvSpPr>
          <p:cNvPr id="330" name="Segnaposto testo 329"/>
          <p:cNvSpPr>
            <a:spLocks noGrp="1"/>
          </p:cNvSpPr>
          <p:nvPr>
            <p:ph type="body" idx="10"/>
          </p:nvPr>
        </p:nvSpPr>
        <p:spPr>
          <a:xfrm>
            <a:off x="2411687" y="7795766"/>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dirty="0">
                <a:solidFill>
                  <a:srgbClr val="000000"/>
                </a:solidFill>
                <a:latin typeface="Times New Roman" panose="22635452340000000000" pitchFamily="1"/>
              </a:rPr>
              <a:t>26 </a:t>
            </a:r>
          </a:p>
        </p:txBody>
      </p:sp>
    </p:spTree>
  </p:cSld>
  <p:clrMapOvr>
    <a:masterClrMapping/>
  </p:clrMapOvr>
  <p:transition advClick="0" advTm="5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Image.jpg"/>
          <p:cNvPicPr/>
          <p:nvPr/>
        </p:nvPicPr>
        <p:blipFill>
          <a:blip r:embed="rId2" cstate="print"/>
          <a:stretch>
            <a:fillRect/>
          </a:stretch>
        </p:blipFill>
        <p:spPr>
          <a:xfrm>
            <a:off x="372111" y="2136775"/>
            <a:ext cx="4312920" cy="4306570"/>
          </a:xfrm>
          <a:prstGeom prst="rect">
            <a:avLst/>
          </a:prstGeom>
        </p:spPr>
      </p:pic>
      <p:sp>
        <p:nvSpPr>
          <p:cNvPr id="333" name="Segnaposto testo 332"/>
          <p:cNvSpPr>
            <a:spLocks noGrp="1"/>
          </p:cNvSpPr>
          <p:nvPr>
            <p:ph type="body" idx="10"/>
          </p:nvPr>
        </p:nvSpPr>
        <p:spPr>
          <a:xfrm>
            <a:off x="363221" y="355602"/>
            <a:ext cx="4455159" cy="967105"/>
          </a:xfrm>
          <a:prstGeom prst="rect">
            <a:avLst/>
          </a:prstGeom>
          <a:noFill/>
          <a:ln w="0" cmpd="sng">
            <a:noFill/>
            <a:prstDash val="solid"/>
          </a:ln>
        </p:spPr>
        <p:txBody>
          <a:bodyPr vert="horz" lIns="0" tIns="0" rIns="0" bIns="0" anchor="t"/>
          <a:lstStyle/>
          <a:p>
            <a:pPr marL="137160" marR="0" indent="0" algn="just">
              <a:lnSpc>
                <a:spcPts val="1300"/>
              </a:lnSpc>
              <a:spcAft>
                <a:spcPts val="2285"/>
              </a:spcAft>
            </a:pPr>
            <a:r>
              <a:rPr lang="it-IT" sz="1100" spc="5" dirty="0">
                <a:solidFill>
                  <a:srgbClr val="000000"/>
                </a:solidFill>
                <a:latin typeface="Century Schoolbook" panose="22635452340000000000" pitchFamily="1"/>
              </a:rPr>
              <a:t>medico competente, le eventuali misure per rendere possibile la sua permanenza nell’ambiente scolastico e, per le lavoratrici, valutare la continuazione del lavoro o le possibili mansioni alternative. </a:t>
            </a:r>
          </a:p>
        </p:txBody>
      </p:sp>
      <p:sp>
        <p:nvSpPr>
          <p:cNvPr id="334" name="Segnaposto testo 333"/>
          <p:cNvSpPr>
            <a:spLocks noGrp="1"/>
          </p:cNvSpPr>
          <p:nvPr>
            <p:ph type="body" idx="10"/>
          </p:nvPr>
        </p:nvSpPr>
        <p:spPr>
          <a:xfrm>
            <a:off x="378461" y="1337947"/>
            <a:ext cx="4327525" cy="299085"/>
          </a:xfrm>
          <a:prstGeom prst="rect">
            <a:avLst/>
          </a:prstGeom>
          <a:noFill/>
          <a:ln w="15240" cmpd="sng">
            <a:solidFill>
              <a:srgbClr val="FF6600"/>
            </a:solidFill>
            <a:prstDash val="solid"/>
          </a:ln>
        </p:spPr>
        <p:txBody>
          <a:bodyPr vert="horz" lIns="0" tIns="29210" rIns="0" bIns="0" anchor="t"/>
          <a:lstStyle/>
          <a:p>
            <a:pPr marL="0" marR="0" indent="0" algn="ctr">
              <a:lnSpc>
                <a:spcPts val="1300"/>
              </a:lnSpc>
              <a:spcAft>
                <a:spcPts val="805"/>
              </a:spcAft>
            </a:pPr>
            <a:r>
              <a:rPr lang="it-IT" sz="1100" b="1" i="1" spc="0">
                <a:solidFill>
                  <a:srgbClr val="000000"/>
                </a:solidFill>
                <a:latin typeface="Century Schoolbook" panose="22635452340000000000" pitchFamily="1"/>
              </a:rPr>
              <a:t>2. </a:t>
            </a:r>
            <a:r>
              <a:rPr lang="it-IT" sz="1100" b="1" i="1" u="sng" spc="0">
                <a:solidFill>
                  <a:srgbClr val="000000"/>
                </a:solidFill>
                <a:latin typeface="Century Schoolbook" panose="22635452340000000000" pitchFamily="1"/>
              </a:rPr>
              <a:t> Rischi lavorativi dovuti all’uso dei videoterminali </a:t>
            </a:r>
          </a:p>
        </p:txBody>
      </p:sp>
      <p:sp>
        <p:nvSpPr>
          <p:cNvPr id="335" name="Segnaposto testo 334"/>
          <p:cNvSpPr>
            <a:spLocks noGrp="1"/>
          </p:cNvSpPr>
          <p:nvPr>
            <p:ph type="body" idx="10"/>
          </p:nvPr>
        </p:nvSpPr>
        <p:spPr>
          <a:xfrm>
            <a:off x="363221" y="1652272"/>
            <a:ext cx="4455159" cy="484505"/>
          </a:xfrm>
          <a:prstGeom prst="rect">
            <a:avLst/>
          </a:prstGeom>
          <a:noFill/>
          <a:ln w="0" cmpd="sng">
            <a:noFill/>
            <a:prstDash val="solid"/>
          </a:ln>
        </p:spPr>
        <p:txBody>
          <a:bodyPr vert="horz" lIns="0" tIns="46990" rIns="0" bIns="0" anchor="t"/>
          <a:lstStyle/>
          <a:p>
            <a:pPr marL="182880" marR="0" indent="0" algn="l">
              <a:lnSpc>
                <a:spcPts val="1300"/>
              </a:lnSpc>
              <a:spcAft>
                <a:spcPts val="2065"/>
              </a:spcAft>
            </a:pPr>
            <a:r>
              <a:rPr lang="it-IT" sz="1100" b="1" spc="0">
                <a:solidFill>
                  <a:srgbClr val="000000"/>
                </a:solidFill>
                <a:latin typeface="Century Schoolbook" panose="22635452340000000000" pitchFamily="1"/>
              </a:rPr>
              <a:t>Come evitare l’insorgenza di disturbi muscolo-scheletrici: </a:t>
            </a:r>
          </a:p>
        </p:txBody>
      </p:sp>
      <p:sp>
        <p:nvSpPr>
          <p:cNvPr id="338" name="Segnaposto testo 337"/>
          <p:cNvSpPr>
            <a:spLocks noGrp="1"/>
          </p:cNvSpPr>
          <p:nvPr>
            <p:ph type="body" idx="10"/>
          </p:nvPr>
        </p:nvSpPr>
        <p:spPr>
          <a:xfrm>
            <a:off x="2475866" y="7092315"/>
            <a:ext cx="25082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50">
                <a:solidFill>
                  <a:srgbClr val="000000"/>
                </a:solidFill>
                <a:latin typeface="Times New Roman" panose="22635452340000000000" pitchFamily="1"/>
              </a:rPr>
              <a:t>27 </a:t>
            </a:r>
          </a:p>
        </p:txBody>
      </p:sp>
    </p:spTree>
  </p:cSld>
  <p:clrMapOvr>
    <a:masterClrMapping/>
  </p:clrMapOvr>
  <p:transition advClick="0" advTm="5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Image.jpg"/>
          <p:cNvPicPr/>
          <p:nvPr/>
        </p:nvPicPr>
        <p:blipFill>
          <a:blip r:embed="rId2" cstate="print"/>
          <a:stretch>
            <a:fillRect/>
          </a:stretch>
        </p:blipFill>
        <p:spPr>
          <a:xfrm>
            <a:off x="539750" y="548640"/>
            <a:ext cx="118746" cy="2468880"/>
          </a:xfrm>
          <a:prstGeom prst="rect">
            <a:avLst/>
          </a:prstGeom>
        </p:spPr>
      </p:pic>
      <p:pic>
        <p:nvPicPr>
          <p:cNvPr id="344" name="Image.jpg"/>
          <p:cNvPicPr/>
          <p:nvPr/>
        </p:nvPicPr>
        <p:blipFill>
          <a:blip r:embed="rId3" cstate="print"/>
          <a:stretch>
            <a:fillRect/>
          </a:stretch>
        </p:blipFill>
        <p:spPr>
          <a:xfrm>
            <a:off x="539750" y="3575051"/>
            <a:ext cx="118746" cy="2127885"/>
          </a:xfrm>
          <a:prstGeom prst="rect">
            <a:avLst/>
          </a:prstGeom>
        </p:spPr>
      </p:pic>
      <p:sp>
        <p:nvSpPr>
          <p:cNvPr id="345" name="Segnaposto testo 344"/>
          <p:cNvSpPr>
            <a:spLocks noGrp="1"/>
          </p:cNvSpPr>
          <p:nvPr>
            <p:ph type="body" idx="10"/>
          </p:nvPr>
        </p:nvSpPr>
        <p:spPr>
          <a:xfrm>
            <a:off x="722632" y="520702"/>
            <a:ext cx="4182744" cy="2861945"/>
          </a:xfrm>
          <a:prstGeom prst="rect">
            <a:avLst/>
          </a:prstGeom>
          <a:noFill/>
          <a:ln w="0" cmpd="sng">
            <a:noFill/>
            <a:prstDash val="solid"/>
          </a:ln>
        </p:spPr>
        <p:txBody>
          <a:bodyPr vert="horz" lIns="0" tIns="508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assumere posizione corretta di fronte al video, con i piedi ben appoggiati al pavimento e schiena appoggiata allo schienale della sedia, regolando l’altezza della sedia e l’inclinazione dello schienale; </a:t>
            </a:r>
          </a:p>
          <a:p>
            <a:pPr marL="0" marR="91440" indent="0" algn="just">
              <a:lnSpc>
                <a:spcPts val="1300"/>
              </a:lnSpc>
              <a:spcBef>
                <a:spcPts val="10"/>
              </a:spcBef>
              <a:spcAft>
                <a:spcPts val="0"/>
              </a:spcAft>
            </a:pPr>
            <a:r>
              <a:rPr lang="it-IT" sz="1100" spc="0">
                <a:solidFill>
                  <a:srgbClr val="000000"/>
                </a:solidFill>
                <a:latin typeface="Century Schoolbook" panose="22635452340000000000" pitchFamily="1"/>
              </a:rPr>
              <a:t>posizionare lo schermo di fronte in maniera che lo spigolo superiore dello schermo sia posto un po’ più in basso degli occhi dell’operatore; </a:t>
            </a:r>
          </a:p>
          <a:p>
            <a:pPr marL="0" marR="91440" indent="0" algn="just">
              <a:lnSpc>
                <a:spcPts val="1300"/>
              </a:lnSpc>
              <a:spcBef>
                <a:spcPts val="25"/>
              </a:spcBef>
              <a:spcAft>
                <a:spcPts val="0"/>
              </a:spcAft>
            </a:pPr>
            <a:r>
              <a:rPr lang="it-IT" sz="1100" spc="0">
                <a:solidFill>
                  <a:srgbClr val="000000"/>
                </a:solidFill>
                <a:latin typeface="Century Schoolbook" panose="22635452340000000000" pitchFamily="1"/>
              </a:rPr>
              <a:t>disporre la tastiera davanti allo schermo, il mouse, od eventuali altri dispositivi di uso frequente sulla stesso piano della tastiera ed in modo che siano facilmente raggiungibili; eseguire la digitazione ed utilizzare il mouse evitando irrigidimenti delle dita e del polso, tenendo gli avambracci appoggiati sul piano di lavoro in modo da alleggerire la tensione dei muscoli del collo e delle spalle;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Tenere la tastiera ad una distanza di 10 cm dal bordo del piano di lavoro </a:t>
            </a:r>
          </a:p>
        </p:txBody>
      </p:sp>
      <p:sp>
        <p:nvSpPr>
          <p:cNvPr id="346" name="Segnaposto testo 345"/>
          <p:cNvSpPr>
            <a:spLocks noGrp="1"/>
          </p:cNvSpPr>
          <p:nvPr>
            <p:ph type="body" idx="10"/>
          </p:nvPr>
        </p:nvSpPr>
        <p:spPr>
          <a:xfrm>
            <a:off x="450215" y="3382646"/>
            <a:ext cx="4455159" cy="168275"/>
          </a:xfrm>
          <a:prstGeom prst="rect">
            <a:avLst/>
          </a:prstGeom>
          <a:noFill/>
          <a:ln w="0" cmpd="sng">
            <a:noFill/>
            <a:prstDash val="solid"/>
          </a:ln>
        </p:spPr>
        <p:txBody>
          <a:bodyPr vert="horz" lIns="0" tIns="31115" rIns="0" bIns="0" anchor="t"/>
          <a:lstStyle/>
          <a:p>
            <a:pPr marL="91440" marR="0" indent="0" algn="l">
              <a:lnSpc>
                <a:spcPts val="1300"/>
              </a:lnSpc>
              <a:spcAft>
                <a:spcPts val="0"/>
              </a:spcAft>
            </a:pPr>
            <a:r>
              <a:rPr lang="it-IT" sz="1100" b="1" spc="0">
                <a:solidFill>
                  <a:srgbClr val="000000"/>
                </a:solidFill>
                <a:latin typeface="Century Schoolbook" panose="22635452340000000000" pitchFamily="1"/>
              </a:rPr>
              <a:t>Come evitare l’insorgenza di problemi visivi: </a:t>
            </a:r>
          </a:p>
        </p:txBody>
      </p:sp>
      <p:sp>
        <p:nvSpPr>
          <p:cNvPr id="347" name="Segnaposto testo 346"/>
          <p:cNvSpPr>
            <a:spLocks noGrp="1"/>
          </p:cNvSpPr>
          <p:nvPr>
            <p:ph type="body" idx="10"/>
          </p:nvPr>
        </p:nvSpPr>
        <p:spPr>
          <a:xfrm>
            <a:off x="719455" y="3550923"/>
            <a:ext cx="4185920" cy="3465195"/>
          </a:xfrm>
          <a:prstGeom prst="rect">
            <a:avLst/>
          </a:prstGeom>
          <a:noFill/>
          <a:ln w="0" cmpd="sng">
            <a:noFill/>
            <a:prstDash val="solid"/>
          </a:ln>
        </p:spPr>
        <p:txBody>
          <a:bodyPr vert="horz" lIns="0" tIns="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illuminare correttamente il posto di lavoro, possibilmente con luce naturale anche mediante la regolazione di tendine o veneziane; </a:t>
            </a:r>
          </a:p>
          <a:p>
            <a:pPr marL="0" marR="91440" indent="0" algn="just">
              <a:lnSpc>
                <a:spcPts val="1300"/>
              </a:lnSpc>
              <a:spcBef>
                <a:spcPts val="10"/>
              </a:spcBef>
              <a:spcAft>
                <a:spcPts val="0"/>
              </a:spcAft>
            </a:pPr>
            <a:r>
              <a:rPr lang="it-IT" sz="1100" spc="0">
                <a:solidFill>
                  <a:srgbClr val="000000"/>
                </a:solidFill>
                <a:latin typeface="Century Schoolbook" panose="22635452340000000000" pitchFamily="1"/>
              </a:rPr>
              <a:t>orientare ed inclinare lo schermo per eliminare, per quanto possibile, riflessi sulla sua superficie; </a:t>
            </a:r>
          </a:p>
          <a:p>
            <a:pPr marL="0" marR="91440" indent="0" algn="just">
              <a:lnSpc>
                <a:spcPts val="1300"/>
              </a:lnSpc>
              <a:spcBef>
                <a:spcPts val="25"/>
              </a:spcBef>
              <a:spcAft>
                <a:spcPts val="0"/>
              </a:spcAft>
            </a:pPr>
            <a:r>
              <a:rPr lang="it-IT" sz="1100" spc="0">
                <a:solidFill>
                  <a:srgbClr val="000000"/>
                </a:solidFill>
                <a:latin typeface="Century Schoolbook" panose="22635452340000000000" pitchFamily="1"/>
              </a:rPr>
              <a:t>assumere la postura corretta di fronte al video in modo tale che la distanza occhi-schermo sia pari a circa 50-70 cm; </a:t>
            </a:r>
          </a:p>
          <a:p>
            <a:pPr marL="0" marR="91440" indent="0" algn="l">
              <a:lnSpc>
                <a:spcPts val="1300"/>
              </a:lnSpc>
              <a:spcBef>
                <a:spcPts val="0"/>
              </a:spcBef>
              <a:spcAft>
                <a:spcPts val="0"/>
              </a:spcAft>
            </a:pPr>
            <a:r>
              <a:rPr lang="it-IT" sz="1100" spc="0">
                <a:solidFill>
                  <a:srgbClr val="000000"/>
                </a:solidFill>
                <a:latin typeface="Century Schoolbook" panose="22635452340000000000" pitchFamily="1"/>
              </a:rPr>
              <a:t>distogliere periodicamente lo sguardo dal video per guardare oggetti lontani, al fine di ridurre l’affaticamento visivo; non dedicarsi ad attività che richiedono un intenso impegno visivo durante le pause; </a:t>
            </a:r>
          </a:p>
          <a:p>
            <a:pPr marL="0" marR="0" indent="0" algn="l">
              <a:lnSpc>
                <a:spcPts val="1300"/>
              </a:lnSpc>
              <a:spcBef>
                <a:spcPts val="0"/>
              </a:spcBef>
              <a:spcAft>
                <a:spcPts val="0"/>
              </a:spcAft>
            </a:pPr>
            <a:r>
              <a:rPr lang="it-IT" sz="1100" spc="0">
                <a:solidFill>
                  <a:srgbClr val="000000"/>
                </a:solidFill>
                <a:latin typeface="Century Schoolbook" panose="22635452340000000000" pitchFamily="1"/>
              </a:rPr>
              <a:t>pulire periodicamente tastiera, mouse e schermo; </a:t>
            </a:r>
          </a:p>
          <a:p>
            <a:pPr marL="0" marR="91440" indent="0" algn="just">
              <a:lnSpc>
                <a:spcPts val="1300"/>
              </a:lnSpc>
              <a:spcBef>
                <a:spcPts val="0"/>
              </a:spcBef>
              <a:spcAft>
                <a:spcPts val="8790"/>
              </a:spcAft>
            </a:pPr>
            <a:r>
              <a:rPr lang="it-IT" sz="1100" spc="0">
                <a:solidFill>
                  <a:srgbClr val="000000"/>
                </a:solidFill>
                <a:latin typeface="Century Schoolbook" panose="22635452340000000000" pitchFamily="1"/>
              </a:rPr>
              <a:t>utilizzare eventuali mezzi di correzione della vista se prescritti dal medico. </a:t>
            </a:r>
          </a:p>
        </p:txBody>
      </p:sp>
      <p:sp>
        <p:nvSpPr>
          <p:cNvPr id="348" name="Segnaposto testo 347"/>
          <p:cNvSpPr>
            <a:spLocks noGrp="1"/>
          </p:cNvSpPr>
          <p:nvPr>
            <p:ph type="body" idx="10"/>
          </p:nvPr>
        </p:nvSpPr>
        <p:spPr>
          <a:xfrm>
            <a:off x="2399666" y="7016115"/>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40">
                <a:solidFill>
                  <a:srgbClr val="000000"/>
                </a:solidFill>
                <a:latin typeface="Times New Roman" panose="22635452340000000000" pitchFamily="1"/>
              </a:rPr>
              <a:t>28 </a:t>
            </a:r>
          </a:p>
        </p:txBody>
      </p:sp>
    </p:spTree>
  </p:cSld>
  <p:clrMapOvr>
    <a:masterClrMapping/>
  </p:clrMapOvr>
  <p:transition advClick="0" advTm="5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egnaposto testo 350"/>
          <p:cNvSpPr>
            <a:spLocks noGrp="1"/>
          </p:cNvSpPr>
          <p:nvPr>
            <p:ph type="body" idx="10"/>
          </p:nvPr>
        </p:nvSpPr>
        <p:spPr>
          <a:xfrm>
            <a:off x="467996" y="468633"/>
            <a:ext cx="4406900" cy="531494"/>
          </a:xfrm>
          <a:prstGeom prst="rect">
            <a:avLst/>
          </a:prstGeom>
          <a:noFill/>
          <a:ln w="24130" cmpd="sng">
            <a:solidFill>
              <a:srgbClr val="FF6600"/>
            </a:solidFill>
            <a:prstDash val="solid"/>
          </a:ln>
        </p:spPr>
        <p:txBody>
          <a:bodyPr vert="horz" lIns="0" tIns="55880" rIns="0" bIns="0" anchor="t"/>
          <a:lstStyle/>
          <a:p>
            <a:pPr marL="91440" marR="274320" indent="0" algn="l">
              <a:lnSpc>
                <a:spcPts val="1300"/>
              </a:lnSpc>
              <a:spcAft>
                <a:spcPts val="1075"/>
              </a:spcAft>
            </a:pPr>
            <a:r>
              <a:rPr lang="it-IT" sz="1100" b="1" i="1" spc="0">
                <a:solidFill>
                  <a:srgbClr val="000000"/>
                </a:solidFill>
                <a:latin typeface="Century Schoolbook" panose="22635452340000000000" pitchFamily="1"/>
              </a:rPr>
              <a:t>3. Rischi lavorativi dovuti alla movimentazione manuale </a:t>
            </a:r>
            <a:r>
              <a:rPr lang="it-IT" sz="1100" b="1" i="1" u="sng" spc="0">
                <a:solidFill>
                  <a:srgbClr val="000000"/>
                </a:solidFill>
                <a:latin typeface="Century Schoolbook" panose="22635452340000000000" pitchFamily="1"/>
              </a:rPr>
              <a:t>dei carichi </a:t>
            </a:r>
          </a:p>
        </p:txBody>
      </p:sp>
      <p:sp>
        <p:nvSpPr>
          <p:cNvPr id="352" name="Segnaposto testo 351"/>
          <p:cNvSpPr>
            <a:spLocks noGrp="1"/>
          </p:cNvSpPr>
          <p:nvPr>
            <p:ph type="body" idx="10"/>
          </p:nvPr>
        </p:nvSpPr>
        <p:spPr>
          <a:xfrm>
            <a:off x="443866" y="1024258"/>
            <a:ext cx="4455159" cy="6125845"/>
          </a:xfrm>
          <a:prstGeom prst="rect">
            <a:avLst/>
          </a:prstGeom>
          <a:noFill/>
          <a:ln w="0" cmpd="sng">
            <a:noFill/>
            <a:prstDash val="solid"/>
          </a:ln>
        </p:spPr>
        <p:txBody>
          <a:bodyPr vert="horz" lIns="0" tIns="173355" rIns="0" bIns="0" anchor="t"/>
          <a:lstStyle/>
          <a:p>
            <a:pPr marL="91440" marR="91440" indent="91440" algn="just">
              <a:lnSpc>
                <a:spcPts val="1300"/>
              </a:lnSpc>
              <a:spcAft>
                <a:spcPts val="0"/>
              </a:spcAft>
            </a:pPr>
            <a:r>
              <a:rPr lang="it-IT" sz="1100" spc="0" dirty="0">
                <a:solidFill>
                  <a:srgbClr val="000000"/>
                </a:solidFill>
                <a:latin typeface="Century Schoolbook" panose="22635452340000000000" pitchFamily="1"/>
              </a:rPr>
              <a:t>Per </a:t>
            </a:r>
            <a:r>
              <a:rPr lang="it-IT" sz="1100" b="1" spc="0" dirty="0">
                <a:solidFill>
                  <a:srgbClr val="000000"/>
                </a:solidFill>
                <a:latin typeface="Century Schoolbook" panose="22635452340000000000" pitchFamily="1"/>
              </a:rPr>
              <a:t>Movimentazione manuale dei carichi (MVC) </a:t>
            </a:r>
            <a:r>
              <a:rPr lang="it-IT" sz="1100" spc="0" dirty="0">
                <a:solidFill>
                  <a:srgbClr val="000000"/>
                </a:solidFill>
                <a:latin typeface="Century Schoolbook" panose="22635452340000000000" pitchFamily="1"/>
              </a:rPr>
              <a:t>si intendono le operazioni di trasporto o di sostegno di un carico ad opera di uno o più lavoratori, comprese le azioni del sollevare, deporre, tirare, portare o spostare un carico. </a:t>
            </a:r>
          </a:p>
          <a:p>
            <a:pPr marL="91440" marR="0" indent="0" algn="l">
              <a:lnSpc>
                <a:spcPts val="1400"/>
              </a:lnSpc>
              <a:spcBef>
                <a:spcPts val="4220"/>
              </a:spcBef>
              <a:spcAft>
                <a:spcPts val="0"/>
              </a:spcAft>
            </a:pPr>
            <a:r>
              <a:rPr lang="it-IT" sz="1200" b="1" i="1" u="sng" spc="5" dirty="0">
                <a:solidFill>
                  <a:srgbClr val="000000"/>
                </a:solidFill>
                <a:latin typeface="Century Schoolbook" panose="22635452340000000000" pitchFamily="1"/>
              </a:rPr>
              <a:t>Effetti sulla salute  </a:t>
            </a:r>
          </a:p>
          <a:p>
            <a:pPr marL="91440" marR="91440" indent="91440" algn="l">
              <a:lnSpc>
                <a:spcPts val="1400"/>
              </a:lnSpc>
              <a:spcBef>
                <a:spcPts val="25"/>
              </a:spcBef>
              <a:spcAft>
                <a:spcPts val="0"/>
              </a:spcAft>
            </a:pPr>
            <a:r>
              <a:rPr lang="it-IT" sz="1200" spc="0" dirty="0">
                <a:solidFill>
                  <a:srgbClr val="000000"/>
                </a:solidFill>
                <a:latin typeface="Century Schoolbook" panose="22635452340000000000" pitchFamily="1"/>
              </a:rPr>
              <a:t>Lo sforzo muscolare richiesto dalla MVC determina aumento del ritmo cardiaco e di quello respiratorio ed incide negativamente nel tempo sulle articolazioni, in particolare sulla colonna vertebrale, determinando </a:t>
            </a:r>
            <a:r>
              <a:rPr lang="it-IT" sz="1200" spc="0" dirty="0" err="1">
                <a:solidFill>
                  <a:srgbClr val="000000"/>
                </a:solidFill>
                <a:latin typeface="Century Schoolbook" panose="22635452340000000000" pitchFamily="1"/>
              </a:rPr>
              <a:t>cervicalgie</a:t>
            </a:r>
            <a:r>
              <a:rPr lang="it-IT" sz="1200" spc="0" dirty="0">
                <a:solidFill>
                  <a:srgbClr val="000000"/>
                </a:solidFill>
                <a:latin typeface="Century Schoolbook" panose="22635452340000000000" pitchFamily="1"/>
              </a:rPr>
              <a:t>, lombalgie e discopatie. </a:t>
            </a:r>
          </a:p>
          <a:p>
            <a:pPr marL="91440" marR="91440" indent="91440" algn="just">
              <a:lnSpc>
                <a:spcPts val="1400"/>
              </a:lnSpc>
              <a:spcBef>
                <a:spcPts val="0"/>
              </a:spcBef>
              <a:spcAft>
                <a:spcPts val="0"/>
              </a:spcAft>
            </a:pPr>
            <a:r>
              <a:rPr lang="it-IT" sz="1200" spc="0" dirty="0">
                <a:solidFill>
                  <a:srgbClr val="000000"/>
                </a:solidFill>
                <a:latin typeface="Century Schoolbook" panose="22635452340000000000" pitchFamily="1"/>
              </a:rPr>
              <a:t>In relazione allo stato di salute del lavoratore ed in relazione ad alcuni casi specifici correlati alle caratteristiche del carico e dell'organizzazione di lavoro, i lavoratori potranno essere soggetti a sorveglianza sanitaria, secondo la valutazione dei rischi. </a:t>
            </a:r>
          </a:p>
          <a:p>
            <a:pPr marL="91440" marR="0" indent="0" algn="just">
              <a:lnSpc>
                <a:spcPts val="1400"/>
              </a:lnSpc>
              <a:spcBef>
                <a:spcPts val="1370"/>
              </a:spcBef>
              <a:spcAft>
                <a:spcPts val="0"/>
              </a:spcAft>
            </a:pPr>
            <a:r>
              <a:rPr lang="it-IT" sz="1200" b="1" i="1" u="sng" spc="0" dirty="0">
                <a:solidFill>
                  <a:srgbClr val="000000"/>
                </a:solidFill>
                <a:latin typeface="Century Schoolbook" panose="22635452340000000000" pitchFamily="1"/>
              </a:rPr>
              <a:t>I principi della prevenzione  </a:t>
            </a:r>
          </a:p>
          <a:p>
            <a:pPr marL="91440" marR="91440" indent="91440" algn="just">
              <a:lnSpc>
                <a:spcPts val="1400"/>
              </a:lnSpc>
              <a:spcBef>
                <a:spcPts val="0"/>
              </a:spcBef>
              <a:spcAft>
                <a:spcPts val="0"/>
              </a:spcAft>
            </a:pPr>
            <a:r>
              <a:rPr lang="it-IT" sz="1200" spc="0" dirty="0">
                <a:solidFill>
                  <a:srgbClr val="000000"/>
                </a:solidFill>
                <a:latin typeface="Century Schoolbook" panose="22635452340000000000" pitchFamily="1"/>
              </a:rPr>
              <a:t>Partendo dal presupposto che occorre evitare la movimentazione manuale dei carichi adottando a livello aziendale misure organizzative e mezzi appropriati, quali le attrezzature meccaniche, occorre tener presente che in alcuni casi non è possibile fare a meno della MVC. </a:t>
            </a:r>
          </a:p>
          <a:p>
            <a:pPr marL="91440" marR="91440" indent="91440" algn="just">
              <a:lnSpc>
                <a:spcPts val="1400"/>
              </a:lnSpc>
              <a:spcBef>
                <a:spcPts val="25"/>
              </a:spcBef>
              <a:spcAft>
                <a:spcPts val="0"/>
              </a:spcAft>
            </a:pPr>
            <a:r>
              <a:rPr lang="it-IT" sz="1200" spc="-5" dirty="0">
                <a:solidFill>
                  <a:srgbClr val="000000"/>
                </a:solidFill>
                <a:latin typeface="Century Schoolbook" panose="22635452340000000000" pitchFamily="1"/>
              </a:rPr>
              <a:t>In quest'ultima situazione, oltre ad alcuni accorgimenti che il datore di lavoro adotterà dal punto di vista organizzativo (es. suddivisione del carico, riduzione della frequenza di sollevamento e movimentazione, miglioramento delle caratteristiche ergonomiche del posto di lavoro), è opportuno che il lavoratore sia a conoscenza che la MVC può costituire un rischio per la colonna vertebrale in </a:t>
            </a:r>
          </a:p>
          <a:p>
            <a:pPr marL="91440" marR="0" indent="0" algn="l">
              <a:lnSpc>
                <a:spcPts val="1300"/>
              </a:lnSpc>
              <a:spcBef>
                <a:spcPts val="0"/>
              </a:spcBef>
              <a:spcAft>
                <a:spcPts val="0"/>
              </a:spcAft>
              <a:tabLst>
                <a:tab pos="2240280" algn="l"/>
              </a:tabLst>
            </a:pPr>
            <a:r>
              <a:rPr lang="it-IT" sz="1200" spc="0" dirty="0">
                <a:solidFill>
                  <a:srgbClr val="000000"/>
                </a:solidFill>
                <a:latin typeface="Century Schoolbook" panose="22635452340000000000" pitchFamily="1"/>
              </a:rPr>
              <a:t>relazione a: </a:t>
            </a:r>
            <a:r>
              <a:rPr lang="it-IT" sz="1000" spc="0" dirty="0">
                <a:solidFill>
                  <a:srgbClr val="000000"/>
                </a:solidFill>
                <a:latin typeface="Times New Roman" panose="22635452340000000000" pitchFamily="1"/>
              </a:rPr>
              <a:t>29 </a:t>
            </a:r>
          </a:p>
        </p:txBody>
      </p:sp>
      <p:cxnSp>
        <p:nvCxnSpPr>
          <p:cNvPr id="353" name="Connettore 1 352"/>
          <p:cNvCxnSpPr/>
          <p:nvPr/>
        </p:nvCxnSpPr>
        <p:spPr>
          <a:xfrm>
            <a:off x="658495" y="682626"/>
            <a:ext cx="4014470" cy="0"/>
          </a:xfrm>
          <a:prstGeom prst="line">
            <a:avLst/>
          </a:prstGeom>
          <a:ln w="6350" cmpd="sng">
            <a:solidFill>
              <a:srgbClr val="000000"/>
            </a:solidFill>
          </a:ln>
        </p:spPr>
      </p:cxnSp>
    </p:spTree>
  </p:cSld>
  <p:clrMapOvr>
    <a:masterClrMapping/>
  </p:clrMapOvr>
  <p:transition advClick="0" advTm="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377826" y="3535681"/>
            <a:ext cx="4690745" cy="3710305"/>
          </a:xfrm>
          <a:prstGeom prst="rect">
            <a:avLst/>
          </a:prstGeom>
          <a:solidFill>
            <a:srgbClr val="FFFFFE"/>
          </a:solidFill>
          <a:ln w="0" cmpd="sng">
            <a:noFill/>
            <a:prstDash val="solid"/>
          </a:ln>
        </p:spPr>
        <p:txBody>
          <a:bodyPr vert="horz" lIns="0" tIns="0" rIns="0" bIns="0" anchor="t"/>
          <a:lstStyle/>
          <a:p>
            <a:pPr algn="ctr"/>
            <a:r>
              <a:rPr lang="en-US" sz="100"/>
              <a:t> </a:t>
            </a:r>
          </a:p>
        </p:txBody>
      </p:sp>
      <p:pic>
        <p:nvPicPr>
          <p:cNvPr id="26" name="Image.jpg"/>
          <p:cNvPicPr/>
          <p:nvPr/>
        </p:nvPicPr>
        <p:blipFill>
          <a:blip r:embed="rId2" cstate="print"/>
          <a:stretch>
            <a:fillRect/>
          </a:stretch>
        </p:blipFill>
        <p:spPr>
          <a:xfrm>
            <a:off x="621665" y="1606549"/>
            <a:ext cx="838200" cy="762000"/>
          </a:xfrm>
          <a:prstGeom prst="rect">
            <a:avLst/>
          </a:prstGeom>
        </p:spPr>
      </p:pic>
      <p:pic>
        <p:nvPicPr>
          <p:cNvPr id="28" name="Image.jpg"/>
          <p:cNvPicPr/>
          <p:nvPr/>
        </p:nvPicPr>
        <p:blipFill>
          <a:blip r:embed="rId3" cstate="print"/>
          <a:stretch>
            <a:fillRect/>
          </a:stretch>
        </p:blipFill>
        <p:spPr>
          <a:xfrm>
            <a:off x="395461" y="3619303"/>
            <a:ext cx="5328592" cy="3528391"/>
          </a:xfrm>
          <a:prstGeom prst="rect">
            <a:avLst/>
          </a:prstGeom>
        </p:spPr>
      </p:pic>
      <p:sp>
        <p:nvSpPr>
          <p:cNvPr id="20" name="Segnaposto testo 19"/>
          <p:cNvSpPr>
            <a:spLocks noGrp="1"/>
          </p:cNvSpPr>
          <p:nvPr>
            <p:ph type="body" idx="10"/>
          </p:nvPr>
        </p:nvSpPr>
        <p:spPr>
          <a:xfrm>
            <a:off x="377825" y="234927"/>
            <a:ext cx="6714380" cy="276250"/>
          </a:xfrm>
          <a:prstGeom prst="rect">
            <a:avLst/>
          </a:prstGeom>
          <a:noFill/>
          <a:ln w="0" cmpd="sng">
            <a:noFill/>
            <a:prstDash val="solid"/>
          </a:ln>
        </p:spPr>
        <p:txBody>
          <a:bodyPr vert="horz" lIns="0" tIns="0" rIns="0" bIns="0" anchor="t"/>
          <a:lstStyle/>
          <a:p>
            <a:pPr algn="ctr">
              <a:lnSpc>
                <a:spcPts val="1100"/>
              </a:lnSpc>
            </a:pPr>
            <a:r>
              <a:rPr lang="it-IT" sz="1100" b="1" spc="0" dirty="0" smtClean="0">
                <a:solidFill>
                  <a:srgbClr val="0000FF"/>
                </a:solidFill>
                <a:latin typeface="Century Schoolbook" panose="22635452340000000000" pitchFamily="1"/>
              </a:rPr>
              <a:t>INFORMAZIONE SUPERICOLI E </a:t>
            </a:r>
            <a:r>
              <a:rPr lang="it-IT" sz="1100" b="1" spc="0" dirty="0">
                <a:solidFill>
                  <a:srgbClr val="0000FF"/>
                </a:solidFill>
                <a:latin typeface="Century Schoolbook" panose="22635452340000000000" pitchFamily="1"/>
              </a:rPr>
              <a:t>RISCHI </a:t>
            </a:r>
            <a:r>
              <a:rPr lang="it-IT" sz="1100" b="1" spc="0" dirty="0" smtClean="0">
                <a:solidFill>
                  <a:srgbClr val="0000FF"/>
                </a:solidFill>
                <a:latin typeface="Century Schoolbook" panose="22635452340000000000" pitchFamily="1"/>
              </a:rPr>
              <a:t>E </a:t>
            </a:r>
            <a:r>
              <a:rPr lang="it-IT" sz="1100" b="1" i="1" spc="0" dirty="0" smtClean="0">
                <a:solidFill>
                  <a:srgbClr val="0000FF"/>
                </a:solidFill>
                <a:latin typeface="Century Schoolbook" panose="22635452340000000000" pitchFamily="1"/>
              </a:rPr>
              <a:t>SICUREZZA NELLA SCUOLA </a:t>
            </a:r>
          </a:p>
          <a:p>
            <a:pPr marL="0" marR="0" indent="0" algn="ctr">
              <a:lnSpc>
                <a:spcPts val="1100"/>
              </a:lnSpc>
              <a:spcAft>
                <a:spcPts val="0"/>
              </a:spcAft>
            </a:pPr>
            <a:endParaRPr lang="it-IT" sz="1100" b="1" spc="0" dirty="0">
              <a:solidFill>
                <a:srgbClr val="0000FF"/>
              </a:solidFill>
              <a:latin typeface="Century Schoolbook" panose="22635452340000000000" pitchFamily="1"/>
            </a:endParaRPr>
          </a:p>
        </p:txBody>
      </p:sp>
      <p:sp>
        <p:nvSpPr>
          <p:cNvPr id="21" name="Segnaposto testo 20"/>
          <p:cNvSpPr>
            <a:spLocks noGrp="1"/>
          </p:cNvSpPr>
          <p:nvPr>
            <p:ph type="body" idx="10"/>
          </p:nvPr>
        </p:nvSpPr>
        <p:spPr>
          <a:xfrm>
            <a:off x="377825" y="594968"/>
            <a:ext cx="6714380" cy="576064"/>
          </a:xfrm>
          <a:prstGeom prst="rect">
            <a:avLst/>
          </a:prstGeom>
          <a:solidFill>
            <a:schemeClr val="tx1">
              <a:lumMod val="50000"/>
              <a:lumOff val="50000"/>
            </a:schemeClr>
          </a:solidFill>
          <a:ln w="0" cmpd="sng">
            <a:noFill/>
            <a:prstDash val="solid"/>
          </a:ln>
        </p:spPr>
        <p:txBody>
          <a:bodyPr vert="horz" lIns="0" tIns="12065" rIns="0" bIns="0" anchor="t"/>
          <a:lstStyle/>
          <a:p>
            <a:pPr marL="228600" marR="0" indent="0" algn="ctr">
              <a:lnSpc>
                <a:spcPts val="1300"/>
              </a:lnSpc>
              <a:spcBef>
                <a:spcPts val="1325"/>
              </a:spcBef>
              <a:spcAft>
                <a:spcPts val="0"/>
              </a:spcAft>
            </a:pPr>
            <a:r>
              <a:rPr lang="it-IT" sz="1400" b="1" i="1" spc="0" dirty="0" smtClean="0">
                <a:solidFill>
                  <a:srgbClr val="FFFF00"/>
                </a:solidFill>
                <a:latin typeface="Century Schoolbook" panose="22635452340000000000" pitchFamily="1"/>
              </a:rPr>
              <a:t>- </a:t>
            </a:r>
            <a:r>
              <a:rPr lang="it-IT" sz="1400" b="1" i="1" spc="0" dirty="0">
                <a:solidFill>
                  <a:srgbClr val="FFFF00"/>
                </a:solidFill>
                <a:latin typeface="Century Schoolbook" panose="22635452340000000000" pitchFamily="1"/>
              </a:rPr>
              <a:t>per il personale docente e non docente </a:t>
            </a:r>
          </a:p>
          <a:p>
            <a:pPr marL="228600" marR="0" indent="0" algn="ctr">
              <a:lnSpc>
                <a:spcPts val="1300"/>
              </a:lnSpc>
              <a:spcBef>
                <a:spcPts val="20"/>
              </a:spcBef>
              <a:spcAft>
                <a:spcPts val="0"/>
              </a:spcAft>
            </a:pPr>
            <a:r>
              <a:rPr lang="it-IT" sz="1400" b="1" spc="0" dirty="0">
                <a:solidFill>
                  <a:srgbClr val="FFFF00"/>
                </a:solidFill>
                <a:latin typeface="Century Schoolbook" panose="22635452340000000000" pitchFamily="1"/>
              </a:rPr>
              <a:t>- per gli utenti del servizio </a:t>
            </a:r>
            <a:r>
              <a:rPr lang="it-IT" sz="1400" b="1" spc="0" dirty="0" smtClean="0">
                <a:solidFill>
                  <a:srgbClr val="FFFF00"/>
                </a:solidFill>
                <a:latin typeface="Century Schoolbook" panose="22635452340000000000" pitchFamily="1"/>
              </a:rPr>
              <a:t>scolastico </a:t>
            </a:r>
            <a:endParaRPr lang="it-IT" sz="1400" b="1" spc="0" dirty="0">
              <a:solidFill>
                <a:srgbClr val="FFFF00"/>
              </a:solidFill>
              <a:latin typeface="Century Schoolbook" panose="22635452340000000000" pitchFamily="1"/>
            </a:endParaRPr>
          </a:p>
          <a:p>
            <a:pPr marL="137160" marR="0" indent="0" algn="ctr">
              <a:lnSpc>
                <a:spcPts val="1300"/>
              </a:lnSpc>
              <a:spcBef>
                <a:spcPts val="1240"/>
              </a:spcBef>
              <a:spcAft>
                <a:spcPts val="0"/>
              </a:spcAft>
            </a:pPr>
            <a:r>
              <a:rPr lang="it-IT" sz="1100" b="1" spc="0" dirty="0" smtClean="0">
                <a:solidFill>
                  <a:srgbClr val="000000"/>
                </a:solidFill>
                <a:latin typeface="Century Schoolbook" panose="22635452340000000000" pitchFamily="1"/>
              </a:rPr>
              <a:t> </a:t>
            </a:r>
            <a:endParaRPr lang="it-IT" sz="1100" b="1" spc="0" dirty="0">
              <a:solidFill>
                <a:srgbClr val="000000"/>
              </a:solidFill>
              <a:latin typeface="Century Schoolbook" panose="22635452340000000000" pitchFamily="1"/>
            </a:endParaRPr>
          </a:p>
        </p:txBody>
      </p:sp>
      <p:sp>
        <p:nvSpPr>
          <p:cNvPr id="22" name="Segnaposto testo 21"/>
          <p:cNvSpPr>
            <a:spLocks noGrp="1"/>
          </p:cNvSpPr>
          <p:nvPr>
            <p:ph type="body" idx="10"/>
          </p:nvPr>
        </p:nvSpPr>
        <p:spPr>
          <a:xfrm>
            <a:off x="1576071" y="1459061"/>
            <a:ext cx="5372119" cy="939969"/>
          </a:xfrm>
          <a:prstGeom prst="rect">
            <a:avLst/>
          </a:prstGeom>
          <a:noFill/>
          <a:ln w="0" cmpd="sng">
            <a:noFill/>
            <a:prstDash val="solid"/>
          </a:ln>
        </p:spPr>
        <p:txBody>
          <a:bodyPr vert="horz" lIns="0" tIns="3810" rIns="0" bIns="0" anchor="t"/>
          <a:lstStyle/>
          <a:p>
            <a:pPr marL="0" marR="228600" indent="137160" algn="ctr">
              <a:lnSpc>
                <a:spcPts val="1300"/>
              </a:lnSpc>
              <a:spcAft>
                <a:spcPts val="0"/>
              </a:spcAft>
            </a:pPr>
            <a:r>
              <a:rPr lang="it-IT" sz="1100" spc="0" dirty="0">
                <a:solidFill>
                  <a:srgbClr val="000000"/>
                </a:solidFill>
                <a:latin typeface="Century Schoolbook" panose="22635452340000000000" pitchFamily="1"/>
              </a:rPr>
              <a:t>La prevenzione degli infortuni è cosa decisamente rilevante, infatti ricorre, nel nostro schema mentale, elencare al primo posto il benessere fisico e psichico dell'individuo e poi le restanti esigenze. </a:t>
            </a:r>
          </a:p>
        </p:txBody>
      </p:sp>
      <p:sp>
        <p:nvSpPr>
          <p:cNvPr id="23" name="Segnaposto testo 22"/>
          <p:cNvSpPr>
            <a:spLocks noGrp="1"/>
          </p:cNvSpPr>
          <p:nvPr>
            <p:ph type="body" idx="10"/>
          </p:nvPr>
        </p:nvSpPr>
        <p:spPr>
          <a:xfrm>
            <a:off x="323454" y="2467176"/>
            <a:ext cx="6840759" cy="799265"/>
          </a:xfrm>
          <a:prstGeom prst="rect">
            <a:avLst/>
          </a:prstGeom>
          <a:noFill/>
          <a:ln w="0" cmpd="sng">
            <a:noFill/>
            <a:prstDash val="solid"/>
          </a:ln>
        </p:spPr>
        <p:txBody>
          <a:bodyPr vert="horz" lIns="0" tIns="0" rIns="0" bIns="0" anchor="t"/>
          <a:lstStyle/>
          <a:p>
            <a:pPr marL="137160" marR="228600" indent="91440" algn="ctr">
              <a:lnSpc>
                <a:spcPts val="1300"/>
              </a:lnSpc>
              <a:spcAft>
                <a:spcPts val="480"/>
              </a:spcAft>
            </a:pPr>
            <a:r>
              <a:rPr lang="it-IT" sz="1100" spc="0" dirty="0">
                <a:solidFill>
                  <a:srgbClr val="000000"/>
                </a:solidFill>
                <a:latin typeface="Century Schoolbook" panose="22635452340000000000" pitchFamily="1"/>
              </a:rPr>
              <a:t>Il </a:t>
            </a:r>
            <a:r>
              <a:rPr lang="it-IT" sz="1100" b="1" spc="0" dirty="0" err="1">
                <a:solidFill>
                  <a:srgbClr val="000000"/>
                </a:solidFill>
                <a:latin typeface="Century Schoolbook" panose="22635452340000000000" pitchFamily="1"/>
              </a:rPr>
              <a:t>D.Lgs</a:t>
            </a:r>
            <a:r>
              <a:rPr lang="it-IT" sz="1100" spc="0" dirty="0" err="1">
                <a:solidFill>
                  <a:srgbClr val="000000"/>
                </a:solidFill>
                <a:latin typeface="Century Schoolbook" panose="22635452340000000000" pitchFamily="1"/>
              </a:rPr>
              <a:t>.</a:t>
            </a:r>
            <a:r>
              <a:rPr lang="it-IT" sz="1100" spc="0" dirty="0">
                <a:solidFill>
                  <a:srgbClr val="000000"/>
                </a:solidFill>
                <a:latin typeface="Century Schoolbook" panose="22635452340000000000" pitchFamily="1"/>
              </a:rPr>
              <a:t> </a:t>
            </a:r>
            <a:r>
              <a:rPr lang="it-IT" sz="1100" b="1" spc="0" dirty="0">
                <a:solidFill>
                  <a:srgbClr val="000000"/>
                </a:solidFill>
                <a:latin typeface="Century Schoolbook" panose="22635452340000000000" pitchFamily="1"/>
              </a:rPr>
              <a:t>81/ 08 </a:t>
            </a:r>
            <a:r>
              <a:rPr lang="it-IT" sz="1100" spc="0" dirty="0">
                <a:solidFill>
                  <a:srgbClr val="000000"/>
                </a:solidFill>
                <a:latin typeface="Century Schoolbook" panose="22635452340000000000" pitchFamily="1"/>
              </a:rPr>
              <a:t>e il successivo </a:t>
            </a:r>
            <a:r>
              <a:rPr lang="it-IT" sz="1100" b="1" spc="0" dirty="0" err="1">
                <a:solidFill>
                  <a:srgbClr val="000000"/>
                </a:solidFill>
                <a:latin typeface="Century Schoolbook" panose="22635452340000000000" pitchFamily="1"/>
              </a:rPr>
              <a:t>D.Lgs</a:t>
            </a:r>
            <a:r>
              <a:rPr lang="it-IT" sz="1100" spc="0" dirty="0" err="1">
                <a:solidFill>
                  <a:srgbClr val="000000"/>
                </a:solidFill>
                <a:latin typeface="Century Schoolbook" panose="22635452340000000000" pitchFamily="1"/>
              </a:rPr>
              <a:t>.</a:t>
            </a:r>
            <a:r>
              <a:rPr lang="it-IT" sz="1100" spc="0" dirty="0">
                <a:solidFill>
                  <a:srgbClr val="000000"/>
                </a:solidFill>
                <a:latin typeface="Century Schoolbook" panose="22635452340000000000" pitchFamily="1"/>
              </a:rPr>
              <a:t> </a:t>
            </a:r>
            <a:r>
              <a:rPr lang="it-IT" sz="1100" b="1" spc="0" dirty="0">
                <a:solidFill>
                  <a:srgbClr val="000000"/>
                </a:solidFill>
                <a:latin typeface="Century Schoolbook" panose="22635452340000000000" pitchFamily="1"/>
              </a:rPr>
              <a:t>106/09 </a:t>
            </a:r>
            <a:r>
              <a:rPr lang="it-IT" sz="1100" spc="0" dirty="0">
                <a:solidFill>
                  <a:srgbClr val="000000"/>
                </a:solidFill>
                <a:latin typeface="Century Schoolbook" panose="22635452340000000000" pitchFamily="1"/>
              </a:rPr>
              <a:t>(Decreto Correttivo </a:t>
            </a:r>
            <a:r>
              <a:rPr lang="it-IT" sz="1100" spc="0" dirty="0" err="1">
                <a:solidFill>
                  <a:srgbClr val="000000"/>
                </a:solidFill>
                <a:latin typeface="Century Schoolbook" panose="22635452340000000000" pitchFamily="1"/>
              </a:rPr>
              <a:t>D.Lgs.</a:t>
            </a:r>
            <a:r>
              <a:rPr lang="it-IT" sz="1100" spc="0" dirty="0">
                <a:solidFill>
                  <a:srgbClr val="000000"/>
                </a:solidFill>
                <a:latin typeface="Century Schoolbook" panose="22635452340000000000" pitchFamily="1"/>
              </a:rPr>
              <a:t> 81/08) prescrivono le misure finalizzate alla tutela della salute e alla sicurezza dei “lavoratori” e degli “utenti” negli ambienti di lavoro privati e pubblici mediante l'attuazione di direttive comunitarie. </a:t>
            </a:r>
            <a:endParaRPr lang="it-IT" sz="1100" spc="0" dirty="0" smtClean="0">
              <a:solidFill>
                <a:srgbClr val="000000"/>
              </a:solidFill>
              <a:latin typeface="Century Schoolbook" panose="22635452340000000000" pitchFamily="1"/>
            </a:endParaRPr>
          </a:p>
          <a:p>
            <a:pPr marL="137160" marR="228600" indent="91440" algn="ctr">
              <a:lnSpc>
                <a:spcPts val="1300"/>
              </a:lnSpc>
              <a:spcAft>
                <a:spcPts val="480"/>
              </a:spcAft>
            </a:pPr>
            <a:r>
              <a:rPr lang="it-IT" sz="1100" b="1" spc="0" dirty="0" smtClean="0">
                <a:solidFill>
                  <a:srgbClr val="000000"/>
                </a:solidFill>
                <a:latin typeface="Century Schoolbook" panose="22635452340000000000" pitchFamily="1"/>
              </a:rPr>
              <a:t>COSA </a:t>
            </a:r>
            <a:r>
              <a:rPr lang="it-IT" sz="1100" b="1" spc="0" dirty="0">
                <a:solidFill>
                  <a:srgbClr val="000000"/>
                </a:solidFill>
                <a:latin typeface="Century Schoolbook" panose="22635452340000000000" pitchFamily="1"/>
              </a:rPr>
              <a:t>E’ CAMBIATO? </a:t>
            </a:r>
          </a:p>
        </p:txBody>
      </p:sp>
      <p:sp>
        <p:nvSpPr>
          <p:cNvPr id="24" name="Segnaposto testo 23"/>
          <p:cNvSpPr>
            <a:spLocks noGrp="1"/>
          </p:cNvSpPr>
          <p:nvPr>
            <p:ph type="body" idx="10"/>
          </p:nvPr>
        </p:nvSpPr>
        <p:spPr>
          <a:xfrm>
            <a:off x="467470" y="3331272"/>
            <a:ext cx="5256585" cy="288032"/>
          </a:xfrm>
          <a:prstGeom prst="rect">
            <a:avLst/>
          </a:prstGeom>
          <a:solidFill>
            <a:srgbClr val="F9F995"/>
          </a:solidFill>
          <a:ln w="0" cmpd="sng">
            <a:noFill/>
            <a:prstDash val="solid"/>
          </a:ln>
        </p:spPr>
        <p:txBody>
          <a:bodyPr vert="horz" lIns="0" tIns="75565" rIns="0" bIns="0" anchor="t"/>
          <a:lstStyle/>
          <a:p>
            <a:pPr marL="0" marR="0" indent="0" algn="ctr">
              <a:lnSpc>
                <a:spcPts val="1300"/>
              </a:lnSpc>
              <a:spcAft>
                <a:spcPts val="0"/>
              </a:spcAft>
            </a:pPr>
            <a:r>
              <a:rPr lang="it-IT" sz="1100" b="1" spc="0" dirty="0" err="1">
                <a:solidFill>
                  <a:srgbClr val="000000"/>
                </a:solidFill>
                <a:latin typeface="Century Schoolbook" panose="22635452340000000000" pitchFamily="1"/>
              </a:rPr>
              <a:t>D.Leg.vo</a:t>
            </a:r>
            <a:r>
              <a:rPr lang="it-IT" sz="1100" b="1" spc="0" dirty="0">
                <a:solidFill>
                  <a:srgbClr val="000000"/>
                </a:solidFill>
                <a:latin typeface="Century Schoolbook" panose="22635452340000000000" pitchFamily="1"/>
              </a:rPr>
              <a:t> 9 settembre 1994, </a:t>
            </a:r>
            <a:r>
              <a:rPr lang="it-IT" sz="1100" b="1" spc="0" dirty="0" err="1">
                <a:solidFill>
                  <a:srgbClr val="000000"/>
                </a:solidFill>
                <a:latin typeface="Century Schoolbook" panose="22635452340000000000" pitchFamily="1"/>
              </a:rPr>
              <a:t>n°</a:t>
            </a:r>
            <a:r>
              <a:rPr lang="it-IT" sz="1100" b="1" spc="0" dirty="0">
                <a:solidFill>
                  <a:srgbClr val="000000"/>
                </a:solidFill>
                <a:latin typeface="Century Schoolbook" panose="22635452340000000000" pitchFamily="1"/>
              </a:rPr>
              <a:t> 626 </a:t>
            </a:r>
          </a:p>
        </p:txBody>
      </p:sp>
      <p:sp>
        <p:nvSpPr>
          <p:cNvPr id="29" name="Segnaposto testo 28"/>
          <p:cNvSpPr>
            <a:spLocks noGrp="1"/>
          </p:cNvSpPr>
          <p:nvPr>
            <p:ph type="body" idx="10"/>
          </p:nvPr>
        </p:nvSpPr>
        <p:spPr>
          <a:xfrm>
            <a:off x="633730" y="4535171"/>
            <a:ext cx="4175761" cy="1027429"/>
          </a:xfrm>
          <a:prstGeom prst="rect">
            <a:avLst/>
          </a:prstGeom>
          <a:noFill/>
          <a:ln w="0" cmpd="sng">
            <a:noFill/>
            <a:prstDash val="solid"/>
          </a:ln>
        </p:spPr>
        <p:txBody>
          <a:bodyPr vert="horz" lIns="0" tIns="0" rIns="0" bIns="0" anchor="t"/>
          <a:lstStyle/>
          <a:p>
            <a:pPr marL="0" marR="0" indent="45720" algn="ctr">
              <a:lnSpc>
                <a:spcPts val="1200"/>
              </a:lnSpc>
              <a:spcAft>
                <a:spcPts val="0"/>
              </a:spcAft>
            </a:pPr>
            <a:r>
              <a:rPr lang="it-IT" sz="1100" spc="0" dirty="0">
                <a:solidFill>
                  <a:srgbClr val="000000"/>
                </a:solidFill>
                <a:latin typeface="Century Schoolbook" panose="22635452340000000000" pitchFamily="1"/>
              </a:rPr>
              <a:t>Istituzione di figure nuove in ambito aziendale, quali: Responsabile del Servizio di Prevenzione e Protezione, Rappresentante dei Lavoratori per la Sicurezza </a:t>
            </a:r>
          </a:p>
          <a:p>
            <a:pPr marL="0" marR="0" indent="45720" algn="ctr">
              <a:lnSpc>
                <a:spcPts val="1300"/>
              </a:lnSpc>
              <a:spcBef>
                <a:spcPts val="430"/>
              </a:spcBef>
              <a:spcAft>
                <a:spcPts val="0"/>
              </a:spcAft>
            </a:pPr>
            <a:r>
              <a:rPr lang="it-IT" sz="1100" spc="0" dirty="0">
                <a:solidFill>
                  <a:srgbClr val="000000"/>
                </a:solidFill>
                <a:latin typeface="Century Schoolbook" panose="22635452340000000000" pitchFamily="1"/>
              </a:rPr>
              <a:t>Obbligo di elaborare un documento contenente la "valutazione dei rischi" che possono derivare dai processi lavorativi aziendali e dall'ambiente di lavoro </a:t>
            </a:r>
          </a:p>
        </p:txBody>
      </p:sp>
      <p:sp>
        <p:nvSpPr>
          <p:cNvPr id="30" name="Segnaposto testo 29"/>
          <p:cNvSpPr>
            <a:spLocks noGrp="1"/>
          </p:cNvSpPr>
          <p:nvPr>
            <p:ph type="body" idx="10"/>
          </p:nvPr>
        </p:nvSpPr>
        <p:spPr>
          <a:xfrm>
            <a:off x="633730" y="5660392"/>
            <a:ext cx="4175761" cy="920116"/>
          </a:xfrm>
          <a:prstGeom prst="rect">
            <a:avLst/>
          </a:prstGeom>
          <a:noFill/>
          <a:ln w="0" cmpd="sng">
            <a:noFill/>
            <a:prstDash val="solid"/>
          </a:ln>
        </p:spPr>
        <p:txBody>
          <a:bodyPr vert="horz" lIns="0" tIns="0" rIns="0" bIns="0" anchor="t"/>
          <a:lstStyle/>
          <a:p>
            <a:pPr marL="0" marR="0" indent="45720" algn="ctr">
              <a:lnSpc>
                <a:spcPts val="1300"/>
              </a:lnSpc>
              <a:spcAft>
                <a:spcPts val="0"/>
              </a:spcAft>
            </a:pPr>
            <a:r>
              <a:rPr lang="it-IT" sz="1100" spc="0" dirty="0" smtClean="0">
                <a:solidFill>
                  <a:srgbClr val="000000"/>
                </a:solidFill>
                <a:latin typeface="Century Schoolbook" panose="22635452340000000000" pitchFamily="1"/>
              </a:rPr>
              <a:t>Individuazione </a:t>
            </a:r>
            <a:r>
              <a:rPr lang="it-IT" sz="1100" spc="0" dirty="0">
                <a:solidFill>
                  <a:srgbClr val="000000"/>
                </a:solidFill>
                <a:latin typeface="Century Schoolbook" panose="22635452340000000000" pitchFamily="1"/>
              </a:rPr>
              <a:t>delle misure di prevenzione necessarie e il programma di attuazione delle misure stesse </a:t>
            </a:r>
          </a:p>
          <a:p>
            <a:pPr marL="0" marR="0" indent="45720" algn="ctr">
              <a:lnSpc>
                <a:spcPts val="1300"/>
              </a:lnSpc>
              <a:spcBef>
                <a:spcPts val="620"/>
              </a:spcBef>
              <a:spcAft>
                <a:spcPts val="0"/>
              </a:spcAft>
            </a:pPr>
            <a:r>
              <a:rPr lang="it-IT" sz="1100" spc="0" dirty="0">
                <a:solidFill>
                  <a:srgbClr val="000000"/>
                </a:solidFill>
                <a:latin typeface="Century Schoolbook" panose="22635452340000000000" pitchFamily="1"/>
              </a:rPr>
              <a:t>Predisposizione di un programma di informazione e formazione dei lavoratori, atto a realizzare una maggiore consapevolezza nell’affrontare la prevenzione dei rischi in azienda </a:t>
            </a:r>
          </a:p>
        </p:txBody>
      </p:sp>
      <p:sp>
        <p:nvSpPr>
          <p:cNvPr id="31" name="Segnaposto testo 30"/>
          <p:cNvSpPr>
            <a:spLocks noGrp="1"/>
          </p:cNvSpPr>
          <p:nvPr>
            <p:ph type="body" idx="10"/>
          </p:nvPr>
        </p:nvSpPr>
        <p:spPr>
          <a:xfrm>
            <a:off x="740411" y="3619303"/>
            <a:ext cx="4983644" cy="216024"/>
          </a:xfrm>
          <a:prstGeom prst="rect">
            <a:avLst/>
          </a:prstGeom>
          <a:noFill/>
          <a:ln w="0" cmpd="sng">
            <a:noFill/>
            <a:prstDash val="solid"/>
          </a:ln>
        </p:spPr>
        <p:txBody>
          <a:bodyPr vert="horz" lIns="0" tIns="0" rIns="0" bIns="0" anchor="t"/>
          <a:lstStyle/>
          <a:p>
            <a:pPr marL="0" marR="0" indent="0" algn="ctr">
              <a:lnSpc>
                <a:spcPts val="1000"/>
              </a:lnSpc>
              <a:spcAft>
                <a:spcPts val="0"/>
              </a:spcAft>
            </a:pPr>
            <a:r>
              <a:rPr lang="it-IT" sz="1100" b="1" spc="-10" dirty="0" smtClean="0">
                <a:solidFill>
                  <a:srgbClr val="000000"/>
                </a:solidFill>
                <a:latin typeface="Times New Roman" panose="22635452340000000000" pitchFamily="1"/>
              </a:rPr>
              <a:t>  Cambiamenti </a:t>
            </a:r>
            <a:r>
              <a:rPr lang="it-IT" sz="1100" b="1" spc="-10" dirty="0">
                <a:solidFill>
                  <a:srgbClr val="000000"/>
                </a:solidFill>
                <a:latin typeface="Times New Roman" panose="22635452340000000000" pitchFamily="1"/>
              </a:rPr>
              <a:t>rispetto al precedente quadro normativo </a:t>
            </a:r>
          </a:p>
        </p:txBody>
      </p:sp>
      <p:sp>
        <p:nvSpPr>
          <p:cNvPr id="32" name="Segnaposto testo 31"/>
          <p:cNvSpPr>
            <a:spLocks noGrp="1"/>
          </p:cNvSpPr>
          <p:nvPr>
            <p:ph type="body" idx="10"/>
          </p:nvPr>
        </p:nvSpPr>
        <p:spPr>
          <a:xfrm>
            <a:off x="2915743" y="7075687"/>
            <a:ext cx="177800" cy="94615"/>
          </a:xfrm>
          <a:prstGeom prst="rect">
            <a:avLst/>
          </a:prstGeom>
          <a:noFill/>
          <a:ln w="0" cmpd="sng">
            <a:noFill/>
            <a:prstDash val="solid"/>
          </a:ln>
        </p:spPr>
        <p:txBody>
          <a:bodyPr vert="horz" lIns="0" tIns="0" rIns="0" bIns="0" anchor="t"/>
          <a:lstStyle/>
          <a:p>
            <a:pPr marL="0" marR="0" indent="0" algn="ctr">
              <a:lnSpc>
                <a:spcPts val="700"/>
              </a:lnSpc>
              <a:spcAft>
                <a:spcPts val="0"/>
              </a:spcAft>
            </a:pPr>
            <a:r>
              <a:rPr lang="it-IT" sz="1000" spc="0" dirty="0">
                <a:solidFill>
                  <a:srgbClr val="000000"/>
                </a:solidFill>
                <a:latin typeface="Times New Roman" panose="22635452340000000000" pitchFamily="1"/>
              </a:rPr>
              <a:t>3 </a:t>
            </a:r>
          </a:p>
        </p:txBody>
      </p:sp>
      <p:cxnSp>
        <p:nvCxnSpPr>
          <p:cNvPr id="34" name="Connettore 1 33"/>
          <p:cNvCxnSpPr/>
          <p:nvPr/>
        </p:nvCxnSpPr>
        <p:spPr>
          <a:xfrm>
            <a:off x="396240" y="3276600"/>
            <a:ext cx="4645660" cy="0"/>
          </a:xfrm>
          <a:prstGeom prst="line">
            <a:avLst/>
          </a:prstGeom>
          <a:ln w="18415" cmpd="dbl">
            <a:solidFill>
              <a:srgbClr val="F9F995"/>
            </a:solidFill>
          </a:ln>
        </p:spPr>
      </p:cxnSp>
      <p:cxnSp>
        <p:nvCxnSpPr>
          <p:cNvPr id="35" name="Connettore 1 34"/>
          <p:cNvCxnSpPr/>
          <p:nvPr/>
        </p:nvCxnSpPr>
        <p:spPr>
          <a:xfrm>
            <a:off x="384176" y="3261360"/>
            <a:ext cx="4669790" cy="0"/>
          </a:xfrm>
          <a:prstGeom prst="line">
            <a:avLst/>
          </a:prstGeom>
          <a:ln w="18415" cmpd="dbl">
            <a:solidFill>
              <a:srgbClr val="FF6600"/>
            </a:solidFill>
          </a:ln>
        </p:spPr>
      </p:cxnSp>
      <p:cxnSp>
        <p:nvCxnSpPr>
          <p:cNvPr id="36" name="Connettore 1 35"/>
          <p:cNvCxnSpPr/>
          <p:nvPr/>
        </p:nvCxnSpPr>
        <p:spPr>
          <a:xfrm flipV="1">
            <a:off x="393066" y="3259264"/>
            <a:ext cx="5330987" cy="25593"/>
          </a:xfrm>
          <a:prstGeom prst="line">
            <a:avLst/>
          </a:prstGeom>
          <a:ln w="18415" cmpd="dbl">
            <a:solidFill>
              <a:srgbClr val="FF6600"/>
            </a:solidFill>
          </a:ln>
        </p:spPr>
      </p:cxnSp>
      <p:cxnSp>
        <p:nvCxnSpPr>
          <p:cNvPr id="37" name="Connettore 1 36"/>
          <p:cNvCxnSpPr/>
          <p:nvPr/>
        </p:nvCxnSpPr>
        <p:spPr>
          <a:xfrm>
            <a:off x="393065" y="3284856"/>
            <a:ext cx="0" cy="250825"/>
          </a:xfrm>
          <a:prstGeom prst="line">
            <a:avLst/>
          </a:prstGeom>
          <a:ln w="15240" cmpd="sng">
            <a:solidFill>
              <a:srgbClr val="FF6600"/>
            </a:solidFill>
          </a:ln>
        </p:spPr>
      </p:cxnSp>
    </p:spTree>
  </p:cSld>
  <p:clrMapOvr>
    <a:masterClrMapping/>
  </p:clrMapOvr>
  <p:transition advClick="0" advTm="5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Image.jpg"/>
          <p:cNvPicPr/>
          <p:nvPr/>
        </p:nvPicPr>
        <p:blipFill>
          <a:blip r:embed="rId2" cstate="print"/>
          <a:stretch>
            <a:fillRect/>
          </a:stretch>
        </p:blipFill>
        <p:spPr>
          <a:xfrm>
            <a:off x="1146177" y="1609091"/>
            <a:ext cx="3041649" cy="2121535"/>
          </a:xfrm>
          <a:prstGeom prst="rect">
            <a:avLst/>
          </a:prstGeom>
        </p:spPr>
      </p:pic>
      <p:pic>
        <p:nvPicPr>
          <p:cNvPr id="361" name="Image.jpg"/>
          <p:cNvPicPr/>
          <p:nvPr/>
        </p:nvPicPr>
        <p:blipFill>
          <a:blip r:embed="rId3" cstate="print"/>
          <a:stretch>
            <a:fillRect/>
          </a:stretch>
        </p:blipFill>
        <p:spPr>
          <a:xfrm>
            <a:off x="664210" y="5306695"/>
            <a:ext cx="4017646" cy="1316355"/>
          </a:xfrm>
          <a:prstGeom prst="rect">
            <a:avLst/>
          </a:prstGeom>
        </p:spPr>
      </p:pic>
      <p:sp>
        <p:nvSpPr>
          <p:cNvPr id="356" name="Segnaposto testo 355"/>
          <p:cNvSpPr>
            <a:spLocks noGrp="1"/>
          </p:cNvSpPr>
          <p:nvPr>
            <p:ph type="body" idx="10"/>
          </p:nvPr>
        </p:nvSpPr>
        <p:spPr>
          <a:xfrm>
            <a:off x="434976" y="342903"/>
            <a:ext cx="4455159" cy="1266190"/>
          </a:xfrm>
          <a:prstGeom prst="rect">
            <a:avLst/>
          </a:prstGeom>
          <a:noFill/>
          <a:ln w="0" cmpd="sng">
            <a:noFill/>
            <a:prstDash val="solid"/>
          </a:ln>
        </p:spPr>
        <p:txBody>
          <a:bodyPr vert="horz" lIns="0" tIns="11430" rIns="0" bIns="0" anchor="t"/>
          <a:lstStyle/>
          <a:p>
            <a:pPr marL="137160" marR="0" indent="228600" algn="just">
              <a:lnSpc>
                <a:spcPts val="1400"/>
              </a:lnSpc>
              <a:spcAft>
                <a:spcPts val="0"/>
              </a:spcAft>
              <a:buFont typeface="Century Schoolbook"/>
              <a:buAutoNum type="arabicPeriod"/>
            </a:pPr>
            <a:r>
              <a:rPr lang="it-IT" sz="1200" spc="-5">
                <a:solidFill>
                  <a:srgbClr val="000000"/>
                </a:solidFill>
                <a:latin typeface="Century Schoolbook" panose="22635452340000000000" pitchFamily="1"/>
              </a:rPr>
              <a:t>caratteristiche del carico; </a:t>
            </a:r>
          </a:p>
          <a:p>
            <a:pPr marL="137160" marR="0" indent="228600" algn="just">
              <a:lnSpc>
                <a:spcPts val="1400"/>
              </a:lnSpc>
              <a:spcBef>
                <a:spcPts val="0"/>
              </a:spcBef>
              <a:spcAft>
                <a:spcPts val="0"/>
              </a:spcAft>
              <a:buFont typeface="Century Schoolbook"/>
              <a:buAutoNum type="arabicPeriod"/>
            </a:pPr>
            <a:r>
              <a:rPr lang="it-IT" sz="1200" spc="-10">
                <a:solidFill>
                  <a:srgbClr val="000000"/>
                </a:solidFill>
                <a:latin typeface="Century Schoolbook" panose="22635452340000000000" pitchFamily="1"/>
              </a:rPr>
              <a:t>sforzo fisico richiesto; </a:t>
            </a:r>
          </a:p>
          <a:p>
            <a:pPr marL="137160" marR="0" indent="228600" algn="just">
              <a:lnSpc>
                <a:spcPts val="1400"/>
              </a:lnSpc>
              <a:spcBef>
                <a:spcPts val="0"/>
              </a:spcBef>
              <a:spcAft>
                <a:spcPts val="0"/>
              </a:spcAft>
              <a:buFont typeface="Century Schoolbook"/>
              <a:buAutoNum type="arabicPeriod"/>
            </a:pPr>
            <a:r>
              <a:rPr lang="it-IT" sz="1200" spc="-5">
                <a:solidFill>
                  <a:srgbClr val="000000"/>
                </a:solidFill>
                <a:latin typeface="Century Schoolbook" panose="22635452340000000000" pitchFamily="1"/>
              </a:rPr>
              <a:t>caratteristiche dell'ambiente di lavoro; </a:t>
            </a:r>
          </a:p>
          <a:p>
            <a:pPr marL="137160" marR="0" indent="228600" algn="just">
              <a:lnSpc>
                <a:spcPts val="1400"/>
              </a:lnSpc>
              <a:spcBef>
                <a:spcPts val="20"/>
              </a:spcBef>
              <a:spcAft>
                <a:spcPts val="4030"/>
              </a:spcAft>
              <a:buFont typeface="Century Schoolbook"/>
              <a:buAutoNum type="arabicPeriod"/>
            </a:pPr>
            <a:r>
              <a:rPr lang="it-IT" sz="1200" spc="-5">
                <a:solidFill>
                  <a:srgbClr val="000000"/>
                </a:solidFill>
                <a:latin typeface="Century Schoolbook" panose="22635452340000000000" pitchFamily="1"/>
              </a:rPr>
              <a:t>esigenze connesse all'attività. </a:t>
            </a:r>
          </a:p>
        </p:txBody>
      </p:sp>
      <p:sp>
        <p:nvSpPr>
          <p:cNvPr id="359" name="Segnaposto testo 358"/>
          <p:cNvSpPr>
            <a:spLocks noGrp="1"/>
          </p:cNvSpPr>
          <p:nvPr>
            <p:ph type="body" idx="10"/>
          </p:nvPr>
        </p:nvSpPr>
        <p:spPr>
          <a:xfrm>
            <a:off x="434976" y="4130677"/>
            <a:ext cx="4455159" cy="1176020"/>
          </a:xfrm>
          <a:prstGeom prst="rect">
            <a:avLst/>
          </a:prstGeom>
          <a:noFill/>
          <a:ln w="0" cmpd="sng">
            <a:noFill/>
            <a:prstDash val="solid"/>
          </a:ln>
        </p:spPr>
        <p:txBody>
          <a:bodyPr vert="horz" lIns="0" tIns="0" rIns="0" bIns="0" anchor="t"/>
          <a:lstStyle/>
          <a:p>
            <a:pPr marL="137160" marR="320040" indent="0" algn="l">
              <a:lnSpc>
                <a:spcPts val="1400"/>
              </a:lnSpc>
              <a:spcAft>
                <a:spcPts val="0"/>
              </a:spcAft>
            </a:pPr>
            <a:r>
              <a:rPr lang="it-IT" sz="1200" spc="0">
                <a:solidFill>
                  <a:srgbClr val="000000"/>
                </a:solidFill>
                <a:latin typeface="Century Schoolbook" panose="22635452340000000000" pitchFamily="1"/>
              </a:rPr>
              <a:t>Esempio di come si deve sollevare in maniera corretta un carico da terra </a:t>
            </a:r>
          </a:p>
          <a:p>
            <a:pPr marL="137160" marR="91440" indent="0" algn="l">
              <a:lnSpc>
                <a:spcPts val="1400"/>
              </a:lnSpc>
              <a:spcBef>
                <a:spcPts val="1025"/>
              </a:spcBef>
              <a:spcAft>
                <a:spcPts val="1010"/>
              </a:spcAft>
            </a:pPr>
            <a:r>
              <a:rPr lang="it-IT" sz="1200" i="1" spc="0">
                <a:solidFill>
                  <a:srgbClr val="000000"/>
                </a:solidFill>
                <a:latin typeface="Century Schoolbook" panose="22635452340000000000" pitchFamily="1"/>
              </a:rPr>
              <a:t>Secondo la postura, per un carico di 50 Kg. la forza che viene esercitata a livello delle vertebre lombari è di 750 Kg. o 150 Kg. </a:t>
            </a:r>
          </a:p>
        </p:txBody>
      </p:sp>
      <p:sp>
        <p:nvSpPr>
          <p:cNvPr id="362" name="Segnaposto testo 361"/>
          <p:cNvSpPr>
            <a:spLocks noGrp="1"/>
          </p:cNvSpPr>
          <p:nvPr>
            <p:ph type="body" idx="10"/>
          </p:nvPr>
        </p:nvSpPr>
        <p:spPr>
          <a:xfrm>
            <a:off x="2402841" y="672655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30 </a:t>
            </a:r>
          </a:p>
        </p:txBody>
      </p:sp>
    </p:spTree>
  </p:cSld>
  <p:clrMapOvr>
    <a:masterClrMapping/>
  </p:clrMapOvr>
  <p:transition advClick="0" advTm="5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Image.jpg"/>
          <p:cNvPicPr/>
          <p:nvPr/>
        </p:nvPicPr>
        <p:blipFill>
          <a:blip r:embed="rId2" cstate="print"/>
          <a:stretch>
            <a:fillRect/>
          </a:stretch>
        </p:blipFill>
        <p:spPr>
          <a:xfrm>
            <a:off x="539750" y="3429003"/>
            <a:ext cx="118746" cy="2310130"/>
          </a:xfrm>
          <a:prstGeom prst="rect">
            <a:avLst/>
          </a:prstGeom>
        </p:spPr>
      </p:pic>
      <p:sp>
        <p:nvSpPr>
          <p:cNvPr id="365" name="Segnaposto testo 364"/>
          <p:cNvSpPr>
            <a:spLocks noGrp="1"/>
          </p:cNvSpPr>
          <p:nvPr>
            <p:ph type="body" idx="10"/>
          </p:nvPr>
        </p:nvSpPr>
        <p:spPr>
          <a:xfrm>
            <a:off x="457836" y="434340"/>
            <a:ext cx="4248149" cy="303530"/>
          </a:xfrm>
          <a:prstGeom prst="rect">
            <a:avLst/>
          </a:prstGeom>
          <a:noFill/>
          <a:ln w="15240" cmpd="sng">
            <a:solidFill>
              <a:srgbClr val="FF6600"/>
            </a:solidFill>
            <a:prstDash val="solid"/>
          </a:ln>
        </p:spPr>
        <p:txBody>
          <a:bodyPr vert="horz" lIns="0" tIns="85725" rIns="0" bIns="0" anchor="t"/>
          <a:lstStyle/>
          <a:p>
            <a:pPr marL="182880" marR="0" indent="0" algn="l">
              <a:lnSpc>
                <a:spcPts val="1300"/>
              </a:lnSpc>
              <a:spcAft>
                <a:spcPts val="350"/>
              </a:spcAft>
            </a:pPr>
            <a:r>
              <a:rPr lang="it-IT" sz="1100" b="1" i="1" spc="-25">
                <a:solidFill>
                  <a:srgbClr val="000000"/>
                </a:solidFill>
                <a:latin typeface="Century Schoolbook" panose="22635452340000000000" pitchFamily="1"/>
              </a:rPr>
              <a:t>4. </a:t>
            </a:r>
            <a:r>
              <a:rPr lang="it-IT" sz="1100" b="1" i="1" u="sng" spc="-25">
                <a:solidFill>
                  <a:srgbClr val="000000"/>
                </a:solidFill>
                <a:latin typeface="Century Schoolbook" panose="22635452340000000000" pitchFamily="1"/>
              </a:rPr>
              <a:t> Rischi biologici </a:t>
            </a:r>
          </a:p>
        </p:txBody>
      </p:sp>
      <p:sp>
        <p:nvSpPr>
          <p:cNvPr id="366" name="Segnaposto testo 365"/>
          <p:cNvSpPr>
            <a:spLocks noGrp="1"/>
          </p:cNvSpPr>
          <p:nvPr>
            <p:ph type="body" idx="10"/>
          </p:nvPr>
        </p:nvSpPr>
        <p:spPr>
          <a:xfrm>
            <a:off x="442596" y="753112"/>
            <a:ext cx="4455159" cy="2651759"/>
          </a:xfrm>
          <a:prstGeom prst="rect">
            <a:avLst/>
          </a:prstGeom>
          <a:noFill/>
          <a:ln w="0" cmpd="sng">
            <a:noFill/>
            <a:prstDash val="solid"/>
          </a:ln>
        </p:spPr>
        <p:txBody>
          <a:bodyPr vert="horz" lIns="0" tIns="100330" rIns="0" bIns="0" anchor="t"/>
          <a:lstStyle/>
          <a:p>
            <a:pPr marL="91440" marR="91440" indent="91440" algn="just">
              <a:lnSpc>
                <a:spcPts val="1300"/>
              </a:lnSpc>
              <a:spcAft>
                <a:spcPts val="0"/>
              </a:spcAft>
            </a:pPr>
            <a:r>
              <a:rPr lang="it-IT" sz="1100" spc="5">
                <a:solidFill>
                  <a:srgbClr val="000000"/>
                </a:solidFill>
                <a:latin typeface="Century Schoolbook" panose="22635452340000000000" pitchFamily="1"/>
              </a:rPr>
              <a:t>Un agente biologico è definito, secondo la normativa vigent,e come “un qualsiasi microrganismo, anche se geneticamente modificato, coltura cellulare ed endoparassita umano, che potrebbe provocare infezioni, allergie o intossicazioni” in lavoratori esposti. </a:t>
            </a:r>
          </a:p>
          <a:p>
            <a:pPr marL="91440" marR="91440" indent="91440" algn="just">
              <a:lnSpc>
                <a:spcPts val="1300"/>
              </a:lnSpc>
              <a:spcBef>
                <a:spcPts val="15"/>
              </a:spcBef>
              <a:spcAft>
                <a:spcPts val="0"/>
              </a:spcAft>
            </a:pPr>
            <a:r>
              <a:rPr lang="it-IT" sz="1100" spc="5">
                <a:solidFill>
                  <a:srgbClr val="000000"/>
                </a:solidFill>
                <a:latin typeface="Century Schoolbook" panose="22635452340000000000" pitchFamily="1"/>
              </a:rPr>
              <a:t>Esistono numerose tipologie di agenti biologici (quali batteri, virus, funghi, etc.) che sono comunemente presenti nell’ambiente e in taluni casi possono provocare l’insorgenza di malattie nell’uomo. </a:t>
            </a:r>
          </a:p>
          <a:p>
            <a:pPr marL="91440" marR="91440" indent="91440" algn="just">
              <a:lnSpc>
                <a:spcPts val="1300"/>
              </a:lnSpc>
              <a:spcBef>
                <a:spcPts val="10"/>
              </a:spcBef>
              <a:spcAft>
                <a:spcPts val="0"/>
              </a:spcAft>
            </a:pPr>
            <a:r>
              <a:rPr lang="it-IT" sz="1100" spc="0">
                <a:solidFill>
                  <a:srgbClr val="000000"/>
                </a:solidFill>
                <a:latin typeface="Century Schoolbook" panose="22635452340000000000" pitchFamily="1"/>
              </a:rPr>
              <a:t>Tale possibilità dipende da molti fattori legati alle caratteristiche del singolo agente biologico, alle condizioni del soggetto esposto, alle condizioni ambientali ed alle modalità di esposizione o contatto. </a:t>
            </a:r>
          </a:p>
          <a:p>
            <a:pPr marL="91440" marR="91440" indent="91440" algn="just">
              <a:lnSpc>
                <a:spcPts val="1400"/>
              </a:lnSpc>
              <a:spcBef>
                <a:spcPts val="0"/>
              </a:spcBef>
              <a:spcAft>
                <a:spcPts val="0"/>
              </a:spcAft>
            </a:pPr>
            <a:r>
              <a:rPr lang="it-IT" sz="1100" spc="0">
                <a:solidFill>
                  <a:srgbClr val="000000"/>
                </a:solidFill>
                <a:latin typeface="Century Schoolbook" panose="22635452340000000000" pitchFamily="1"/>
              </a:rPr>
              <a:t>Vanno </a:t>
            </a:r>
            <a:r>
              <a:rPr lang="it-IT" sz="1200" spc="0">
                <a:solidFill>
                  <a:srgbClr val="000000"/>
                </a:solidFill>
                <a:latin typeface="Century Schoolbook" panose="22635452340000000000" pitchFamily="1"/>
              </a:rPr>
              <a:t>osservate delle semplici regole di comportamento di “buon senso” e di igiene: </a:t>
            </a:r>
          </a:p>
        </p:txBody>
      </p:sp>
      <p:sp>
        <p:nvSpPr>
          <p:cNvPr id="367" name="Segnaposto testo 366"/>
          <p:cNvSpPr>
            <a:spLocks noGrp="1"/>
          </p:cNvSpPr>
          <p:nvPr>
            <p:ph type="body" idx="10"/>
          </p:nvPr>
        </p:nvSpPr>
        <p:spPr>
          <a:xfrm>
            <a:off x="722630" y="3404870"/>
            <a:ext cx="4175125" cy="3346450"/>
          </a:xfrm>
          <a:prstGeom prst="rect">
            <a:avLst/>
          </a:prstGeom>
          <a:noFill/>
          <a:ln w="0" cmpd="sng">
            <a:noFill/>
            <a:prstDash val="solid"/>
          </a:ln>
        </p:spPr>
        <p:txBody>
          <a:bodyPr vert="horz" lIns="0" tIns="3175"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 pavimenti devono essere sistematicamente puliti e periodicamente disinfettati;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le pareti ed i soffitti non devono ravvisare la presenza di muffe e/o aloni indici di penetrazioni d’acqua;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l’arredamento (banchi, sedie, cattedre, lavagne) devono essere sistematicamente spolverati e puliti in quanto strumenti di lavoro su cui si deposita facilmente la polvere, acari, pollini che possono causare irritazioni alle vie respiratorie nonché reazioni allergiche; </a:t>
            </a:r>
          </a:p>
          <a:p>
            <a:pPr marL="0" marR="91440" indent="0" algn="just">
              <a:lnSpc>
                <a:spcPts val="1300"/>
              </a:lnSpc>
              <a:spcBef>
                <a:spcPts val="35"/>
              </a:spcBef>
              <a:spcAft>
                <a:spcPts val="1945"/>
              </a:spcAft>
            </a:pPr>
            <a:r>
              <a:rPr lang="it-IT" sz="1100" spc="10">
                <a:solidFill>
                  <a:srgbClr val="000000"/>
                </a:solidFill>
                <a:latin typeface="Century Schoolbook" panose="22635452340000000000" pitchFamily="1"/>
              </a:rPr>
              <a:t>particolare cura ed attenzione deve essere dedicata dai preposti alla pulizia e disinfezione dei sanitari tramite l’uso di guanti di gomma e camici in quanto si ravvisa il rischio di contrarre infezioni da Salmonella, virus epatite A e B, etc. </a:t>
            </a:r>
            <a:r>
              <a:rPr lang="it-IT" sz="1200" spc="10">
                <a:solidFill>
                  <a:srgbClr val="000000"/>
                </a:solidFill>
                <a:latin typeface="Century Schoolbook" panose="22635452340000000000" pitchFamily="1"/>
              </a:rPr>
              <a:t>l’attività di primo soccorso agli allievi deve essere fatta dagli insegnanti o altro personale individuato a tale mansione secondo modalità opportune ed utilizzando guanti in lattice, onde evitare l’eventuale trasmissione di malattie. </a:t>
            </a:r>
          </a:p>
        </p:txBody>
      </p:sp>
      <p:sp>
        <p:nvSpPr>
          <p:cNvPr id="370" name="Segnaposto testo 369"/>
          <p:cNvSpPr>
            <a:spLocks noGrp="1"/>
          </p:cNvSpPr>
          <p:nvPr>
            <p:ph type="body" idx="10"/>
          </p:nvPr>
        </p:nvSpPr>
        <p:spPr>
          <a:xfrm>
            <a:off x="2631441" y="6751321"/>
            <a:ext cx="235584"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00">
                <a:solidFill>
                  <a:srgbClr val="000000"/>
                </a:solidFill>
                <a:latin typeface="Times New Roman" panose="22635452340000000000" pitchFamily="1"/>
              </a:rPr>
              <a:t>31 </a:t>
            </a:r>
          </a:p>
        </p:txBody>
      </p:sp>
    </p:spTree>
  </p:cSld>
  <p:clrMapOvr>
    <a:masterClrMapping/>
  </p:clrMapOvr>
  <p:transition advClick="0" advTm="5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Image.jpg"/>
          <p:cNvPicPr/>
          <p:nvPr/>
        </p:nvPicPr>
        <p:blipFill>
          <a:blip r:embed="rId2" cstate="print"/>
          <a:stretch>
            <a:fillRect/>
          </a:stretch>
        </p:blipFill>
        <p:spPr>
          <a:xfrm>
            <a:off x="539751" y="1106172"/>
            <a:ext cx="127635" cy="1130935"/>
          </a:xfrm>
          <a:prstGeom prst="rect">
            <a:avLst/>
          </a:prstGeom>
        </p:spPr>
      </p:pic>
      <p:sp>
        <p:nvSpPr>
          <p:cNvPr id="373" name="Segnaposto testo 372"/>
          <p:cNvSpPr>
            <a:spLocks noGrp="1"/>
          </p:cNvSpPr>
          <p:nvPr>
            <p:ph type="body" idx="10"/>
          </p:nvPr>
        </p:nvSpPr>
        <p:spPr>
          <a:xfrm>
            <a:off x="474346" y="355601"/>
            <a:ext cx="4455159" cy="708024"/>
          </a:xfrm>
          <a:prstGeom prst="rect">
            <a:avLst/>
          </a:prstGeom>
          <a:noFill/>
          <a:ln w="0" cmpd="sng">
            <a:noFill/>
            <a:prstDash val="solid"/>
          </a:ln>
        </p:spPr>
        <p:txBody>
          <a:bodyPr vert="horz" lIns="0" tIns="0" rIns="0" bIns="0" anchor="t"/>
          <a:lstStyle/>
          <a:p>
            <a:pPr marL="0" marR="91440" indent="0" algn="just">
              <a:lnSpc>
                <a:spcPts val="1400"/>
              </a:lnSpc>
              <a:spcAft>
                <a:spcPts val="0"/>
              </a:spcAft>
            </a:pPr>
            <a:r>
              <a:rPr lang="it-IT" sz="1200" spc="0">
                <a:solidFill>
                  <a:srgbClr val="000000"/>
                </a:solidFill>
                <a:latin typeface="Century Schoolbook" panose="22635452340000000000" pitchFamily="1"/>
              </a:rPr>
              <a:t>Assicurarsi che tutti gli strumenti metallici contundenti (forbici, compassi, taglierini, etc.) siano sottoposti a buona manutenzione e pulizia; possono essere veicolo di spore di Clostridium tetani. </a:t>
            </a:r>
          </a:p>
        </p:txBody>
      </p:sp>
      <p:sp>
        <p:nvSpPr>
          <p:cNvPr id="374" name="Segnaposto testo 373"/>
          <p:cNvSpPr>
            <a:spLocks noGrp="1"/>
          </p:cNvSpPr>
          <p:nvPr>
            <p:ph type="body" idx="10"/>
          </p:nvPr>
        </p:nvSpPr>
        <p:spPr>
          <a:xfrm>
            <a:off x="722631" y="1063625"/>
            <a:ext cx="4206875" cy="2164080"/>
          </a:xfrm>
          <a:prstGeom prst="rect">
            <a:avLst/>
          </a:prstGeom>
          <a:noFill/>
          <a:ln w="0" cmpd="sng">
            <a:noFill/>
            <a:prstDash val="solid"/>
          </a:ln>
        </p:spPr>
        <p:txBody>
          <a:bodyPr vert="horz" lIns="0" tIns="3810" rIns="0" bIns="0" anchor="t"/>
          <a:lstStyle/>
          <a:p>
            <a:pPr marL="0" marR="91440" indent="0" algn="just">
              <a:lnSpc>
                <a:spcPts val="1300"/>
              </a:lnSpc>
              <a:spcAft>
                <a:spcPts val="0"/>
              </a:spcAft>
            </a:pPr>
            <a:r>
              <a:rPr lang="it-IT" sz="1100" spc="0">
                <a:solidFill>
                  <a:srgbClr val="000000"/>
                </a:solidFill>
                <a:latin typeface="Century Schoolbook" panose="22635452340000000000" pitchFamily="1"/>
              </a:rPr>
              <a:t>i telai delle finestre, i cornicioni, i davanzali non devono essere imbrattati da guano di volatili; </a:t>
            </a:r>
          </a:p>
          <a:p>
            <a:pPr marL="0" marR="91440" indent="0" algn="just">
              <a:lnSpc>
                <a:spcPts val="1300"/>
              </a:lnSpc>
              <a:spcBef>
                <a:spcPts val="0"/>
              </a:spcBef>
              <a:spcAft>
                <a:spcPts val="0"/>
              </a:spcAft>
            </a:pPr>
            <a:r>
              <a:rPr lang="it-IT" sz="1100" spc="0">
                <a:solidFill>
                  <a:srgbClr val="000000"/>
                </a:solidFill>
                <a:latin typeface="Century Schoolbook" panose="22635452340000000000" pitchFamily="1"/>
              </a:rPr>
              <a:t>programmare interventi di sanificazione in caso si ravvisi la presenza di topi, scarafaggi, formiche, mosche, ragni rispettivamente responsabili della leptospirosi, di tumefazioni, allergie ed infezioni; </a:t>
            </a:r>
          </a:p>
          <a:p>
            <a:pPr marL="0" marR="91440" indent="0" algn="just">
              <a:lnSpc>
                <a:spcPts val="1300"/>
              </a:lnSpc>
              <a:spcBef>
                <a:spcPts val="25"/>
              </a:spcBef>
              <a:spcAft>
                <a:spcPts val="2205"/>
              </a:spcAft>
            </a:pPr>
            <a:r>
              <a:rPr lang="it-IT" sz="1100" spc="0">
                <a:solidFill>
                  <a:srgbClr val="000000"/>
                </a:solidFill>
                <a:latin typeface="Century Schoolbook" panose="22635452340000000000" pitchFamily="1"/>
              </a:rPr>
              <a:t>le vie di circolazione esterna, il cortile, e ogni luogo esterno in cui si svolgano attività ludiche e motorie, devono essere sorvegliati; qualora siano presenti bottiglie, oggetti contundenti, siringhe, etc., deve essere previsto il divieto e attivate le misure di protezione. </a:t>
            </a:r>
          </a:p>
        </p:txBody>
      </p:sp>
      <p:sp>
        <p:nvSpPr>
          <p:cNvPr id="375" name="Segnaposto testo 374"/>
          <p:cNvSpPr>
            <a:spLocks noGrp="1"/>
          </p:cNvSpPr>
          <p:nvPr>
            <p:ph type="body" idx="10"/>
          </p:nvPr>
        </p:nvSpPr>
        <p:spPr>
          <a:xfrm>
            <a:off x="489584" y="3242946"/>
            <a:ext cx="4424681" cy="299085"/>
          </a:xfrm>
          <a:prstGeom prst="rect">
            <a:avLst/>
          </a:prstGeom>
          <a:noFill/>
          <a:ln w="15240" cmpd="sng">
            <a:solidFill>
              <a:srgbClr val="FF6600"/>
            </a:solidFill>
            <a:prstDash val="solid"/>
          </a:ln>
        </p:spPr>
        <p:txBody>
          <a:bodyPr vert="horz" lIns="0" tIns="32385" rIns="0" bIns="0" anchor="t"/>
          <a:lstStyle/>
          <a:p>
            <a:pPr marL="137160" marR="0" indent="0" algn="l">
              <a:lnSpc>
                <a:spcPts val="1300"/>
              </a:lnSpc>
              <a:spcAft>
                <a:spcPts val="755"/>
              </a:spcAft>
            </a:pPr>
            <a:r>
              <a:rPr lang="it-IT" sz="1100" b="1" i="1" spc="-10">
                <a:solidFill>
                  <a:srgbClr val="000000"/>
                </a:solidFill>
                <a:latin typeface="Century Schoolbook" panose="22635452340000000000" pitchFamily="1"/>
              </a:rPr>
              <a:t>5. </a:t>
            </a:r>
            <a:r>
              <a:rPr lang="it-IT" sz="1100" b="1" i="1" u="sng" spc="-10">
                <a:solidFill>
                  <a:srgbClr val="000000"/>
                </a:solidFill>
                <a:latin typeface="Century Schoolbook" panose="22635452340000000000" pitchFamily="1"/>
              </a:rPr>
              <a:t> Stress da lavoro correlato </a:t>
            </a:r>
          </a:p>
        </p:txBody>
      </p:sp>
      <p:sp>
        <p:nvSpPr>
          <p:cNvPr id="376" name="Segnaposto testo 375"/>
          <p:cNvSpPr>
            <a:spLocks noGrp="1"/>
          </p:cNvSpPr>
          <p:nvPr>
            <p:ph type="body" idx="10"/>
          </p:nvPr>
        </p:nvSpPr>
        <p:spPr>
          <a:xfrm>
            <a:off x="474346" y="3557271"/>
            <a:ext cx="4455159" cy="3687445"/>
          </a:xfrm>
          <a:prstGeom prst="rect">
            <a:avLst/>
          </a:prstGeom>
          <a:noFill/>
          <a:ln w="0" cmpd="sng">
            <a:noFill/>
            <a:prstDash val="solid"/>
          </a:ln>
        </p:spPr>
        <p:txBody>
          <a:bodyPr vert="horz" lIns="0" tIns="50165" rIns="0" bIns="0" anchor="t"/>
          <a:lstStyle/>
          <a:p>
            <a:pPr marL="45720" marR="91440" indent="91440" algn="just">
              <a:lnSpc>
                <a:spcPts val="1300"/>
              </a:lnSpc>
              <a:spcAft>
                <a:spcPts val="0"/>
              </a:spcAft>
            </a:pPr>
            <a:r>
              <a:rPr lang="it-IT" sz="1100" spc="0">
                <a:solidFill>
                  <a:srgbClr val="000000"/>
                </a:solidFill>
                <a:latin typeface="Century Schoolbook" panose="22635452340000000000" pitchFamily="1"/>
              </a:rPr>
              <a:t>Giovedì 18 novembre 2010 il Ministro del Lavoro ha firmato una circolare in attuazione del Testo Unico (art. 28 comma 1bis) sulla salute e sulla sicurezza in merito allo stress correlato agli ambienti di lavoro. </a:t>
            </a:r>
          </a:p>
          <a:p>
            <a:pPr marL="45720" marR="91440" indent="91440" algn="just">
              <a:lnSpc>
                <a:spcPts val="1300"/>
              </a:lnSpc>
              <a:spcBef>
                <a:spcPts val="50"/>
              </a:spcBef>
              <a:spcAft>
                <a:spcPts val="0"/>
              </a:spcAft>
            </a:pPr>
            <a:r>
              <a:rPr lang="it-IT" sz="1100" spc="15">
                <a:solidFill>
                  <a:srgbClr val="000000"/>
                </a:solidFill>
                <a:latin typeface="Century Schoolbook" panose="22635452340000000000" pitchFamily="1"/>
              </a:rPr>
              <a:t>Come dimostra un'esauriente letteratura lo stress è il secondo problema di salute legato all'attività lavorativa riferito più frequentemente; alcune ricerche dimostrano che il comparto scolastico è uno dei comparti più a rischio per l'insorgere di problemi psichiatrici, problemi che "rappresentano il 70 % delle cause di abbandono scolastico da parte dei docenti". Gli insegnanti sono soggetti al doppio della frequenza di patologie psichiatriche rispetto a impiegati e personale sanitario, questa problematica è conosciuta nel mondo della scuola come il </a:t>
            </a:r>
            <a:r>
              <a:rPr lang="it-IT" sz="1100" b="1" spc="15">
                <a:solidFill>
                  <a:srgbClr val="000000"/>
                </a:solidFill>
                <a:latin typeface="Century Schoolbook" panose="22635452340000000000" pitchFamily="1"/>
              </a:rPr>
              <a:t>fenomeno del burnout</a:t>
            </a:r>
            <a:r>
              <a:rPr lang="it-IT" sz="1100" spc="15">
                <a:solidFill>
                  <a:srgbClr val="000000"/>
                </a:solidFill>
                <a:latin typeface="Century Schoolbook" panose="22635452340000000000" pitchFamily="1"/>
              </a:rPr>
              <a:t>, ovvero una sindrome usata per indicare una risposta ad uno stress emozionale con sintomi che appartengono alla sfera emotiva, comportamentale, cognitiva e somatica. </a:t>
            </a:r>
          </a:p>
          <a:p>
            <a:pPr marL="45720" marR="91440" indent="91440" algn="just">
              <a:lnSpc>
                <a:spcPts val="1300"/>
              </a:lnSpc>
              <a:spcBef>
                <a:spcPts val="10"/>
              </a:spcBef>
              <a:spcAft>
                <a:spcPts val="835"/>
              </a:spcAft>
            </a:pPr>
            <a:r>
              <a:rPr lang="it-IT" sz="1100" spc="0">
                <a:solidFill>
                  <a:srgbClr val="000000"/>
                </a:solidFill>
                <a:latin typeface="Century Schoolbook" panose="22635452340000000000" pitchFamily="1"/>
              </a:rPr>
              <a:t>Bisogna tenere alta l'attenzione sui </a:t>
            </a:r>
            <a:r>
              <a:rPr lang="it-IT" sz="1100" b="1" spc="0">
                <a:solidFill>
                  <a:srgbClr val="000000"/>
                </a:solidFill>
                <a:latin typeface="Century Schoolbook" panose="22635452340000000000" pitchFamily="1"/>
              </a:rPr>
              <a:t>problemi psicofisici tra gli insegnanti</a:t>
            </a:r>
            <a:r>
              <a:rPr lang="it-IT" sz="1100" spc="0">
                <a:solidFill>
                  <a:srgbClr val="000000"/>
                </a:solidFill>
                <a:latin typeface="Century Schoolbook" panose="22635452340000000000" pitchFamily="1"/>
              </a:rPr>
              <a:t>, problemi di cui non c'è spesso sufficiente consapevolezza sia nella società che nella scuola stessa, evidenziando come oggi il ruolo dell'insegnante "è sottoposto a </a:t>
            </a:r>
          </a:p>
        </p:txBody>
      </p:sp>
      <p:sp>
        <p:nvSpPr>
          <p:cNvPr id="379" name="Segnaposto testo 378"/>
          <p:cNvSpPr>
            <a:spLocks noGrp="1"/>
          </p:cNvSpPr>
          <p:nvPr>
            <p:ph type="body" idx="10"/>
          </p:nvPr>
        </p:nvSpPr>
        <p:spPr>
          <a:xfrm>
            <a:off x="2479040" y="7244716"/>
            <a:ext cx="247650" cy="145416"/>
          </a:xfrm>
          <a:prstGeom prst="rect">
            <a:avLst/>
          </a:prstGeom>
          <a:noFill/>
          <a:ln w="0" cmpd="sng">
            <a:noFill/>
            <a:prstDash val="solid"/>
          </a:ln>
        </p:spPr>
        <p:txBody>
          <a:bodyPr vert="horz" lIns="0" tIns="2540" rIns="0" bIns="0" anchor="t"/>
          <a:lstStyle/>
          <a:p>
            <a:pPr marL="0" marR="0" indent="0" algn="l">
              <a:lnSpc>
                <a:spcPts val="1100"/>
              </a:lnSpc>
              <a:spcAft>
                <a:spcPts val="0"/>
              </a:spcAft>
            </a:pPr>
            <a:r>
              <a:rPr lang="it-IT" sz="1000" spc="135">
                <a:solidFill>
                  <a:srgbClr val="000000"/>
                </a:solidFill>
                <a:latin typeface="Times New Roman" panose="22635452340000000000" pitchFamily="1"/>
              </a:rPr>
              <a:t>32 </a:t>
            </a:r>
          </a:p>
        </p:txBody>
      </p:sp>
    </p:spTree>
  </p:cSld>
  <p:clrMapOvr>
    <a:masterClrMapping/>
  </p:clrMapOvr>
  <p:transition advClick="0" advTm="5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egnaposto testo 381"/>
          <p:cNvSpPr>
            <a:spLocks noGrp="1"/>
          </p:cNvSpPr>
          <p:nvPr>
            <p:ph type="body" idx="10"/>
          </p:nvPr>
        </p:nvSpPr>
        <p:spPr>
          <a:xfrm>
            <a:off x="447041" y="355599"/>
            <a:ext cx="4455159" cy="6807200"/>
          </a:xfrm>
          <a:prstGeom prst="rect">
            <a:avLst/>
          </a:prstGeom>
          <a:noFill/>
          <a:ln w="0" cmpd="sng">
            <a:noFill/>
            <a:prstDash val="solid"/>
          </a:ln>
        </p:spPr>
        <p:txBody>
          <a:bodyPr vert="horz" lIns="0" tIns="0" rIns="0" bIns="0" anchor="t"/>
          <a:lstStyle/>
          <a:p>
            <a:pPr marL="91440" marR="91440" indent="0" algn="just">
              <a:lnSpc>
                <a:spcPts val="1300"/>
              </a:lnSpc>
              <a:spcAft>
                <a:spcPts val="0"/>
              </a:spcAft>
            </a:pPr>
            <a:r>
              <a:rPr lang="it-IT" sz="1100" spc="0">
                <a:solidFill>
                  <a:srgbClr val="000000"/>
                </a:solidFill>
                <a:latin typeface="Century Schoolbook" panose="22635452340000000000" pitchFamily="1"/>
              </a:rPr>
              <a:t>tensioni e pressioni contrapposte". La categoria degli insegnanti, "a causa di particolari fattori di stress legati all'attività professionale", può essere soggetta alla "sindrome di burnout" caratterizzata da: </a:t>
            </a:r>
          </a:p>
          <a:p>
            <a:pPr marL="182880" marR="0" indent="91440" algn="l">
              <a:lnSpc>
                <a:spcPts val="1300"/>
              </a:lnSpc>
              <a:spcBef>
                <a:spcPts val="30"/>
              </a:spcBef>
              <a:spcAft>
                <a:spcPts val="0"/>
              </a:spcAft>
              <a:buFont typeface="Symbol"/>
              <a:buChar char="·"/>
            </a:pPr>
            <a:r>
              <a:rPr lang="it-IT" sz="1100" b="1" spc="0">
                <a:solidFill>
                  <a:srgbClr val="000000"/>
                </a:solidFill>
                <a:latin typeface="Century Schoolbook" panose="22635452340000000000" pitchFamily="1"/>
              </a:rPr>
              <a:t>affaticamento fisico ed emotivo</a:t>
            </a:r>
            <a:r>
              <a:rPr lang="it-IT" sz="1100" spc="0">
                <a:solidFill>
                  <a:srgbClr val="000000"/>
                </a:solidFill>
                <a:latin typeface="Century Schoolbook" panose="22635452340000000000" pitchFamily="1"/>
              </a:rPr>
              <a:t>; </a:t>
            </a:r>
          </a:p>
          <a:p>
            <a:pPr marL="182880" marR="82296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atteggiamento distaccato e apatico nei rapporti interpersonali</a:t>
            </a:r>
            <a:r>
              <a:rPr lang="it-IT" sz="1100" spc="0">
                <a:solidFill>
                  <a:srgbClr val="000000"/>
                </a:solidFill>
                <a:latin typeface="Century Schoolbook" panose="22635452340000000000" pitchFamily="1"/>
              </a:rPr>
              <a:t>; </a:t>
            </a:r>
          </a:p>
          <a:p>
            <a:pPr marL="182880" marR="36576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sentimento di frustrazione per mancata realizzazione delle proprie aspettative</a:t>
            </a:r>
            <a:r>
              <a:rPr lang="it-IT" sz="1100" spc="0">
                <a:solidFill>
                  <a:srgbClr val="000000"/>
                </a:solidFill>
                <a:latin typeface="Century Schoolbook" panose="22635452340000000000" pitchFamily="1"/>
              </a:rPr>
              <a:t>; </a:t>
            </a:r>
          </a:p>
          <a:p>
            <a:pPr marL="182880" marR="274320" indent="91440" algn="l">
              <a:lnSpc>
                <a:spcPts val="1300"/>
              </a:lnSpc>
              <a:spcBef>
                <a:spcPts val="0"/>
              </a:spcBef>
              <a:spcAft>
                <a:spcPts val="0"/>
              </a:spcAft>
              <a:buFont typeface="Symbol"/>
              <a:buChar char="·"/>
            </a:pPr>
            <a:r>
              <a:rPr lang="it-IT" sz="1100" b="1" spc="0">
                <a:solidFill>
                  <a:srgbClr val="000000"/>
                </a:solidFill>
                <a:latin typeface="Century Schoolbook" panose="22635452340000000000" pitchFamily="1"/>
              </a:rPr>
              <a:t>perdita della capacità del controllo</a:t>
            </a:r>
            <a:r>
              <a:rPr lang="it-IT" sz="1100" spc="0">
                <a:solidFill>
                  <a:srgbClr val="000000"/>
                </a:solidFill>
                <a:latin typeface="Century Schoolbook" panose="22635452340000000000" pitchFamily="1"/>
              </a:rPr>
              <a:t>, smarrimento, cioè, di quel senso critico che consente di attribuire all'esperienza lavorativa la giusta dimensione. </a:t>
            </a:r>
          </a:p>
          <a:p>
            <a:pPr marL="91440" marR="594360" indent="91440" algn="l">
              <a:lnSpc>
                <a:spcPts val="1300"/>
              </a:lnSpc>
              <a:spcBef>
                <a:spcPts val="470"/>
              </a:spcBef>
              <a:spcAft>
                <a:spcPts val="0"/>
              </a:spcAft>
            </a:pPr>
            <a:r>
              <a:rPr lang="it-IT" sz="1100" spc="0">
                <a:solidFill>
                  <a:srgbClr val="000000"/>
                </a:solidFill>
                <a:latin typeface="Century Schoolbook" panose="22635452340000000000" pitchFamily="1"/>
              </a:rPr>
              <a:t>Tra le </a:t>
            </a:r>
            <a:r>
              <a:rPr lang="it-IT" sz="1100" b="1" spc="0">
                <a:solidFill>
                  <a:srgbClr val="000000"/>
                </a:solidFill>
                <a:latin typeface="Century Schoolbook" panose="22635452340000000000" pitchFamily="1"/>
              </a:rPr>
              <a:t>cause di stress lavorativo </a:t>
            </a:r>
            <a:r>
              <a:rPr lang="it-IT" sz="1100" spc="0">
                <a:solidFill>
                  <a:srgbClr val="000000"/>
                </a:solidFill>
                <a:latin typeface="Century Schoolbook" panose="22635452340000000000" pitchFamily="1"/>
              </a:rPr>
              <a:t>nella scuola italiana troviamo: </a:t>
            </a:r>
          </a:p>
          <a:p>
            <a:pPr marL="274320" marR="91440" indent="182880" algn="just">
              <a:lnSpc>
                <a:spcPts val="1300"/>
              </a:lnSpc>
              <a:spcBef>
                <a:spcPts val="1020"/>
              </a:spcBef>
              <a:spcAft>
                <a:spcPts val="0"/>
              </a:spcAft>
              <a:buFont typeface="Symbol"/>
              <a:buChar char="·"/>
            </a:pPr>
            <a:r>
              <a:rPr lang="it-IT" sz="1100" i="1" spc="-5">
                <a:solidFill>
                  <a:srgbClr val="000000"/>
                </a:solidFill>
                <a:latin typeface="Century Schoolbook" panose="22635452340000000000" pitchFamily="1"/>
              </a:rPr>
              <a:t>la peculiarità della professione</a:t>
            </a:r>
            <a:r>
              <a:rPr lang="it-IT" sz="1100" spc="-5">
                <a:solidFill>
                  <a:srgbClr val="000000"/>
                </a:solidFill>
                <a:latin typeface="Century Schoolbook" panose="22635452340000000000" pitchFamily="1"/>
              </a:rPr>
              <a:t>: rapporto con studenti e genitori, classi numerose, situazione di precariato, conflittualità tra colleghi, costante necessità di aggiornamento; </a:t>
            </a:r>
          </a:p>
          <a:p>
            <a:pPr marL="274320" marR="91440" indent="182880" algn="just">
              <a:lnSpc>
                <a:spcPts val="1300"/>
              </a:lnSpc>
              <a:spcBef>
                <a:spcPts val="1010"/>
              </a:spcBef>
              <a:spcAft>
                <a:spcPts val="0"/>
              </a:spcAft>
              <a:buFont typeface="Symbol"/>
              <a:buChar char="·"/>
            </a:pPr>
            <a:r>
              <a:rPr lang="it-IT" sz="1100" i="1" spc="0">
                <a:solidFill>
                  <a:srgbClr val="000000"/>
                </a:solidFill>
                <a:latin typeface="Century Schoolbook" panose="22635452340000000000" pitchFamily="1"/>
              </a:rPr>
              <a:t>la trasformazione della società </a:t>
            </a:r>
            <a:r>
              <a:rPr lang="it-IT" sz="1100" spc="0">
                <a:solidFill>
                  <a:srgbClr val="000000"/>
                </a:solidFill>
                <a:latin typeface="Century Schoolbook" panose="22635452340000000000" pitchFamily="1"/>
              </a:rPr>
              <a:t>verso uno stile di vita sempre più multietnico e multiculturale: crescita del numero di studenti extracomunitari e degli interscambi culturali come effetti della globalizzazione; </a:t>
            </a:r>
          </a:p>
          <a:p>
            <a:pPr marL="274320" marR="91440" indent="182880" algn="just">
              <a:lnSpc>
                <a:spcPts val="1300"/>
              </a:lnSpc>
              <a:spcBef>
                <a:spcPts val="1030"/>
              </a:spcBef>
              <a:spcAft>
                <a:spcPts val="0"/>
              </a:spcAft>
              <a:buFont typeface="Symbol"/>
              <a:buChar char="·"/>
            </a:pPr>
            <a:r>
              <a:rPr lang="it-IT" sz="1100" i="1" spc="0">
                <a:solidFill>
                  <a:srgbClr val="000000"/>
                </a:solidFill>
                <a:latin typeface="Century Schoolbook" panose="22635452340000000000" pitchFamily="1"/>
              </a:rPr>
              <a:t>il continuo evolversi della percezione dei valori sociali </a:t>
            </a:r>
            <a:r>
              <a:rPr lang="it-IT" sz="1100" spc="0">
                <a:solidFill>
                  <a:srgbClr val="000000"/>
                </a:solidFill>
                <a:latin typeface="Century Schoolbook" panose="22635452340000000000" pitchFamily="1"/>
              </a:rPr>
              <a:t>con l'introduzione di nuove politiche a favore dell'handicap, con l'inserimento di alunni disabili nelle classi e delega educativa da parte della famiglia a fronte dell'assenza di genitori- lavoratori o di famiglie monoparentali; </a:t>
            </a:r>
          </a:p>
          <a:p>
            <a:pPr marL="274320" marR="91440" indent="182880" algn="just">
              <a:lnSpc>
                <a:spcPts val="1300"/>
              </a:lnSpc>
              <a:spcBef>
                <a:spcPts val="985"/>
              </a:spcBef>
              <a:spcAft>
                <a:spcPts val="0"/>
              </a:spcAft>
              <a:buFont typeface="Symbol"/>
              <a:buChar char="·"/>
            </a:pPr>
            <a:r>
              <a:rPr lang="it-IT" sz="1100" i="1" spc="0">
                <a:solidFill>
                  <a:srgbClr val="000000"/>
                </a:solidFill>
                <a:latin typeface="Century Schoolbook" panose="22635452340000000000" pitchFamily="1"/>
              </a:rPr>
              <a:t>l'evoluzione scientifica </a:t>
            </a:r>
            <a:r>
              <a:rPr lang="it-IT" sz="1100" spc="0">
                <a:solidFill>
                  <a:srgbClr val="000000"/>
                </a:solidFill>
                <a:latin typeface="Century Schoolbook" panose="22635452340000000000" pitchFamily="1"/>
              </a:rPr>
              <a:t>e quindi l'avvento dell'era informatica e delle nuove tecnologie di comunicazione elettronica; </a:t>
            </a:r>
          </a:p>
          <a:p>
            <a:pPr marL="274320" marR="91440" indent="182880" algn="just">
              <a:lnSpc>
                <a:spcPts val="1300"/>
              </a:lnSpc>
              <a:spcBef>
                <a:spcPts val="1005"/>
              </a:spcBef>
              <a:spcAft>
                <a:spcPts val="0"/>
              </a:spcAft>
              <a:buFont typeface="Symbol"/>
              <a:buChar char="·"/>
            </a:pPr>
            <a:r>
              <a:rPr lang="it-IT" sz="1100" i="1" spc="0">
                <a:solidFill>
                  <a:srgbClr val="000000"/>
                </a:solidFill>
                <a:latin typeface="Century Schoolbook" panose="22635452340000000000" pitchFamily="1"/>
              </a:rPr>
              <a:t>il susseguirsi continuo di riforme </a:t>
            </a:r>
            <a:r>
              <a:rPr lang="it-IT" sz="1100" spc="0">
                <a:solidFill>
                  <a:srgbClr val="000000"/>
                </a:solidFill>
                <a:latin typeface="Century Schoolbook" panose="22635452340000000000" pitchFamily="1"/>
              </a:rPr>
              <a:t>quali l'autonomia scolastica, l'innalzamento della scuola dell'obbligo, l'ingresso nel mondo della scuola anticipato all'età di cinque anni e mezzo; </a:t>
            </a:r>
          </a:p>
          <a:p>
            <a:pPr marL="274320" marR="91440" indent="182880" algn="just">
              <a:lnSpc>
                <a:spcPts val="1300"/>
              </a:lnSpc>
              <a:spcBef>
                <a:spcPts val="1010"/>
              </a:spcBef>
              <a:spcAft>
                <a:spcPts val="2135"/>
              </a:spcAft>
              <a:buFont typeface="Symbol"/>
              <a:buChar char="·"/>
            </a:pPr>
            <a:r>
              <a:rPr lang="it-IT" sz="1100" i="1" spc="0">
                <a:solidFill>
                  <a:srgbClr val="000000"/>
                </a:solidFill>
                <a:latin typeface="Century Schoolbook" panose="22635452340000000000" pitchFamily="1"/>
              </a:rPr>
              <a:t>il passaggio critico dall'individualismo al lavoro d'equipe </a:t>
            </a:r>
            <a:r>
              <a:rPr lang="it-IT" sz="1100" spc="0">
                <a:solidFill>
                  <a:srgbClr val="000000"/>
                </a:solidFill>
                <a:latin typeface="Century Schoolbook" panose="22635452340000000000" pitchFamily="1"/>
              </a:rPr>
              <a:t>che ha comportato la scomparsa dell'insegnante unico con l'avvento dell'insegnamento basato su una pluralità di docenti; </a:t>
            </a:r>
          </a:p>
        </p:txBody>
      </p:sp>
      <p:sp>
        <p:nvSpPr>
          <p:cNvPr id="383" name="Segnaposto testo 382"/>
          <p:cNvSpPr>
            <a:spLocks noGrp="1"/>
          </p:cNvSpPr>
          <p:nvPr>
            <p:ph type="body" idx="10"/>
          </p:nvPr>
        </p:nvSpPr>
        <p:spPr>
          <a:xfrm>
            <a:off x="2479042" y="7162801"/>
            <a:ext cx="241935"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20">
                <a:solidFill>
                  <a:srgbClr val="000000"/>
                </a:solidFill>
                <a:latin typeface="Times New Roman" panose="22635452340000000000" pitchFamily="1"/>
              </a:rPr>
              <a:t>33 </a:t>
            </a:r>
          </a:p>
        </p:txBody>
      </p:sp>
    </p:spTree>
  </p:cSld>
  <p:clrMapOvr>
    <a:masterClrMapping/>
  </p:clrMapOvr>
  <p:transition advClick="0" advTm="5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egnaposto testo 385"/>
          <p:cNvSpPr>
            <a:spLocks noGrp="1"/>
          </p:cNvSpPr>
          <p:nvPr>
            <p:ph type="body" idx="10"/>
          </p:nvPr>
        </p:nvSpPr>
        <p:spPr>
          <a:xfrm>
            <a:off x="440691" y="355603"/>
            <a:ext cx="4455159" cy="6812915"/>
          </a:xfrm>
          <a:prstGeom prst="rect">
            <a:avLst/>
          </a:prstGeom>
          <a:noFill/>
          <a:ln w="0" cmpd="sng">
            <a:noFill/>
            <a:prstDash val="solid"/>
          </a:ln>
        </p:spPr>
        <p:txBody>
          <a:bodyPr vert="horz" lIns="0" tIns="1270" rIns="0" bIns="0" anchor="t"/>
          <a:lstStyle/>
          <a:p>
            <a:pPr marL="91440" marR="0" indent="0" algn="l">
              <a:lnSpc>
                <a:spcPts val="1200"/>
              </a:lnSpc>
              <a:spcAft>
                <a:spcPts val="0"/>
              </a:spcAft>
            </a:pPr>
            <a:r>
              <a:rPr lang="it-IT" sz="1100" i="1" spc="55">
                <a:solidFill>
                  <a:srgbClr val="000000"/>
                </a:solidFill>
                <a:latin typeface="Century Schoolbook" panose="22635452340000000000" pitchFamily="1"/>
              </a:rPr>
              <a:t>l'inadeguato ruolo istituzionale attribuito/riconosciuto alla </a:t>
            </a:r>
          </a:p>
          <a:p>
            <a:pPr marL="91440" marR="91440" indent="0" algn="just">
              <a:lnSpc>
                <a:spcPts val="1300"/>
              </a:lnSpc>
              <a:spcBef>
                <a:spcPts val="0"/>
              </a:spcBef>
              <a:spcAft>
                <a:spcPts val="0"/>
              </a:spcAft>
              <a:tabLst>
                <a:tab pos="1920240" algn="l"/>
                <a:tab pos="3154680" algn="l"/>
                <a:tab pos="4343400" algn="r"/>
              </a:tabLst>
            </a:pPr>
            <a:r>
              <a:rPr lang="it-IT" sz="1100" i="1" spc="0">
                <a:solidFill>
                  <a:srgbClr val="000000"/>
                </a:solidFill>
                <a:latin typeface="Century Schoolbook" panose="22635452340000000000" pitchFamily="1"/>
              </a:rPr>
              <a:t>professione </a:t>
            </a:r>
            <a:r>
              <a:rPr lang="it-IT" sz="1100" spc="0">
                <a:solidFill>
                  <a:srgbClr val="000000"/>
                </a:solidFill>
                <a:latin typeface="Century Schoolbook" panose="22635452340000000000" pitchFamily="1"/>
              </a:rPr>
              <a:t>(retribuzione insoddisfacente, risorse carenti, </a:t>
            </a:r>
            <a:r>
              <a:t/>
            </a:r>
            <a:br/>
            <a:r>
              <a:rPr lang="it-IT" sz="1100" spc="0">
                <a:solidFill>
                  <a:srgbClr val="000000"/>
                </a:solidFill>
                <a:latin typeface="Century Schoolbook" panose="22635452340000000000" pitchFamily="1"/>
              </a:rPr>
              <a:t>precarietà del posto di lavoro, mobilità, scarsa considerazione da parte dell'opinione pubblica). </a:t>
            </a:r>
          </a:p>
          <a:p>
            <a:pPr marL="91440" marR="91440" indent="91440" algn="just">
              <a:lnSpc>
                <a:spcPts val="1300"/>
              </a:lnSpc>
              <a:spcBef>
                <a:spcPts val="550"/>
              </a:spcBef>
              <a:spcAft>
                <a:spcPts val="0"/>
              </a:spcAft>
            </a:pPr>
            <a:r>
              <a:rPr lang="it-IT" sz="1100" spc="0">
                <a:solidFill>
                  <a:srgbClr val="000000"/>
                </a:solidFill>
                <a:latin typeface="Century Schoolbook" panose="22635452340000000000" pitchFamily="1"/>
              </a:rPr>
              <a:t>Possibili effetti sono "ansia, irritabilità, esaurimento fisico, panico, agitazione, senso di colpa, negativismo, ridotta autostima, empatia e capacità d'ascolto", "emicrania, sudorazioni, insonnia, disturbi gastrointestinali" e ancora "assenze o ritardi frequenti sul posto di lavoro, chiusura difensiva al dialogo, distacco emotivo dall'interlocutore, ridotta creatività, ricorso a comportamenti stereotipati". </a:t>
            </a:r>
          </a:p>
          <a:p>
            <a:pPr marL="91440" marR="91440" indent="91440" algn="just">
              <a:lnSpc>
                <a:spcPts val="1300"/>
              </a:lnSpc>
              <a:spcBef>
                <a:spcPts val="25"/>
              </a:spcBef>
              <a:spcAft>
                <a:spcPts val="0"/>
              </a:spcAft>
            </a:pPr>
            <a:r>
              <a:rPr lang="it-IT" sz="1100" spc="0">
                <a:solidFill>
                  <a:srgbClr val="000000"/>
                </a:solidFill>
                <a:latin typeface="Century Schoolbook" panose="22635452340000000000" pitchFamily="1"/>
              </a:rPr>
              <a:t>Viene infine ribadita l'importanza della </a:t>
            </a:r>
            <a:r>
              <a:rPr lang="it-IT" sz="1100" b="1" spc="0">
                <a:solidFill>
                  <a:srgbClr val="000000"/>
                </a:solidFill>
                <a:latin typeface="Century Schoolbook" panose="22635452340000000000" pitchFamily="1"/>
              </a:rPr>
              <a:t>valutazione del rischio </a:t>
            </a:r>
            <a:r>
              <a:rPr lang="it-IT" sz="1100" spc="0">
                <a:solidFill>
                  <a:srgbClr val="000000"/>
                </a:solidFill>
                <a:latin typeface="Century Schoolbook" panose="22635452340000000000" pitchFamily="1"/>
              </a:rPr>
              <a:t>e indicata la necessità che "negli istituti di istruzione, ove possono essere presenti organizzazioni complesse con più unità, si deve procedere alla stesura della valutazione attraverso il contributo partecipativo dei dirigenti e dei preposti, oltre che dei rappresentanti dei lavoratori". </a:t>
            </a:r>
          </a:p>
          <a:p>
            <a:pPr marL="91440" marR="91440" indent="91440" algn="just">
              <a:lnSpc>
                <a:spcPts val="1300"/>
              </a:lnSpc>
              <a:spcBef>
                <a:spcPts val="0"/>
              </a:spcBef>
              <a:spcAft>
                <a:spcPts val="0"/>
              </a:spcAft>
            </a:pPr>
            <a:r>
              <a:rPr lang="it-IT" sz="1100" spc="0">
                <a:solidFill>
                  <a:srgbClr val="000000"/>
                </a:solidFill>
                <a:latin typeface="Century Schoolbook" panose="22635452340000000000" pitchFamily="1"/>
              </a:rPr>
              <a:t>In particolare, "devono essere prese in considerazione le problematiche riguardanti l'organizzazione del lavoro quali orari, carichi di lavoro, stress, rapporti gerarchici e interindividuali, rapporti con terzi e con l'utenza, quindi genitori e studenti". </a:t>
            </a:r>
          </a:p>
          <a:p>
            <a:pPr marL="91440" marR="91440" indent="91440" algn="just">
              <a:lnSpc>
                <a:spcPts val="1300"/>
              </a:lnSpc>
              <a:spcBef>
                <a:spcPts val="15"/>
              </a:spcBef>
              <a:spcAft>
                <a:spcPts val="0"/>
              </a:spcAft>
            </a:pPr>
            <a:r>
              <a:rPr lang="it-IT" sz="1100" spc="0">
                <a:solidFill>
                  <a:srgbClr val="000000"/>
                </a:solidFill>
                <a:latin typeface="Century Schoolbook" panose="22635452340000000000" pitchFamily="1"/>
              </a:rPr>
              <a:t>Se da un lato il D.Lgs.n. 81/2008 pone un punto fermo da cui partire e sottolinea l'importanza di valutare anche i rischi da stress, tuttavia </a:t>
            </a:r>
            <a:r>
              <a:rPr lang="it-IT" sz="1100" b="1" spc="0">
                <a:solidFill>
                  <a:srgbClr val="000000"/>
                </a:solidFill>
                <a:latin typeface="Century Schoolbook" panose="22635452340000000000" pitchFamily="1"/>
              </a:rPr>
              <a:t>non c'è ancora oggi chiarezza sull'aspetto applicativo</a:t>
            </a:r>
            <a:r>
              <a:rPr lang="it-IT" sz="1100" spc="0">
                <a:solidFill>
                  <a:srgbClr val="000000"/>
                </a:solidFill>
                <a:latin typeface="Century Schoolbook" panose="22635452340000000000" pitchFamily="1"/>
              </a:rPr>
              <a:t>, cioè sulle metodologie e criteri di valutazione da utilizzare. </a:t>
            </a:r>
          </a:p>
          <a:p>
            <a:pPr marL="91440" marR="91440" indent="91440" algn="just">
              <a:lnSpc>
                <a:spcPts val="1300"/>
              </a:lnSpc>
              <a:spcBef>
                <a:spcPts val="10"/>
              </a:spcBef>
              <a:spcAft>
                <a:spcPts val="0"/>
              </a:spcAft>
            </a:pPr>
            <a:r>
              <a:rPr lang="it-IT" sz="1100" spc="0">
                <a:solidFill>
                  <a:srgbClr val="000000"/>
                </a:solidFill>
                <a:latin typeface="Century Schoolbook" panose="22635452340000000000" pitchFamily="1"/>
              </a:rPr>
              <a:t>Ad oggi l'unico documento di riferimento legislativamente previsto, stante l'espresso rinvio, precedentemente citato, contenuto nell'articolo 28, comma 1, del D.Lgs. n. 81/2008, è l'accordo europeo dell'8 ottobre 2004, recepito in Italia con l'accordo interconfederale del 9 giugno 2008. </a:t>
            </a:r>
          </a:p>
          <a:p>
            <a:pPr marL="91440" marR="91440" indent="91440" algn="just">
              <a:lnSpc>
                <a:spcPts val="1300"/>
              </a:lnSpc>
              <a:spcBef>
                <a:spcPts val="25"/>
              </a:spcBef>
              <a:spcAft>
                <a:spcPts val="0"/>
              </a:spcAft>
            </a:pPr>
            <a:r>
              <a:rPr lang="it-IT" sz="1100" spc="0">
                <a:solidFill>
                  <a:srgbClr val="000000"/>
                </a:solidFill>
                <a:latin typeface="Century Schoolbook" panose="22635452340000000000" pitchFamily="1"/>
              </a:rPr>
              <a:t>Nell'accordo europeo si legge che lo stress da lavoro è considerato a livello internazionale, europeo e nazionale, un "problema sia dai datori di lavoro che dai lavoratori"; esso può colpire "in qualunque luogo di lavoro e qualsiasi lavoratore a prescindere dalle dimensioni dell'azienda, dal campo di attività, dal tipo di contratto o rapporto di lavoro". </a:t>
            </a:r>
          </a:p>
          <a:p>
            <a:pPr marL="91440" marR="91440" indent="91440" algn="just">
              <a:lnSpc>
                <a:spcPts val="1300"/>
              </a:lnSpc>
              <a:spcBef>
                <a:spcPts val="0"/>
              </a:spcBef>
              <a:spcAft>
                <a:spcPts val="1485"/>
              </a:spcAft>
            </a:pPr>
            <a:r>
              <a:rPr lang="it-IT" sz="1100" spc="0">
                <a:solidFill>
                  <a:srgbClr val="000000"/>
                </a:solidFill>
                <a:latin typeface="Century Schoolbook" panose="22635452340000000000" pitchFamily="1"/>
              </a:rPr>
              <a:t>In ambito lavorativo, lo stress viene definito come "</a:t>
            </a:r>
            <a:r>
              <a:rPr lang="it-IT" sz="1100" i="1" spc="0">
                <a:solidFill>
                  <a:srgbClr val="000000"/>
                </a:solidFill>
                <a:latin typeface="Century Schoolbook" panose="22635452340000000000" pitchFamily="1"/>
              </a:rPr>
              <a:t>uno stato che si accompagna a malessere e disfunzioni fisiche, psicologiche o </a:t>
            </a:r>
          </a:p>
        </p:txBody>
      </p:sp>
      <p:sp>
        <p:nvSpPr>
          <p:cNvPr id="387" name="Segnaposto testo 386"/>
          <p:cNvSpPr>
            <a:spLocks noGrp="1"/>
          </p:cNvSpPr>
          <p:nvPr>
            <p:ph type="body" idx="10"/>
          </p:nvPr>
        </p:nvSpPr>
        <p:spPr>
          <a:xfrm>
            <a:off x="2555241" y="716851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34 </a:t>
            </a:r>
          </a:p>
        </p:txBody>
      </p:sp>
    </p:spTree>
  </p:cSld>
  <p:clrMapOvr>
    <a:masterClrMapping/>
  </p:clrMapOvr>
  <p:transition advClick="0" advTm="5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egnaposto testo 389"/>
          <p:cNvSpPr>
            <a:spLocks noGrp="1"/>
          </p:cNvSpPr>
          <p:nvPr>
            <p:ph type="body" idx="10"/>
          </p:nvPr>
        </p:nvSpPr>
        <p:spPr>
          <a:xfrm>
            <a:off x="443866" y="355603"/>
            <a:ext cx="4455159" cy="6812915"/>
          </a:xfrm>
          <a:prstGeom prst="rect">
            <a:avLst/>
          </a:prstGeom>
          <a:noFill/>
          <a:ln w="0" cmpd="sng">
            <a:noFill/>
            <a:prstDash val="solid"/>
          </a:ln>
        </p:spPr>
        <p:txBody>
          <a:bodyPr vert="horz" lIns="0" tIns="635" rIns="0" bIns="0" anchor="t"/>
          <a:lstStyle/>
          <a:p>
            <a:pPr marL="91440" marR="91440" indent="0" algn="just">
              <a:lnSpc>
                <a:spcPts val="1300"/>
              </a:lnSpc>
              <a:spcAft>
                <a:spcPts val="0"/>
              </a:spcAft>
            </a:pPr>
            <a:r>
              <a:rPr lang="it-IT" sz="1100" i="1" spc="0">
                <a:solidFill>
                  <a:srgbClr val="000000"/>
                </a:solidFill>
                <a:latin typeface="Century Schoolbook" panose="22635452340000000000" pitchFamily="1"/>
              </a:rPr>
              <a:t>sociali che consegue dal fatto che le persone non si sentono in grado di superare i gap rispetto alle richieste o alle attese nei loro confronti. </a:t>
            </a:r>
            <a:r>
              <a:rPr lang="it-IT" sz="1100" spc="0">
                <a:solidFill>
                  <a:srgbClr val="000000"/>
                </a:solidFill>
                <a:latin typeface="Century Schoolbook" panose="22635452340000000000" pitchFamily="1"/>
              </a:rPr>
              <a:t>Nello specifico "</a:t>
            </a:r>
            <a:r>
              <a:rPr lang="it-IT" sz="1100" i="1" spc="0">
                <a:solidFill>
                  <a:srgbClr val="000000"/>
                </a:solidFill>
                <a:latin typeface="Century Schoolbook" panose="22635452340000000000" pitchFamily="1"/>
              </a:rPr>
              <a:t>lo stress non è una malattia, ma un'esposizione prolungata allo stress può ridurre l'efficienza sul lavoro e causare problemi di salute". </a:t>
            </a:r>
          </a:p>
          <a:p>
            <a:pPr marL="91440" marR="91440" indent="91440" algn="just">
              <a:lnSpc>
                <a:spcPts val="1300"/>
              </a:lnSpc>
              <a:spcBef>
                <a:spcPts val="0"/>
              </a:spcBef>
              <a:spcAft>
                <a:spcPts val="0"/>
              </a:spcAft>
            </a:pPr>
            <a:r>
              <a:rPr lang="it-IT" sz="1100" spc="0">
                <a:solidFill>
                  <a:srgbClr val="000000"/>
                </a:solidFill>
                <a:latin typeface="Century Schoolbook" panose="22635452340000000000" pitchFamily="1"/>
              </a:rPr>
              <a:t>Vengono qui stabiliti alcuni importanti concetti. Il primo concetto riguarda "la discrezionalità metodologica attribuita al datore di lavoro per tutta la valutazione dei rischi e della conseguente gestione, nonché il fatto che i problemi di stress ricadono nell'ambito della gestione generale del processo di valutazione dei rischi e non devono forzatamente costituire un capitolo a se stante della valutazione stessa". </a:t>
            </a:r>
          </a:p>
          <a:p>
            <a:pPr marL="91440" marR="91440" indent="91440" algn="just">
              <a:lnSpc>
                <a:spcPts val="1300"/>
              </a:lnSpc>
              <a:spcBef>
                <a:spcPts val="20"/>
              </a:spcBef>
              <a:spcAft>
                <a:spcPts val="0"/>
              </a:spcAft>
            </a:pPr>
            <a:r>
              <a:rPr lang="it-IT" sz="1100" spc="0">
                <a:solidFill>
                  <a:srgbClr val="000000"/>
                </a:solidFill>
                <a:latin typeface="Century Schoolbook" panose="22635452340000000000" pitchFamily="1"/>
              </a:rPr>
              <a:t>Relativamente alle modalità ed agli obiettivi della valutazione dei rischi collegati al fattore stress, l'accordo interconfederale sottolinea inoltre che: </a:t>
            </a:r>
          </a:p>
          <a:p>
            <a:pPr marL="274320" marR="91440" indent="-182880" algn="just">
              <a:lnSpc>
                <a:spcPts val="1300"/>
              </a:lnSpc>
              <a:spcBef>
                <a:spcPts val="480"/>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tutti i luoghi di lavoro sono necessariamente interessati dallo stress; </a:t>
            </a:r>
          </a:p>
          <a:p>
            <a:pPr marL="274320" marR="91440" indent="-182880" algn="just">
              <a:lnSpc>
                <a:spcPts val="1300"/>
              </a:lnSpc>
              <a:spcBef>
                <a:spcPts val="101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l'obiettivo non deve essere quello di attribuire la responsabilità dello stress al singolo; si tratta infatti di un fattore da individuare per "</a:t>
            </a:r>
            <a:r>
              <a:rPr lang="it-IT" sz="1100" i="1" spc="0">
                <a:solidFill>
                  <a:srgbClr val="000000"/>
                </a:solidFill>
                <a:latin typeface="Century Schoolbook" panose="22635452340000000000" pitchFamily="1"/>
              </a:rPr>
              <a:t>gruppi di lavoratori</a:t>
            </a:r>
            <a:r>
              <a:rPr lang="it-IT" sz="1100" spc="0">
                <a:solidFill>
                  <a:srgbClr val="000000"/>
                </a:solidFill>
                <a:latin typeface="Century Schoolbook" panose="22635452340000000000" pitchFamily="1"/>
              </a:rPr>
              <a:t>"; </a:t>
            </a:r>
          </a:p>
          <a:p>
            <a:pPr marL="274320" marR="91440" indent="-182880" algn="just">
              <a:lnSpc>
                <a:spcPts val="1300"/>
              </a:lnSpc>
              <a:spcBef>
                <a:spcPts val="98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sono oggetto di indagine valutativa la violenza, le molestie e lo stress postraumatico; </a:t>
            </a:r>
          </a:p>
          <a:p>
            <a:pPr marL="274320" marR="91440" indent="-182880" algn="just">
              <a:lnSpc>
                <a:spcPts val="1300"/>
              </a:lnSpc>
              <a:spcBef>
                <a:spcPts val="100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non tutte le manifestazioni di stress sono necessariamente negative e non tutte possono essere considerate come stress lavoro-correlato; in ogni caso lo stress non è una malattia; </a:t>
            </a:r>
          </a:p>
          <a:p>
            <a:pPr marL="274320" marR="91440" indent="-182880" algn="just">
              <a:lnSpc>
                <a:spcPts val="1300"/>
              </a:lnSpc>
              <a:spcBef>
                <a:spcPts val="103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nel percorso di ricerca della presenza di stress lavoro-correlato e di valutazione dello stesso si possono prendere in considerazione fattori, ovvero indicatori, oggettivi, ossia rilevati su dati di fatto, e soggettivi, essendo costituiti dalla percezione da parte delle persone. </a:t>
            </a:r>
          </a:p>
          <a:p>
            <a:pPr marL="91440" marR="91440" indent="91440" algn="just">
              <a:lnSpc>
                <a:spcPts val="1300"/>
              </a:lnSpc>
              <a:spcBef>
                <a:spcPts val="975"/>
              </a:spcBef>
              <a:spcAft>
                <a:spcPts val="0"/>
              </a:spcAft>
            </a:pPr>
            <a:r>
              <a:rPr lang="it-IT" sz="1100" spc="0">
                <a:solidFill>
                  <a:srgbClr val="000000"/>
                </a:solidFill>
                <a:latin typeface="Century Schoolbook" panose="22635452340000000000" pitchFamily="1"/>
              </a:rPr>
              <a:t>L'iter per la valutazione del rischi lavoro correlato (RLC) si articola in tre fasi: </a:t>
            </a:r>
          </a:p>
          <a:p>
            <a:pPr marL="182880" marR="0" indent="0" algn="r">
              <a:lnSpc>
                <a:spcPts val="1300"/>
              </a:lnSpc>
              <a:spcBef>
                <a:spcPts val="1040"/>
              </a:spcBef>
              <a:spcAft>
                <a:spcPts val="0"/>
              </a:spcAft>
            </a:pPr>
            <a:r>
              <a:rPr lang="it-IT" sz="1100" spc="0">
                <a:solidFill>
                  <a:srgbClr val="000000"/>
                </a:solidFill>
                <a:latin typeface="Century Schoolbook" panose="22635452340000000000" pitchFamily="1"/>
              </a:rPr>
              <a:t>1. Valutazione degli </a:t>
            </a:r>
            <a:r>
              <a:rPr lang="it-IT" sz="1100" b="1" spc="0">
                <a:solidFill>
                  <a:srgbClr val="000000"/>
                </a:solidFill>
                <a:latin typeface="Century Schoolbook" panose="22635452340000000000" pitchFamily="1"/>
              </a:rPr>
              <a:t>indicatori oggettivi di stress al lavoro</a:t>
            </a:r>
            <a:r>
              <a:rPr lang="it-IT" sz="1100" spc="0">
                <a:solidFill>
                  <a:srgbClr val="000000"/>
                </a:solidFill>
                <a:latin typeface="Century Schoolbook" panose="22635452340000000000" pitchFamily="1"/>
              </a:rPr>
              <a:t>: indici infortunistici, assenze per malattia, turn-over del </a:t>
            </a:r>
          </a:p>
          <a:p>
            <a:pPr marL="365760" marR="0" indent="0" algn="l">
              <a:lnSpc>
                <a:spcPts val="1300"/>
              </a:lnSpc>
              <a:spcBef>
                <a:spcPts val="0"/>
              </a:spcBef>
              <a:spcAft>
                <a:spcPts val="815"/>
              </a:spcAft>
            </a:pPr>
            <a:r>
              <a:rPr lang="it-IT" sz="1100" spc="0">
                <a:solidFill>
                  <a:srgbClr val="000000"/>
                </a:solidFill>
                <a:latin typeface="Century Schoolbook" panose="22635452340000000000" pitchFamily="1"/>
              </a:rPr>
              <a:t>personale, procedimenti e sanzioni disciplinari, richieste di </a:t>
            </a:r>
          </a:p>
        </p:txBody>
      </p:sp>
      <p:sp>
        <p:nvSpPr>
          <p:cNvPr id="391" name="Segnaposto testo 390"/>
          <p:cNvSpPr>
            <a:spLocks noGrp="1"/>
          </p:cNvSpPr>
          <p:nvPr>
            <p:ph type="body" idx="10"/>
          </p:nvPr>
        </p:nvSpPr>
        <p:spPr>
          <a:xfrm>
            <a:off x="2479041" y="7168515"/>
            <a:ext cx="24447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25">
                <a:solidFill>
                  <a:srgbClr val="000000"/>
                </a:solidFill>
                <a:latin typeface="Times New Roman" panose="22635452340000000000" pitchFamily="1"/>
              </a:rPr>
              <a:t>35 </a:t>
            </a:r>
          </a:p>
        </p:txBody>
      </p:sp>
    </p:spTree>
  </p:cSld>
  <p:clrMapOvr>
    <a:masterClrMapping/>
  </p:clrMapOvr>
  <p:transition advClick="0" advTm="5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egnaposto testo 393"/>
          <p:cNvSpPr>
            <a:spLocks noGrp="1"/>
          </p:cNvSpPr>
          <p:nvPr>
            <p:ph type="body" idx="10"/>
          </p:nvPr>
        </p:nvSpPr>
        <p:spPr>
          <a:xfrm>
            <a:off x="492760" y="355599"/>
            <a:ext cx="4455159" cy="6807200"/>
          </a:xfrm>
          <a:prstGeom prst="rect">
            <a:avLst/>
          </a:prstGeom>
          <a:noFill/>
          <a:ln w="0" cmpd="sng">
            <a:noFill/>
            <a:prstDash val="solid"/>
          </a:ln>
        </p:spPr>
        <p:txBody>
          <a:bodyPr vert="horz" lIns="0" tIns="0" rIns="0" bIns="0" anchor="t"/>
          <a:lstStyle/>
          <a:p>
            <a:pPr marL="137160" marR="137160" indent="0" algn="just">
              <a:lnSpc>
                <a:spcPts val="1300"/>
              </a:lnSpc>
              <a:spcAft>
                <a:spcPts val="0"/>
              </a:spcAft>
            </a:pPr>
            <a:r>
              <a:rPr lang="it-IT" sz="1100" spc="5">
                <a:solidFill>
                  <a:srgbClr val="000000"/>
                </a:solidFill>
                <a:latin typeface="Century Schoolbook" panose="22635452340000000000" pitchFamily="1"/>
              </a:rPr>
              <a:t>visite mediche straordinarie, funzione e cultura organizzativa, ruolo nell'ambito dell'organizzazione, evoluzione e sviluppo di carriera, autonomia decisionale e controllo del lavoro, rapporti interpersonali, conciliazione vita-lavoro, ambiente e attrezzature, pianificazione dei compiti, carichi e ritmi, orario di lavoro e turni. </a:t>
            </a:r>
          </a:p>
          <a:p>
            <a:pPr marL="274320" marR="137160" indent="228600" algn="just">
              <a:lnSpc>
                <a:spcPts val="1300"/>
              </a:lnSpc>
              <a:spcBef>
                <a:spcPts val="1015"/>
              </a:spcBef>
              <a:spcAft>
                <a:spcPts val="0"/>
              </a:spcAft>
              <a:buFont typeface="Century Schoolbook"/>
              <a:buAutoNum type="arabicPeriod" startAt="2"/>
            </a:pPr>
            <a:r>
              <a:rPr lang="it-IT" sz="1100" spc="0">
                <a:solidFill>
                  <a:srgbClr val="000000"/>
                </a:solidFill>
                <a:latin typeface="Century Schoolbook" panose="22635452340000000000" pitchFamily="1"/>
              </a:rPr>
              <a:t>Valutazione degli indicatori oggettivi aziendali di stress attraverso l'utilizzo di </a:t>
            </a:r>
            <a:r>
              <a:rPr lang="it-IT" sz="1100" b="1" spc="0">
                <a:solidFill>
                  <a:srgbClr val="000000"/>
                </a:solidFill>
                <a:latin typeface="Century Schoolbook" panose="22635452340000000000" pitchFamily="1"/>
              </a:rPr>
              <a:t>check list </a:t>
            </a:r>
            <a:r>
              <a:rPr lang="it-IT" sz="1100" spc="0">
                <a:solidFill>
                  <a:srgbClr val="000000"/>
                </a:solidFill>
                <a:latin typeface="Century Schoolbook" panose="22635452340000000000" pitchFamily="1"/>
              </a:rPr>
              <a:t>che permettano, per quanto possibile, una pesatura del rischio suddiviso in tre livelli "basso", "medio" ed "elevato", ove per basso si intende una situazione che non evidenzia la necessità di interventi di riduzione e/o eliminazione del rischio, bensì una rivalutazione periodica. </a:t>
            </a:r>
          </a:p>
          <a:p>
            <a:pPr marL="274320" marR="137160" indent="228600" algn="just">
              <a:lnSpc>
                <a:spcPts val="1300"/>
              </a:lnSpc>
              <a:spcBef>
                <a:spcPts val="1035"/>
              </a:spcBef>
              <a:spcAft>
                <a:spcPts val="0"/>
              </a:spcAft>
              <a:buFont typeface="Century Schoolbook"/>
              <a:buAutoNum type="arabicPeriod"/>
            </a:pPr>
            <a:r>
              <a:rPr lang="it-IT" sz="1100" spc="0">
                <a:solidFill>
                  <a:srgbClr val="000000"/>
                </a:solidFill>
                <a:latin typeface="Century Schoolbook" panose="22635452340000000000" pitchFamily="1"/>
              </a:rPr>
              <a:t>Qualora il rischio risulti "non basso" si deve procedere ad approfondimenti, coinvolgendo i lavoratori al fine di valutarne la percezione dello stress lavoro correlato. La metodologia utilizzabile più semplice, rapida e poco invasiva è rappresentata dall'impiego di questionari. Si tratta di strumenti di rilevazione del vissuto e della percezione soggettiva, che colgono lo stato di salute e benessere dei lavoratori in relazione all'organizzazione aziendale. Devono essere di facile comprensione, validi, attendibili, con garanzia dell'anonimato e senza alcuna discriminazione dei lavoratori. Andranno poi seguite modalità univoche di somministrazione e interpretazione dei punteggi al fine di definire i livelli di rischio e pianificare azioni di miglioramento. E' pertanto fondamentale la partecipazione collegiale del datore di lavoro, dei dirigenti, dei preposti, dei lavoratori, dell'RSPP, dell'RLS, dell'RSU, del medico competente ed eventuali altri specialisti (es. psicologo). </a:t>
            </a:r>
          </a:p>
          <a:p>
            <a:pPr marL="365760" marR="137160" indent="-228600" algn="just">
              <a:lnSpc>
                <a:spcPts val="1300"/>
              </a:lnSpc>
              <a:spcBef>
                <a:spcPts val="995"/>
              </a:spcBef>
              <a:spcAft>
                <a:spcPts val="0"/>
              </a:spcAft>
            </a:pPr>
            <a:r>
              <a:rPr lang="it-IT" sz="1100" spc="0">
                <a:solidFill>
                  <a:srgbClr val="000000"/>
                </a:solidFill>
                <a:latin typeface="Century Schoolbook" panose="22635452340000000000" pitchFamily="1"/>
              </a:rPr>
              <a:t>Per la valutazione dei rischi collegati allo stress lavoro-correlato viene proposto l'ormai noto percorso valutativo, suddiviso nelle fasi di: </a:t>
            </a:r>
          </a:p>
          <a:p>
            <a:pPr marL="137160" marR="960120" indent="0" algn="l">
              <a:lnSpc>
                <a:spcPts val="2200"/>
              </a:lnSpc>
              <a:spcBef>
                <a:spcPts val="50"/>
              </a:spcBef>
              <a:spcAft>
                <a:spcPts val="227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delle mansioni (gruppi omogenei); </a:t>
            </a: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dei pericoli (fattori di stress); </a:t>
            </a:r>
          </a:p>
        </p:txBody>
      </p:sp>
      <p:sp>
        <p:nvSpPr>
          <p:cNvPr id="395" name="Segnaposto testo 394"/>
          <p:cNvSpPr>
            <a:spLocks noGrp="1"/>
          </p:cNvSpPr>
          <p:nvPr>
            <p:ph type="body" idx="10"/>
          </p:nvPr>
        </p:nvSpPr>
        <p:spPr>
          <a:xfrm>
            <a:off x="2479040" y="7162801"/>
            <a:ext cx="247650" cy="153035"/>
          </a:xfrm>
          <a:prstGeom prst="rect">
            <a:avLst/>
          </a:prstGeom>
          <a:noFill/>
          <a:ln w="0" cmpd="sng">
            <a:noFill/>
            <a:prstDash val="solid"/>
          </a:ln>
        </p:spPr>
        <p:txBody>
          <a:bodyPr vert="horz" lIns="0" tIns="8255" rIns="0" bIns="0" anchor="t"/>
          <a:lstStyle/>
          <a:p>
            <a:pPr marL="0" marR="0" indent="0" algn="l">
              <a:lnSpc>
                <a:spcPts val="1100"/>
              </a:lnSpc>
              <a:spcAft>
                <a:spcPts val="0"/>
              </a:spcAft>
            </a:pPr>
            <a:r>
              <a:rPr lang="it-IT" sz="1000" spc="135">
                <a:solidFill>
                  <a:srgbClr val="000000"/>
                </a:solidFill>
                <a:latin typeface="Times New Roman" panose="22635452340000000000" pitchFamily="1"/>
              </a:rPr>
              <a:t>36 </a:t>
            </a:r>
          </a:p>
        </p:txBody>
      </p:sp>
    </p:spTree>
  </p:cSld>
  <p:clrMapOvr>
    <a:masterClrMapping/>
  </p:clrMapOvr>
  <p:transition advClick="0" advTm="5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gnaposto testo 397"/>
          <p:cNvSpPr>
            <a:spLocks noGrp="1"/>
          </p:cNvSpPr>
          <p:nvPr>
            <p:ph type="body" idx="10"/>
          </p:nvPr>
        </p:nvSpPr>
        <p:spPr>
          <a:xfrm>
            <a:off x="448311" y="342903"/>
            <a:ext cx="4455159" cy="6749415"/>
          </a:xfrm>
          <a:prstGeom prst="rect">
            <a:avLst/>
          </a:prstGeom>
          <a:noFill/>
          <a:ln w="0" cmpd="sng">
            <a:noFill/>
            <a:prstDash val="solid"/>
          </a:ln>
        </p:spPr>
        <p:txBody>
          <a:bodyPr vert="horz" lIns="0" tIns="10160" rIns="0" bIns="0" anchor="t"/>
          <a:lstStyle/>
          <a:p>
            <a:pPr marL="182880" marR="0" indent="0" algn="l">
              <a:lnSpc>
                <a:spcPts val="1300"/>
              </a:lnSpc>
              <a:spcAft>
                <a:spcPts val="0"/>
              </a:spcAft>
            </a:pPr>
            <a:r>
              <a:rPr lang="it-IT" sz="1100" spc="0">
                <a:solidFill>
                  <a:srgbClr val="000000"/>
                </a:solidFill>
                <a:latin typeface="Century Schoolbook" panose="22635452340000000000" pitchFamily="1"/>
              </a:rPr>
              <a:t>individuazione dei rischi; </a:t>
            </a:r>
          </a:p>
          <a:p>
            <a:pPr marL="182880" marR="0" indent="0" algn="l">
              <a:lnSpc>
                <a:spcPts val="1300"/>
              </a:lnSpc>
              <a:spcBef>
                <a:spcPts val="1045"/>
              </a:spcBef>
              <a:spcAft>
                <a:spcPts val="0"/>
              </a:spcAft>
            </a:pPr>
            <a:r>
              <a:rPr lang="it-IT" sz="1100" spc="25">
                <a:solidFill>
                  <a:srgbClr val="000000"/>
                </a:solidFill>
                <a:latin typeface="Segoe UI Symbol" panose="22635452340000000000" pitchFamily="2"/>
              </a:rPr>
              <a:t> </a:t>
            </a:r>
            <a:r>
              <a:rPr lang="it-IT" sz="1100" spc="25">
                <a:solidFill>
                  <a:srgbClr val="000000"/>
                </a:solidFill>
                <a:latin typeface="Century Schoolbook" panose="22635452340000000000" pitchFamily="1"/>
              </a:rPr>
              <a:t>valutazione/ponderazione dei rischi; </a:t>
            </a:r>
          </a:p>
          <a:p>
            <a:pPr marL="365760" marR="91440" indent="-182880" algn="just">
              <a:lnSpc>
                <a:spcPts val="1300"/>
              </a:lnSpc>
              <a:spcBef>
                <a:spcPts val="975"/>
              </a:spcBef>
              <a:spcAft>
                <a:spcPts val="0"/>
              </a:spcAft>
            </a:pPr>
            <a:r>
              <a:rPr lang="it-IT" sz="1100" spc="0">
                <a:solidFill>
                  <a:srgbClr val="000000"/>
                </a:solidFill>
                <a:latin typeface="Segoe UI Symbol" panose="22635452340000000000" pitchFamily="2"/>
              </a:rPr>
              <a:t> </a:t>
            </a:r>
            <a:r>
              <a:rPr lang="it-IT" sz="1100" spc="0">
                <a:solidFill>
                  <a:srgbClr val="000000"/>
                </a:solidFill>
                <a:latin typeface="Century Schoolbook" panose="22635452340000000000" pitchFamily="1"/>
              </a:rPr>
              <a:t>individuazione delle misure di prevenzione (sulle cause dello stress) e protezione (sugli effetti); </a:t>
            </a:r>
          </a:p>
          <a:p>
            <a:pPr marL="182880" marR="0" indent="0" algn="l">
              <a:lnSpc>
                <a:spcPts val="1300"/>
              </a:lnSpc>
              <a:spcBef>
                <a:spcPts val="1045"/>
              </a:spcBef>
              <a:spcAft>
                <a:spcPts val="0"/>
              </a:spcAft>
            </a:pPr>
            <a:r>
              <a:rPr lang="it-IT" sz="1100" spc="25">
                <a:solidFill>
                  <a:srgbClr val="000000"/>
                </a:solidFill>
                <a:latin typeface="Segoe UI Symbol" panose="22635452340000000000" pitchFamily="2"/>
              </a:rPr>
              <a:t> </a:t>
            </a:r>
            <a:r>
              <a:rPr lang="it-IT" sz="1100" spc="25">
                <a:solidFill>
                  <a:srgbClr val="000000"/>
                </a:solidFill>
                <a:latin typeface="Century Schoolbook" panose="22635452340000000000" pitchFamily="1"/>
              </a:rPr>
              <a:t>stesura del documento di valutazione. </a:t>
            </a:r>
          </a:p>
          <a:p>
            <a:pPr marL="91440" marR="91440" indent="182880" algn="just">
              <a:lnSpc>
                <a:spcPts val="1300"/>
              </a:lnSpc>
              <a:spcBef>
                <a:spcPts val="490"/>
              </a:spcBef>
              <a:spcAft>
                <a:spcPts val="0"/>
              </a:spcAft>
            </a:pPr>
            <a:r>
              <a:rPr lang="it-IT" sz="1100" spc="0">
                <a:solidFill>
                  <a:srgbClr val="000000"/>
                </a:solidFill>
                <a:latin typeface="Century Schoolbook" panose="22635452340000000000" pitchFamily="1"/>
              </a:rPr>
              <a:t>Operativamente, l'indagine, da effettuarsi per singola mansione, si fonda su una prima verifica generale della presenza di fattori stressogeni collegati alle attività lavorative specifiche della mansione stessa, nonché di accadimenti e comportamenti che possono essere causati da condizioni di stress. </a:t>
            </a:r>
          </a:p>
          <a:p>
            <a:pPr marL="91440" marR="91440" indent="182880" algn="just">
              <a:lnSpc>
                <a:spcPts val="1300"/>
              </a:lnSpc>
              <a:spcBef>
                <a:spcPts val="0"/>
              </a:spcBef>
              <a:spcAft>
                <a:spcPts val="0"/>
              </a:spcAft>
            </a:pPr>
            <a:r>
              <a:rPr lang="it-IT" sz="1100" spc="0">
                <a:solidFill>
                  <a:srgbClr val="000000"/>
                </a:solidFill>
                <a:latin typeface="Century Schoolbook" panose="22635452340000000000" pitchFamily="1"/>
              </a:rPr>
              <a:t>Concludiamo ricordando che prevenire il rischio da stress significa "eliminare o contenere i fattori stressogeni ovvero provvedere affinché gli stessi non abbiano effetti stressanti". </a:t>
            </a:r>
          </a:p>
          <a:p>
            <a:pPr marL="91440" marR="91440" indent="182880" algn="just">
              <a:lnSpc>
                <a:spcPts val="1300"/>
              </a:lnSpc>
              <a:spcBef>
                <a:spcPts val="20"/>
              </a:spcBef>
              <a:spcAft>
                <a:spcPts val="0"/>
              </a:spcAft>
            </a:pPr>
            <a:r>
              <a:rPr lang="it-IT" sz="1100" spc="0">
                <a:solidFill>
                  <a:srgbClr val="000000"/>
                </a:solidFill>
                <a:latin typeface="Century Schoolbook" panose="22635452340000000000" pitchFamily="1"/>
              </a:rPr>
              <a:t>Gli interventi di prevenzione potranno comprendere, ad esempio, "specifiche attività formative dei lavoratori, miglioramento della comunicazione interna, miglioramento dell'organizzazione delle attività al fine di rimuovere, o contenere, le cause di stress lavoro-correlato". </a:t>
            </a:r>
          </a:p>
          <a:p>
            <a:pPr marL="91440" marR="91440" indent="182880" algn="just">
              <a:lnSpc>
                <a:spcPts val="1300"/>
              </a:lnSpc>
              <a:spcBef>
                <a:spcPts val="25"/>
              </a:spcBef>
              <a:spcAft>
                <a:spcPts val="13780"/>
              </a:spcAft>
            </a:pPr>
            <a:r>
              <a:rPr lang="it-IT" sz="1100" spc="0">
                <a:solidFill>
                  <a:srgbClr val="000000"/>
                </a:solidFill>
                <a:latin typeface="Century Schoolbook" panose="22635452340000000000" pitchFamily="1"/>
              </a:rPr>
              <a:t>Una valida valutazione potrebbe essere un buon motivo per recuperare quell'immaginario collettivo che vede la scuola ancora come una fonte di benessere, dove in un ambito didattico ed educativo i ragazzi possano crescere e apprendere distanti dal logorio della vita di tutti i giorni. Un immaginario talvolta deturpato dalla realtà delle scuole di oggi, dal velo strappato sulle patologie e sui rischi lavorativi da stress cui sono sottoposti quotidianamente i docenti nel loro difficile e non sempre sufficientemente riconosciuto ruolo educativo e didattico. </a:t>
            </a:r>
          </a:p>
        </p:txBody>
      </p:sp>
      <p:sp>
        <p:nvSpPr>
          <p:cNvPr id="399" name="Segnaposto testo 398"/>
          <p:cNvSpPr>
            <a:spLocks noGrp="1"/>
          </p:cNvSpPr>
          <p:nvPr>
            <p:ph type="body" idx="10"/>
          </p:nvPr>
        </p:nvSpPr>
        <p:spPr>
          <a:xfrm>
            <a:off x="2479040" y="7092315"/>
            <a:ext cx="247650"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135">
                <a:solidFill>
                  <a:srgbClr val="000000"/>
                </a:solidFill>
                <a:latin typeface="Times New Roman" panose="22635452340000000000" pitchFamily="1"/>
              </a:rPr>
              <a:t>37 </a:t>
            </a:r>
          </a:p>
        </p:txBody>
      </p:sp>
    </p:spTree>
  </p:cSld>
  <p:clrMapOvr>
    <a:masterClrMapping/>
  </p:clrMapOvr>
  <p:transition advClick="0" advTm="5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Image.jpg"/>
          <p:cNvPicPr/>
          <p:nvPr/>
        </p:nvPicPr>
        <p:blipFill>
          <a:blip r:embed="rId2" cstate="print"/>
          <a:stretch>
            <a:fillRect/>
          </a:stretch>
        </p:blipFill>
        <p:spPr>
          <a:xfrm>
            <a:off x="1219201" y="255908"/>
            <a:ext cx="3151505" cy="481964"/>
          </a:xfrm>
          <a:prstGeom prst="rect">
            <a:avLst/>
          </a:prstGeom>
        </p:spPr>
      </p:pic>
      <p:sp>
        <p:nvSpPr>
          <p:cNvPr id="404" name="Segnaposto testo 403"/>
          <p:cNvSpPr>
            <a:spLocks noGrp="1"/>
          </p:cNvSpPr>
          <p:nvPr>
            <p:ph type="body" idx="10"/>
          </p:nvPr>
        </p:nvSpPr>
        <p:spPr>
          <a:xfrm>
            <a:off x="2365376" y="359412"/>
            <a:ext cx="892810" cy="205105"/>
          </a:xfrm>
          <a:prstGeom prst="rect">
            <a:avLst/>
          </a:prstGeom>
          <a:noFill/>
          <a:ln w="0" cmpd="sng">
            <a:noFill/>
            <a:prstDash val="solid"/>
          </a:ln>
        </p:spPr>
        <p:txBody>
          <a:bodyPr vert="horz" lIns="0" tIns="4445" rIns="0" bIns="0" anchor="t"/>
          <a:lstStyle/>
          <a:p>
            <a:pPr marL="0" marR="0" indent="0" algn="l">
              <a:lnSpc>
                <a:spcPts val="1500"/>
              </a:lnSpc>
              <a:spcAft>
                <a:spcPts val="0"/>
              </a:spcAft>
            </a:pPr>
            <a:r>
              <a:rPr lang="it-IT" sz="1400" b="1" spc="-50">
                <a:solidFill>
                  <a:srgbClr val="000000"/>
                </a:solidFill>
                <a:latin typeface="Times New Roman" panose="22635452340000000000" pitchFamily="1"/>
              </a:rPr>
              <a:t>Conclusioni </a:t>
            </a:r>
          </a:p>
        </p:txBody>
      </p:sp>
      <p:sp>
        <p:nvSpPr>
          <p:cNvPr id="405" name="Segnaposto testo 404"/>
          <p:cNvSpPr>
            <a:spLocks noGrp="1"/>
          </p:cNvSpPr>
          <p:nvPr>
            <p:ph type="body" idx="10"/>
          </p:nvPr>
        </p:nvSpPr>
        <p:spPr>
          <a:xfrm>
            <a:off x="448311" y="989965"/>
            <a:ext cx="4455159" cy="5642610"/>
          </a:xfrm>
          <a:prstGeom prst="rect">
            <a:avLst/>
          </a:prstGeom>
          <a:noFill/>
          <a:ln w="0" cmpd="sng">
            <a:noFill/>
            <a:prstDash val="solid"/>
          </a:ln>
        </p:spPr>
        <p:txBody>
          <a:bodyPr vert="horz" lIns="0" tIns="3810" rIns="0" bIns="0" anchor="t"/>
          <a:lstStyle/>
          <a:p>
            <a:pPr marL="91440" marR="91440" indent="91440" algn="just">
              <a:lnSpc>
                <a:spcPts val="1300"/>
              </a:lnSpc>
              <a:spcAft>
                <a:spcPts val="0"/>
              </a:spcAft>
            </a:pPr>
            <a:r>
              <a:rPr lang="it-IT" sz="1100" spc="5" dirty="0">
                <a:solidFill>
                  <a:srgbClr val="000000"/>
                </a:solidFill>
                <a:latin typeface="Century Schoolbook" panose="22635452340000000000" pitchFamily="1"/>
              </a:rPr>
              <a:t>L’educazione alla </a:t>
            </a:r>
            <a:r>
              <a:rPr lang="it-IT" sz="1100" spc="5" dirty="0" smtClean="0">
                <a:solidFill>
                  <a:srgbClr val="000000"/>
                </a:solidFill>
                <a:latin typeface="Century Schoolbook" panose="22635452340000000000" pitchFamily="1"/>
              </a:rPr>
              <a:t>cultura della  salute </a:t>
            </a:r>
            <a:r>
              <a:rPr lang="it-IT" sz="1100" spc="5" dirty="0">
                <a:solidFill>
                  <a:srgbClr val="000000"/>
                </a:solidFill>
                <a:latin typeface="Century Schoolbook" panose="22635452340000000000" pitchFamily="1"/>
              </a:rPr>
              <a:t>e sicurezza sul lavoro rappresenta un punto importante per la crescita del cittadino. Anche la normativa in materia, con il recente aggiornamento (D. </a:t>
            </a:r>
            <a:r>
              <a:rPr lang="it-IT" sz="1100" spc="5" dirty="0" err="1">
                <a:solidFill>
                  <a:srgbClr val="000000"/>
                </a:solidFill>
                <a:latin typeface="Century Schoolbook" panose="22635452340000000000" pitchFamily="1"/>
              </a:rPr>
              <a:t>Lgs</a:t>
            </a:r>
            <a:r>
              <a:rPr lang="it-IT" sz="1100" spc="5" dirty="0">
                <a:solidFill>
                  <a:srgbClr val="000000"/>
                </a:solidFill>
                <a:latin typeface="Century Schoolbook" panose="22635452340000000000" pitchFamily="1"/>
              </a:rPr>
              <a:t> 9 aprile 2008 n. 81), ha rafforzato la necessità di avvicinare l’individuo al concetto di prevenzione, sin dalle prime istanze di sviluppo della sua coscienza civile di uomo e di cittadino. </a:t>
            </a:r>
          </a:p>
          <a:p>
            <a:pPr marL="91440" marR="91440" indent="91440" algn="just">
              <a:lnSpc>
                <a:spcPts val="1300"/>
              </a:lnSpc>
              <a:spcBef>
                <a:spcPts val="20"/>
              </a:spcBef>
              <a:spcAft>
                <a:spcPts val="0"/>
              </a:spcAft>
            </a:pPr>
            <a:r>
              <a:rPr lang="it-IT" sz="1100" spc="0" dirty="0">
                <a:solidFill>
                  <a:srgbClr val="000000"/>
                </a:solidFill>
                <a:latin typeface="Century Schoolbook" panose="22635452340000000000" pitchFamily="1"/>
              </a:rPr>
              <a:t>La scuola, ambiente di vita per gli alunni e ambiente di lavoro per docenti e personale non docente, è il luogo primario della prevenzione, dove la formazione alla salute e alla sicurezza può trovare un terreno fertile sul quale radicarsi e diventare patrimonio dell’individuo e del gruppo, fin dai primi momenti di socializzazione. L’educazione scolastica è, infatti, determinante nell’impostare negli individui i comportamenti adeguati e gli stili di vita </a:t>
            </a:r>
            <a:r>
              <a:rPr lang="it-IT" sz="1100" spc="0" dirty="0" smtClean="0">
                <a:solidFill>
                  <a:srgbClr val="000000"/>
                </a:solidFill>
                <a:latin typeface="Century Schoolbook" panose="22635452340000000000" pitchFamily="1"/>
              </a:rPr>
              <a:t>sani, </a:t>
            </a:r>
            <a:r>
              <a:rPr lang="it-IT" sz="1100" spc="0" dirty="0">
                <a:solidFill>
                  <a:srgbClr val="000000"/>
                </a:solidFill>
                <a:latin typeface="Century Schoolbook" panose="22635452340000000000" pitchFamily="1"/>
              </a:rPr>
              <a:t>oltre che nel favorire l’interiorizzazione delle regole e dei valori fondamentali di responsabilità sociale e civile. Di fronte all’incremento del tasso di mortalità e malattia dovuto agli infortuni sul lavoro e alle malattie </a:t>
            </a:r>
            <a:r>
              <a:rPr lang="it-IT" sz="1100" spc="0" dirty="0" smtClean="0">
                <a:solidFill>
                  <a:srgbClr val="000000"/>
                </a:solidFill>
                <a:latin typeface="Century Schoolbook" panose="22635452340000000000" pitchFamily="1"/>
              </a:rPr>
              <a:t>professionali </a:t>
            </a:r>
            <a:r>
              <a:rPr lang="it-IT" sz="1100" spc="0" dirty="0">
                <a:solidFill>
                  <a:srgbClr val="000000"/>
                </a:solidFill>
                <a:latin typeface="Century Schoolbook" panose="22635452340000000000" pitchFamily="1"/>
              </a:rPr>
              <a:t>è fondamentale rivalutare il ruolo educativo e formativo della scuola nel fornire gli strumenti culturali e le competenze relazionali utili all’inserimento in una futura realtà </a:t>
            </a:r>
            <a:r>
              <a:rPr lang="it-IT" sz="1100" spc="0" dirty="0" smtClean="0">
                <a:solidFill>
                  <a:srgbClr val="000000"/>
                </a:solidFill>
                <a:latin typeface="Century Schoolbook" panose="22635452340000000000" pitchFamily="1"/>
              </a:rPr>
              <a:t>lavorativa</a:t>
            </a:r>
            <a:r>
              <a:rPr lang="it-IT" sz="1100" dirty="0" smtClean="0">
                <a:solidFill>
                  <a:srgbClr val="000000"/>
                </a:solidFill>
                <a:latin typeface="Century Schoolbook" panose="22635452340000000000" pitchFamily="1"/>
              </a:rPr>
              <a:t> e </a:t>
            </a:r>
            <a:r>
              <a:rPr lang="it-IT" sz="1100" spc="0" dirty="0" smtClean="0">
                <a:solidFill>
                  <a:srgbClr val="000000"/>
                </a:solidFill>
                <a:latin typeface="Century Schoolbook" panose="22635452340000000000" pitchFamily="1"/>
              </a:rPr>
              <a:t>in </a:t>
            </a:r>
            <a:r>
              <a:rPr lang="it-IT" sz="1100" spc="0" dirty="0">
                <a:solidFill>
                  <a:srgbClr val="000000"/>
                </a:solidFill>
                <a:latin typeface="Century Schoolbook" panose="22635452340000000000" pitchFamily="1"/>
              </a:rPr>
              <a:t>generale, nella società. </a:t>
            </a:r>
          </a:p>
          <a:p>
            <a:pPr marL="91440" marR="91440" indent="91440" algn="just">
              <a:lnSpc>
                <a:spcPts val="1300"/>
              </a:lnSpc>
              <a:spcBef>
                <a:spcPts val="25"/>
              </a:spcBef>
              <a:spcAft>
                <a:spcPts val="0"/>
              </a:spcAft>
            </a:pPr>
            <a:r>
              <a:rPr lang="it-IT" sz="1100" spc="0" dirty="0">
                <a:solidFill>
                  <a:srgbClr val="000000"/>
                </a:solidFill>
                <a:latin typeface="Century Schoolbook" panose="22635452340000000000" pitchFamily="1"/>
              </a:rPr>
              <a:t>L’efficacia della prevenzione dipende sicuramente dalle strutture, dalle macchine e dagli impianti che devono essere conformi alle normative vigenti, ma la sicurezza si realizza soprattutto se: </a:t>
            </a:r>
          </a:p>
          <a:p>
            <a:pPr marL="91440" marR="91440" indent="91440" algn="just">
              <a:lnSpc>
                <a:spcPts val="1300"/>
              </a:lnSpc>
              <a:spcBef>
                <a:spcPts val="0"/>
              </a:spcBef>
              <a:spcAft>
                <a:spcPts val="0"/>
              </a:spcAft>
            </a:pPr>
            <a:r>
              <a:rPr lang="it-IT" sz="1100" b="1" u="sng" dirty="0" smtClean="0">
                <a:solidFill>
                  <a:srgbClr val="000000"/>
                </a:solidFill>
                <a:latin typeface="Century Schoolbook" panose="22635452340000000000" pitchFamily="1"/>
              </a:rPr>
              <a:t>Datore di Lavoro,</a:t>
            </a:r>
            <a:r>
              <a:rPr lang="it-IT" sz="1100" b="1" u="sng" spc="0" dirty="0" smtClean="0">
                <a:solidFill>
                  <a:srgbClr val="000000"/>
                </a:solidFill>
                <a:latin typeface="Century Schoolbook" panose="22635452340000000000" pitchFamily="1"/>
              </a:rPr>
              <a:t> </a:t>
            </a:r>
            <a:r>
              <a:rPr lang="it-IT" sz="1100" b="1" u="sng" spc="0" dirty="0">
                <a:solidFill>
                  <a:srgbClr val="000000"/>
                </a:solidFill>
                <a:latin typeface="Century Schoolbook" panose="22635452340000000000" pitchFamily="1"/>
              </a:rPr>
              <a:t>docenti, alunni, personale ATA sono adeguatamente </a:t>
            </a:r>
            <a:r>
              <a:rPr lang="it-IT" sz="1100" b="1" u="sng" spc="0" dirty="0" smtClean="0">
                <a:solidFill>
                  <a:srgbClr val="000000"/>
                </a:solidFill>
                <a:latin typeface="Century Schoolbook" panose="22635452340000000000" pitchFamily="1"/>
              </a:rPr>
              <a:t>formati, informati e addestrati </a:t>
            </a:r>
            <a:r>
              <a:rPr lang="it-IT" sz="1100" b="1" u="sng" spc="0" dirty="0">
                <a:solidFill>
                  <a:srgbClr val="000000"/>
                </a:solidFill>
                <a:latin typeface="Century Schoolbook" panose="22635452340000000000" pitchFamily="1"/>
              </a:rPr>
              <a:t>per affrontare i rischi con comportamenti corretti e con idonee misure di prevenzione.  </a:t>
            </a:r>
          </a:p>
          <a:p>
            <a:pPr marL="91440" marR="91440" indent="91440" algn="just">
              <a:lnSpc>
                <a:spcPts val="1300"/>
              </a:lnSpc>
              <a:spcBef>
                <a:spcPts val="0"/>
              </a:spcBef>
              <a:spcAft>
                <a:spcPts val="770"/>
              </a:spcAft>
            </a:pPr>
            <a:r>
              <a:rPr lang="it-IT" sz="1100" spc="0" dirty="0" smtClean="0">
                <a:solidFill>
                  <a:srgbClr val="000000"/>
                </a:solidFill>
                <a:latin typeface="Century Schoolbook" panose="22635452340000000000" pitchFamily="1"/>
              </a:rPr>
              <a:t> </a:t>
            </a:r>
            <a:endParaRPr lang="it-IT" sz="1100" spc="0" dirty="0">
              <a:solidFill>
                <a:srgbClr val="000000"/>
              </a:solidFill>
              <a:latin typeface="Century Schoolbook" panose="22635452340000000000" pitchFamily="1"/>
            </a:endParaRPr>
          </a:p>
        </p:txBody>
      </p:sp>
      <p:graphicFrame>
        <p:nvGraphicFramePr>
          <p:cNvPr id="408" name="table 408"/>
          <p:cNvGraphicFramePr>
            <a:graphicFrameLocks noGrp="1"/>
          </p:cNvGraphicFramePr>
          <p:nvPr/>
        </p:nvGraphicFramePr>
        <p:xfrm>
          <a:off x="1043534" y="6499624"/>
          <a:ext cx="3840481" cy="755650"/>
        </p:xfrm>
        <a:graphic>
          <a:graphicData uri="http://schemas.openxmlformats.org/drawingml/2006/table">
            <a:tbl>
              <a:tblPr/>
              <a:tblGrid>
                <a:gridCol w="2935606"/>
                <a:gridCol w="904875"/>
              </a:tblGrid>
              <a:tr h="755650">
                <a:tc>
                  <a:txBody>
                    <a:bodyPr/>
                    <a:lstStyle/>
                    <a:p>
                      <a:pPr marL="0" marR="524510" indent="0" algn="r">
                        <a:lnSpc>
                          <a:spcPts val="1200"/>
                        </a:lnSpc>
                        <a:spcBef>
                          <a:spcPts val="575"/>
                        </a:spcBef>
                        <a:spcAft>
                          <a:spcPts val="0"/>
                        </a:spcAft>
                      </a:pPr>
                      <a:endParaRPr lang="it-IT" sz="1100" spc="0" dirty="0">
                        <a:solidFill>
                          <a:srgbClr val="000000"/>
                        </a:solidFill>
                        <a:latin typeface="Times New Roman" panose="22635452340000000000" pitchFamily="1"/>
                      </a:endParaRPr>
                    </a:p>
                    <a:p>
                      <a:pPr marL="0" marR="867410" indent="0" algn="r">
                        <a:lnSpc>
                          <a:spcPts val="1100"/>
                        </a:lnSpc>
                        <a:spcBef>
                          <a:spcPts val="1820"/>
                        </a:spcBef>
                        <a:spcAft>
                          <a:spcPts val="1110"/>
                        </a:spcAft>
                      </a:pPr>
                      <a:r>
                        <a:rPr lang="it-IT" sz="1000" spc="200" dirty="0">
                          <a:solidFill>
                            <a:srgbClr val="000000"/>
                          </a:solidFill>
                          <a:latin typeface="Times New Roman" panose="22635452340000000000" pitchFamily="1"/>
                        </a:rPr>
                        <a:t>38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clrMapOvr>
    <a:masterClrMapping/>
  </p:clrMapOvr>
  <p:transition advClick="0"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jpg"/>
          <p:cNvPicPr/>
          <p:nvPr/>
        </p:nvPicPr>
        <p:blipFill>
          <a:blip r:embed="rId2" cstate="print"/>
          <a:stretch>
            <a:fillRect/>
          </a:stretch>
        </p:blipFill>
        <p:spPr>
          <a:xfrm>
            <a:off x="332106" y="426722"/>
            <a:ext cx="6112028" cy="7009006"/>
          </a:xfrm>
          <a:prstGeom prst="rect">
            <a:avLst/>
          </a:prstGeom>
        </p:spPr>
      </p:pic>
      <p:sp>
        <p:nvSpPr>
          <p:cNvPr id="43" name="Segnaposto testo 42"/>
          <p:cNvSpPr>
            <a:spLocks noGrp="1"/>
          </p:cNvSpPr>
          <p:nvPr>
            <p:ph type="body" idx="10"/>
          </p:nvPr>
        </p:nvSpPr>
        <p:spPr>
          <a:xfrm>
            <a:off x="2109470" y="570230"/>
            <a:ext cx="1133475" cy="14287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it-IT" sz="1200" b="1" spc="-35">
                <a:solidFill>
                  <a:srgbClr val="000000"/>
                </a:solidFill>
                <a:latin typeface="Times New Roman" panose="22635452340000000000" pitchFamily="1"/>
              </a:rPr>
              <a:t>Scopo del decreto </a:t>
            </a:r>
          </a:p>
        </p:txBody>
      </p:sp>
      <p:sp>
        <p:nvSpPr>
          <p:cNvPr id="44" name="Segnaposto testo 43"/>
          <p:cNvSpPr>
            <a:spLocks noGrp="1"/>
          </p:cNvSpPr>
          <p:nvPr>
            <p:ph type="body" idx="10"/>
          </p:nvPr>
        </p:nvSpPr>
        <p:spPr>
          <a:xfrm>
            <a:off x="2142491" y="2374267"/>
            <a:ext cx="1054736" cy="14351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it-IT" sz="1200" b="1" spc="-30">
                <a:solidFill>
                  <a:srgbClr val="000000"/>
                </a:solidFill>
                <a:latin typeface="Times New Roman" panose="22635452340000000000" pitchFamily="1"/>
              </a:rPr>
              <a:t>Dove si applica? </a:t>
            </a:r>
          </a:p>
        </p:txBody>
      </p:sp>
      <p:sp>
        <p:nvSpPr>
          <p:cNvPr id="45" name="Segnaposto testo 44"/>
          <p:cNvSpPr>
            <a:spLocks noGrp="1"/>
          </p:cNvSpPr>
          <p:nvPr>
            <p:ph type="body" idx="10"/>
          </p:nvPr>
        </p:nvSpPr>
        <p:spPr>
          <a:xfrm>
            <a:off x="542291" y="2974977"/>
            <a:ext cx="4267199" cy="502919"/>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In tutti i settori di attività, privati o pubblici, cui siano adibiti lavoratori subordinati, con la sola esclusione degli addetti ai servizi domestici e familiari. </a:t>
            </a:r>
          </a:p>
        </p:txBody>
      </p:sp>
      <p:sp>
        <p:nvSpPr>
          <p:cNvPr id="46" name="Segnaposto testo 45"/>
          <p:cNvSpPr>
            <a:spLocks noGrp="1"/>
          </p:cNvSpPr>
          <p:nvPr>
            <p:ph type="body" idx="10"/>
          </p:nvPr>
        </p:nvSpPr>
        <p:spPr>
          <a:xfrm>
            <a:off x="545466" y="3608705"/>
            <a:ext cx="2551430" cy="113029"/>
          </a:xfrm>
          <a:prstGeom prst="rect">
            <a:avLst/>
          </a:prstGeom>
          <a:noFill/>
          <a:ln w="0" cmpd="sng">
            <a:noFill/>
            <a:prstDash val="solid"/>
          </a:ln>
        </p:spPr>
        <p:txBody>
          <a:bodyPr vert="horz" lIns="0" tIns="0" rIns="0" bIns="0" anchor="t"/>
          <a:lstStyle/>
          <a:p>
            <a:pPr marL="0" marR="0" indent="0" algn="l">
              <a:lnSpc>
                <a:spcPts val="800"/>
              </a:lnSpc>
              <a:spcAft>
                <a:spcPts val="0"/>
              </a:spcAft>
            </a:pPr>
            <a:r>
              <a:rPr lang="it-IT" sz="1100" spc="-15">
                <a:solidFill>
                  <a:srgbClr val="000000"/>
                </a:solidFill>
                <a:latin typeface="Century Schoolbook" panose="22635452340000000000" pitchFamily="1"/>
              </a:rPr>
              <a:t>Sono considerati lavoratori subordinati: </a:t>
            </a:r>
          </a:p>
        </p:txBody>
      </p:sp>
      <p:sp>
        <p:nvSpPr>
          <p:cNvPr id="47" name="Segnaposto testo 46"/>
          <p:cNvSpPr>
            <a:spLocks noGrp="1"/>
          </p:cNvSpPr>
          <p:nvPr>
            <p:ph type="body" idx="10"/>
          </p:nvPr>
        </p:nvSpPr>
        <p:spPr>
          <a:xfrm>
            <a:off x="567057" y="3852545"/>
            <a:ext cx="4233545" cy="548640"/>
          </a:xfrm>
          <a:prstGeom prst="rect">
            <a:avLst/>
          </a:prstGeom>
          <a:noFill/>
          <a:ln w="0" cmpd="sng">
            <a:noFill/>
            <a:prstDash val="solid"/>
          </a:ln>
        </p:spPr>
        <p:txBody>
          <a:bodyPr vert="horz" lIns="0" tIns="0" rIns="0" bIns="0" anchor="t"/>
          <a:lstStyle/>
          <a:p>
            <a:pPr marL="91440" marR="0" indent="182880" algn="l">
              <a:lnSpc>
                <a:spcPts val="1000"/>
              </a:lnSpc>
              <a:spcAft>
                <a:spcPts val="0"/>
              </a:spcAft>
              <a:buFont typeface="Symbol"/>
              <a:buChar char="·"/>
            </a:pPr>
            <a:r>
              <a:rPr lang="it-IT" sz="1100" spc="0">
                <a:solidFill>
                  <a:srgbClr val="000000"/>
                </a:solidFill>
                <a:latin typeface="Century Schoolbook" panose="22635452340000000000" pitchFamily="1"/>
              </a:rPr>
              <a:t>i soci lavoratori di cooperative e di società anche di fatto; </a:t>
            </a:r>
          </a:p>
          <a:p>
            <a:pPr marL="91440" marR="0" indent="182880" algn="l">
              <a:lnSpc>
                <a:spcPts val="1300"/>
              </a:lnSpc>
              <a:spcBef>
                <a:spcPts val="600"/>
              </a:spcBef>
              <a:spcAft>
                <a:spcPts val="0"/>
              </a:spcAft>
              <a:buFont typeface="Symbol"/>
              <a:buChar char="·"/>
            </a:pPr>
            <a:r>
              <a:rPr lang="it-IT" sz="1100" spc="0">
                <a:solidFill>
                  <a:srgbClr val="000000"/>
                </a:solidFill>
                <a:latin typeface="Century Schoolbook" panose="22635452340000000000" pitchFamily="1"/>
              </a:rPr>
              <a:t>gli utenti dei servizi di orientamento di formazione scolastica, universitaria e professionale, avviati presso datori di lavoro; </a:t>
            </a:r>
          </a:p>
        </p:txBody>
      </p:sp>
      <p:sp>
        <p:nvSpPr>
          <p:cNvPr id="48" name="Segnaposto testo 47"/>
          <p:cNvSpPr>
            <a:spLocks noGrp="1"/>
          </p:cNvSpPr>
          <p:nvPr>
            <p:ph type="body" idx="10"/>
          </p:nvPr>
        </p:nvSpPr>
        <p:spPr>
          <a:xfrm>
            <a:off x="542291" y="1073152"/>
            <a:ext cx="4270375" cy="61531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it-IT" sz="1100" spc="-10" dirty="0">
                <a:solidFill>
                  <a:srgbClr val="000000"/>
                </a:solidFill>
                <a:latin typeface="Century Schoolbook" panose="22635452340000000000" pitchFamily="1"/>
              </a:rPr>
              <a:t>Un intervento </a:t>
            </a:r>
            <a:r>
              <a:rPr lang="it-IT" sz="1100" b="1" spc="-10" dirty="0">
                <a:solidFill>
                  <a:srgbClr val="000000"/>
                </a:solidFill>
                <a:latin typeface="Century Schoolbook" panose="22635452340000000000" pitchFamily="1"/>
              </a:rPr>
              <a:t>attivo</a:t>
            </a:r>
            <a:r>
              <a:rPr lang="it-IT" sz="1100" spc="-10" dirty="0">
                <a:solidFill>
                  <a:srgbClr val="000000"/>
                </a:solidFill>
                <a:latin typeface="Century Schoolbook" panose="22635452340000000000" pitchFamily="1"/>
              </a:rPr>
              <a:t>, </a:t>
            </a:r>
            <a:r>
              <a:rPr lang="it-IT" sz="1100" b="1" spc="-10" dirty="0">
                <a:solidFill>
                  <a:srgbClr val="000000"/>
                </a:solidFill>
                <a:latin typeface="Century Schoolbook" panose="22635452340000000000" pitchFamily="1"/>
              </a:rPr>
              <a:t>responsabile </a:t>
            </a:r>
            <a:r>
              <a:rPr lang="it-IT" sz="1100" spc="-10" dirty="0">
                <a:solidFill>
                  <a:srgbClr val="000000"/>
                </a:solidFill>
                <a:latin typeface="Century Schoolbook" panose="22635452340000000000" pitchFamily="1"/>
              </a:rPr>
              <a:t>ed </a:t>
            </a:r>
            <a:r>
              <a:rPr lang="it-IT" sz="1100" b="1" spc="-10" dirty="0">
                <a:solidFill>
                  <a:srgbClr val="000000"/>
                </a:solidFill>
                <a:latin typeface="Century Schoolbook" panose="22635452340000000000" pitchFamily="1"/>
              </a:rPr>
              <a:t>integrato </a:t>
            </a:r>
            <a:r>
              <a:rPr lang="it-IT" sz="1100" spc="-10" dirty="0">
                <a:solidFill>
                  <a:srgbClr val="000000"/>
                </a:solidFill>
                <a:latin typeface="Century Schoolbook" panose="22635452340000000000" pitchFamily="1"/>
              </a:rPr>
              <a:t>di tutti i soggetti interessati dalla ed alla sicurezza, coinvolgente i lavoratori e/o i loro rappresentanti, dalla individuazione del rischio fino alla scelta delle soluzioni per prevenirli e/o ridurli </a:t>
            </a:r>
          </a:p>
        </p:txBody>
      </p:sp>
      <p:sp>
        <p:nvSpPr>
          <p:cNvPr id="49" name="Segnaposto testo 48"/>
          <p:cNvSpPr>
            <a:spLocks noGrp="1"/>
          </p:cNvSpPr>
          <p:nvPr>
            <p:ph type="body" idx="10"/>
          </p:nvPr>
        </p:nvSpPr>
        <p:spPr>
          <a:xfrm>
            <a:off x="2631439" y="7196455"/>
            <a:ext cx="18669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it-IT" sz="1000" spc="0" dirty="0">
                <a:solidFill>
                  <a:srgbClr val="000000"/>
                </a:solidFill>
                <a:latin typeface="Times New Roman" panose="22635452340000000000" pitchFamily="1"/>
              </a:rPr>
              <a:t>4 </a:t>
            </a:r>
          </a:p>
        </p:txBody>
      </p:sp>
      <p:sp>
        <p:nvSpPr>
          <p:cNvPr id="50" name="Segnaposto testo 49"/>
          <p:cNvSpPr>
            <a:spLocks noGrp="1"/>
          </p:cNvSpPr>
          <p:nvPr>
            <p:ph type="body" idx="10"/>
          </p:nvPr>
        </p:nvSpPr>
        <p:spPr>
          <a:xfrm>
            <a:off x="536575" y="5684520"/>
            <a:ext cx="4267199" cy="304800"/>
          </a:xfrm>
          <a:prstGeom prst="rect">
            <a:avLst/>
          </a:prstGeom>
          <a:noFill/>
          <a:ln w="0" cmpd="sng">
            <a:noFill/>
            <a:prstDash val="solid"/>
          </a:ln>
        </p:spPr>
        <p:txBody>
          <a:bodyPr vert="horz" lIns="0" tIns="0" rIns="0" bIns="0" anchor="t"/>
          <a:lstStyle/>
          <a:p>
            <a:pPr marL="0" marR="0" indent="0" algn="just">
              <a:lnSpc>
                <a:spcPts val="1100"/>
              </a:lnSpc>
              <a:spcAft>
                <a:spcPts val="25"/>
              </a:spcAft>
            </a:pPr>
            <a:r>
              <a:rPr lang="it-IT" sz="1100" spc="0">
                <a:solidFill>
                  <a:srgbClr val="000000"/>
                </a:solidFill>
                <a:latin typeface="Century Schoolbook" panose="22635452340000000000" pitchFamily="1"/>
              </a:rPr>
              <a:t>Attuazione delle direttive C.E.E. riguardante il miglioramento della sicurezza e della salute dei lavoratori sul luogo di lavoro </a:t>
            </a:r>
          </a:p>
        </p:txBody>
      </p:sp>
      <p:sp>
        <p:nvSpPr>
          <p:cNvPr id="51" name="Segnaposto testo 50"/>
          <p:cNvSpPr>
            <a:spLocks noGrp="1"/>
          </p:cNvSpPr>
          <p:nvPr>
            <p:ph type="body" idx="10"/>
          </p:nvPr>
        </p:nvSpPr>
        <p:spPr>
          <a:xfrm>
            <a:off x="542290" y="6153786"/>
            <a:ext cx="4264660" cy="506096"/>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a:solidFill>
                  <a:srgbClr val="000000"/>
                </a:solidFill>
                <a:latin typeface="Century Schoolbook" panose="22635452340000000000" pitchFamily="1"/>
              </a:rPr>
              <a:t>Prescrive misure per la tutela della salute e per la sicurezza dei lavoratori durante il lavoro, in tutti i settori di attività privati o pubblici. </a:t>
            </a:r>
          </a:p>
        </p:txBody>
      </p:sp>
      <p:sp>
        <p:nvSpPr>
          <p:cNvPr id="52" name="Segnaposto testo 51"/>
          <p:cNvSpPr>
            <a:spLocks noGrp="1"/>
          </p:cNvSpPr>
          <p:nvPr>
            <p:ph type="body" idx="10"/>
          </p:nvPr>
        </p:nvSpPr>
        <p:spPr>
          <a:xfrm>
            <a:off x="2170433" y="5190492"/>
            <a:ext cx="1002664" cy="14351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it-IT" sz="1200" b="1" spc="-40">
                <a:solidFill>
                  <a:srgbClr val="000000"/>
                </a:solidFill>
                <a:latin typeface="Times New Roman" panose="22635452340000000000" pitchFamily="1"/>
              </a:rPr>
              <a:t>Cosa riguarda? </a:t>
            </a:r>
          </a:p>
        </p:txBody>
      </p:sp>
    </p:spTree>
  </p:cSld>
  <p:clrMapOvr>
    <a:masterClrMapping/>
  </p:clrMapOvr>
  <p:transition advClick="0" advTm="5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jpg"/>
          <p:cNvPicPr/>
          <p:nvPr/>
        </p:nvPicPr>
        <p:blipFill>
          <a:blip r:embed="rId2" cstate="print"/>
          <a:stretch>
            <a:fillRect/>
          </a:stretch>
        </p:blipFill>
        <p:spPr>
          <a:xfrm>
            <a:off x="298451" y="1581784"/>
            <a:ext cx="4590415" cy="5550536"/>
          </a:xfrm>
          <a:prstGeom prst="rect">
            <a:avLst/>
          </a:prstGeom>
        </p:spPr>
      </p:pic>
      <p:pic>
        <p:nvPicPr>
          <p:cNvPr id="61" name="Image.jpg"/>
          <p:cNvPicPr/>
          <p:nvPr/>
        </p:nvPicPr>
        <p:blipFill>
          <a:blip r:embed="rId3" cstate="print"/>
          <a:stretch>
            <a:fillRect/>
          </a:stretch>
        </p:blipFill>
        <p:spPr>
          <a:xfrm>
            <a:off x="502921" y="399418"/>
            <a:ext cx="4373880" cy="1115695"/>
          </a:xfrm>
          <a:prstGeom prst="rect">
            <a:avLst/>
          </a:prstGeom>
        </p:spPr>
      </p:pic>
      <p:sp>
        <p:nvSpPr>
          <p:cNvPr id="57" name="Segnaposto testo 56"/>
          <p:cNvSpPr>
            <a:spLocks noGrp="1"/>
          </p:cNvSpPr>
          <p:nvPr>
            <p:ph type="body" idx="10"/>
          </p:nvPr>
        </p:nvSpPr>
        <p:spPr>
          <a:xfrm>
            <a:off x="248287" y="1531070"/>
            <a:ext cx="4539665" cy="1580431"/>
          </a:xfrm>
          <a:prstGeom prst="rect">
            <a:avLst/>
          </a:prstGeom>
          <a:noFill/>
          <a:ln w="0" cmpd="sng">
            <a:noFill/>
            <a:prstDash val="solid"/>
          </a:ln>
        </p:spPr>
        <p:txBody>
          <a:bodyPr vert="horz" lIns="0" tIns="123825" rIns="0" bIns="0" anchor="t"/>
          <a:lstStyle/>
          <a:p>
            <a:pPr marL="274320" marR="0" indent="0" algn="l">
              <a:lnSpc>
                <a:spcPts val="1300"/>
              </a:lnSpc>
              <a:spcAft>
                <a:spcPts val="0"/>
              </a:spcAft>
            </a:pPr>
            <a:r>
              <a:rPr lang="it-IT" sz="1100" b="1" i="1" u="sng" spc="-5" dirty="0" smtClean="0">
                <a:solidFill>
                  <a:srgbClr val="000000"/>
                </a:solidFill>
                <a:latin typeface="Century Schoolbook" panose="22635452340000000000" pitchFamily="1"/>
              </a:rPr>
              <a:t>Modifiche</a:t>
            </a:r>
            <a:r>
              <a:rPr lang="it-IT" sz="1100" u="sng" spc="-5" dirty="0" smtClean="0">
                <a:solidFill>
                  <a:srgbClr val="000000"/>
                </a:solidFill>
                <a:latin typeface="Century Schoolbook" panose="22635452340000000000" pitchFamily="1"/>
              </a:rPr>
              <a:t>: </a:t>
            </a:r>
            <a:endParaRPr lang="it-IT" sz="1100" u="sng" spc="-5" dirty="0">
              <a:solidFill>
                <a:srgbClr val="000000"/>
              </a:solidFill>
              <a:latin typeface="Century Schoolbook" panose="22635452340000000000" pitchFamily="1"/>
            </a:endParaRPr>
          </a:p>
          <a:p>
            <a:pPr marL="457200" marR="137160" indent="0" algn="l">
              <a:lnSpc>
                <a:spcPts val="1300"/>
              </a:lnSpc>
              <a:spcBef>
                <a:spcPts val="0"/>
              </a:spcBef>
              <a:spcAft>
                <a:spcPts val="0"/>
              </a:spcAft>
            </a:pPr>
            <a:r>
              <a:rPr lang="it-IT" sz="1100" spc="0" dirty="0">
                <a:solidFill>
                  <a:srgbClr val="000000"/>
                </a:solidFill>
                <a:latin typeface="Century Schoolbook" panose="22635452340000000000" pitchFamily="1"/>
              </a:rPr>
              <a:t>Tutela estesa a collaboratori di ogni tipo: lavoratori a tempo determinato, autonomi, a domicilio e a distanza </a:t>
            </a:r>
          </a:p>
          <a:p>
            <a:pPr marL="457200" marR="137160" indent="0" algn="l">
              <a:lnSpc>
                <a:spcPts val="1300"/>
              </a:lnSpc>
              <a:spcBef>
                <a:spcPts val="600"/>
              </a:spcBef>
              <a:spcAft>
                <a:spcPts val="0"/>
              </a:spcAft>
            </a:pPr>
            <a:r>
              <a:rPr lang="it-IT" sz="1100" spc="-5" dirty="0">
                <a:solidFill>
                  <a:srgbClr val="000000"/>
                </a:solidFill>
                <a:latin typeface="Century Schoolbook" panose="22635452340000000000" pitchFamily="1"/>
              </a:rPr>
              <a:t>Concetto di salute come stato di completo benessere fisico, mentale e sociale, non solo un’assenza di malattia e d’infermità </a:t>
            </a:r>
          </a:p>
          <a:p>
            <a:pPr marL="457200" marR="137160" indent="0" algn="l">
              <a:lnSpc>
                <a:spcPts val="1300"/>
              </a:lnSpc>
              <a:spcBef>
                <a:spcPts val="600"/>
              </a:spcBef>
              <a:spcAft>
                <a:spcPts val="585"/>
              </a:spcAft>
            </a:pPr>
            <a:r>
              <a:rPr lang="it-IT" sz="1100" spc="0" dirty="0">
                <a:solidFill>
                  <a:srgbClr val="000000"/>
                </a:solidFill>
                <a:latin typeface="Century Schoolbook" panose="22635452340000000000" pitchFamily="1"/>
              </a:rPr>
              <a:t>Rafforzamento delle prerogative delle rappresentanze dei lavoratori </a:t>
            </a:r>
          </a:p>
        </p:txBody>
      </p:sp>
      <p:sp>
        <p:nvSpPr>
          <p:cNvPr id="58" name="Segnaposto testo 57"/>
          <p:cNvSpPr>
            <a:spLocks noGrp="1"/>
          </p:cNvSpPr>
          <p:nvPr>
            <p:ph type="body" idx="10"/>
          </p:nvPr>
        </p:nvSpPr>
        <p:spPr>
          <a:xfrm>
            <a:off x="248287" y="3111501"/>
            <a:ext cx="4690745" cy="4008756"/>
          </a:xfrm>
          <a:prstGeom prst="rect">
            <a:avLst/>
          </a:prstGeom>
          <a:noFill/>
          <a:ln w="0" cmpd="sng">
            <a:noFill/>
            <a:prstDash val="solid"/>
          </a:ln>
        </p:spPr>
        <p:txBody>
          <a:bodyPr vert="horz" lIns="0" tIns="0" rIns="0" bIns="0" anchor="t"/>
          <a:lstStyle/>
          <a:p>
            <a:pPr marL="457200" marR="1691640" indent="0" algn="l">
              <a:lnSpc>
                <a:spcPts val="1600"/>
              </a:lnSpc>
              <a:spcAft>
                <a:spcPts val="0"/>
              </a:spcAft>
            </a:pPr>
            <a:r>
              <a:rPr lang="it-IT" sz="1100" spc="0" dirty="0">
                <a:solidFill>
                  <a:srgbClr val="000000"/>
                </a:solidFill>
                <a:latin typeface="Century Schoolbook" panose="22635452340000000000" pitchFamily="1"/>
              </a:rPr>
              <a:t>Revisioni (inasprimento) delle sanzioni Semplificazione degli obblighi formali. </a:t>
            </a:r>
          </a:p>
          <a:p>
            <a:pPr marL="274320" marR="137160" indent="0" algn="l">
              <a:lnSpc>
                <a:spcPts val="1400"/>
              </a:lnSpc>
              <a:spcBef>
                <a:spcPts val="625"/>
              </a:spcBef>
              <a:spcAft>
                <a:spcPts val="0"/>
              </a:spcAft>
            </a:pPr>
            <a:r>
              <a:rPr lang="it-IT" sz="1200" b="1" i="1" u="sng" spc="0" dirty="0" err="1" smtClean="0">
                <a:solidFill>
                  <a:srgbClr val="000000"/>
                </a:solidFill>
                <a:latin typeface="Century Schoolbook" panose="22635452340000000000" pitchFamily="1"/>
              </a:rPr>
              <a:t>Alcuneinnovazioni</a:t>
            </a:r>
            <a:r>
              <a:rPr lang="it-IT" sz="1200" u="sng" spc="0" dirty="0">
                <a:solidFill>
                  <a:srgbClr val="000000"/>
                </a:solidFill>
                <a:latin typeface="Century Schoolbook" panose="22635452340000000000" pitchFamily="1"/>
              </a:rPr>
              <a:t>:</a:t>
            </a:r>
            <a:r>
              <a:rPr lang="it-IT" sz="1200" spc="0" dirty="0">
                <a:solidFill>
                  <a:srgbClr val="000000"/>
                </a:solidFill>
                <a:latin typeface="Century Schoolbook" panose="22635452340000000000" pitchFamily="1"/>
              </a:rPr>
              <a:t> le misure generali di tutela e la valutazione dei rischi (Artt. 15-17-25-28-29) La valutazione dei rischi è un obbligo preciso del datore di lavoro insieme alla redazione del Documento di Valutazione dei Rischi (DVR) </a:t>
            </a:r>
          </a:p>
          <a:p>
            <a:pPr marL="274320" marR="0" indent="0" algn="l">
              <a:lnSpc>
                <a:spcPts val="1300"/>
              </a:lnSpc>
              <a:spcBef>
                <a:spcPts val="90"/>
              </a:spcBef>
              <a:spcAft>
                <a:spcPts val="0"/>
              </a:spcAft>
            </a:pPr>
            <a:r>
              <a:rPr lang="it-IT" sz="1200" spc="0" dirty="0">
                <a:solidFill>
                  <a:srgbClr val="000000"/>
                </a:solidFill>
                <a:latin typeface="Times New Roman" panose="22635452340000000000" pitchFamily="1"/>
              </a:rPr>
              <a:t>- </a:t>
            </a:r>
            <a:r>
              <a:rPr lang="it-IT" sz="1200" spc="0" dirty="0">
                <a:solidFill>
                  <a:srgbClr val="000000"/>
                </a:solidFill>
                <a:latin typeface="Century Schoolbook" panose="22635452340000000000" pitchFamily="1"/>
              </a:rPr>
              <a:t>Stress da lavoro inserito nel computo dei rischi </a:t>
            </a:r>
          </a:p>
          <a:p>
            <a:pPr marL="365760" marR="137160" indent="-91440" algn="l">
              <a:lnSpc>
                <a:spcPts val="1400"/>
              </a:lnSpc>
              <a:spcBef>
                <a:spcPts val="0"/>
              </a:spcBef>
              <a:spcAft>
                <a:spcPts val="0"/>
              </a:spcAft>
            </a:pPr>
            <a:r>
              <a:rPr lang="it-IT" sz="1200" spc="0" dirty="0">
                <a:solidFill>
                  <a:srgbClr val="000000"/>
                </a:solidFill>
                <a:latin typeface="Times New Roman" panose="22635452340000000000" pitchFamily="1"/>
              </a:rPr>
              <a:t>- </a:t>
            </a:r>
            <a:r>
              <a:rPr lang="it-IT" sz="1200" spc="0" dirty="0">
                <a:solidFill>
                  <a:srgbClr val="000000"/>
                </a:solidFill>
                <a:latin typeface="Century Schoolbook" panose="22635452340000000000" pitchFamily="1"/>
              </a:rPr>
              <a:t>Individuazione procedure per l’attuazione delle misure da adottare </a:t>
            </a:r>
          </a:p>
          <a:p>
            <a:pPr marL="457200" marR="137160" indent="-182880" algn="l">
              <a:lnSpc>
                <a:spcPts val="1400"/>
              </a:lnSpc>
              <a:spcBef>
                <a:spcPts val="0"/>
              </a:spcBef>
              <a:spcAft>
                <a:spcPts val="0"/>
              </a:spcAft>
            </a:pPr>
            <a:r>
              <a:rPr lang="it-IT" sz="1200" spc="0" dirty="0">
                <a:solidFill>
                  <a:srgbClr val="000000"/>
                </a:solidFill>
                <a:latin typeface="Century Schoolbook" panose="22635452340000000000" pitchFamily="1"/>
              </a:rPr>
              <a:t>(assegnate a soggetti in possesso di competenze specifiche) Individuazione mansioni a rischio specifico che richiedono competenze e addestramento particolare. </a:t>
            </a:r>
          </a:p>
          <a:p>
            <a:pPr marL="365760" marR="137160" indent="91440" algn="just">
              <a:lnSpc>
                <a:spcPts val="1400"/>
              </a:lnSpc>
              <a:spcBef>
                <a:spcPts val="25"/>
              </a:spcBef>
              <a:spcAft>
                <a:spcPts val="8900"/>
              </a:spcAft>
            </a:pPr>
            <a:r>
              <a:rPr lang="it-IT" sz="1200" spc="0" dirty="0">
                <a:solidFill>
                  <a:srgbClr val="000000"/>
                </a:solidFill>
                <a:latin typeface="Century Schoolbook" panose="22635452340000000000" pitchFamily="1"/>
              </a:rPr>
              <a:t>Esplicitazione dei nominativi di RSPP, RLS (RLST) e Medico Competente </a:t>
            </a:r>
          </a:p>
        </p:txBody>
      </p:sp>
      <p:sp>
        <p:nvSpPr>
          <p:cNvPr id="59" name="Segnaposto testo 58"/>
          <p:cNvSpPr>
            <a:spLocks noGrp="1"/>
          </p:cNvSpPr>
          <p:nvPr>
            <p:ph type="body" idx="10"/>
          </p:nvPr>
        </p:nvSpPr>
        <p:spPr>
          <a:xfrm>
            <a:off x="248287" y="7075687"/>
            <a:ext cx="4690745" cy="163314"/>
          </a:xfrm>
          <a:prstGeom prst="rect">
            <a:avLst/>
          </a:prstGeom>
          <a:noFill/>
          <a:ln w="0" cmpd="sng">
            <a:noFill/>
            <a:prstDash val="solid"/>
          </a:ln>
        </p:spPr>
        <p:txBody>
          <a:bodyPr vert="horz" lIns="0" tIns="0" rIns="0" bIns="0" anchor="t"/>
          <a:lstStyle/>
          <a:p>
            <a:pPr marL="0" marR="0" indent="0" algn="ctr">
              <a:lnSpc>
                <a:spcPts val="800"/>
              </a:lnSpc>
              <a:spcAft>
                <a:spcPts val="0"/>
              </a:spcAft>
            </a:pPr>
            <a:r>
              <a:rPr lang="it-IT" sz="1000" spc="0" dirty="0">
                <a:solidFill>
                  <a:srgbClr val="000000"/>
                </a:solidFill>
                <a:latin typeface="Times New Roman" panose="22635452340000000000" pitchFamily="1"/>
              </a:rPr>
              <a:t>5 </a:t>
            </a:r>
          </a:p>
        </p:txBody>
      </p:sp>
      <p:sp>
        <p:nvSpPr>
          <p:cNvPr id="62" name="Segnaposto testo 61"/>
          <p:cNvSpPr>
            <a:spLocks noGrp="1"/>
          </p:cNvSpPr>
          <p:nvPr>
            <p:ph type="body" idx="10"/>
          </p:nvPr>
        </p:nvSpPr>
        <p:spPr>
          <a:xfrm>
            <a:off x="856616" y="399415"/>
            <a:ext cx="3639186" cy="432436"/>
          </a:xfrm>
          <a:prstGeom prst="rect">
            <a:avLst/>
          </a:prstGeom>
          <a:noFill/>
          <a:ln w="0" cmpd="sng">
            <a:noFill/>
            <a:prstDash val="solid"/>
          </a:ln>
        </p:spPr>
        <p:txBody>
          <a:bodyPr vert="horz" lIns="0" tIns="0" rIns="0" bIns="0" anchor="t"/>
          <a:lstStyle/>
          <a:p>
            <a:pPr marL="228600" marR="0" indent="0" algn="l">
              <a:lnSpc>
                <a:spcPts val="1300"/>
              </a:lnSpc>
              <a:spcAft>
                <a:spcPts val="0"/>
              </a:spcAft>
            </a:pPr>
            <a:r>
              <a:rPr lang="it-IT" sz="1400" b="1" spc="0">
                <a:solidFill>
                  <a:srgbClr val="000000"/>
                </a:solidFill>
                <a:latin typeface="Times New Roman" panose="22635452340000000000" pitchFamily="1"/>
              </a:rPr>
              <a:t>D.Lgs. 9 aprile 2008, n° 81-TESTO UNICO </a:t>
            </a:r>
          </a:p>
          <a:p>
            <a:pPr marL="0" marR="0" indent="0" algn="l">
              <a:lnSpc>
                <a:spcPts val="1100"/>
              </a:lnSpc>
              <a:spcBef>
                <a:spcPts val="845"/>
              </a:spcBef>
              <a:spcAft>
                <a:spcPts val="0"/>
              </a:spcAft>
            </a:pPr>
            <a:r>
              <a:rPr lang="it-IT" sz="1100" b="1" spc="-10">
                <a:solidFill>
                  <a:srgbClr val="000000"/>
                </a:solidFill>
                <a:latin typeface="Times New Roman" panose="22635452340000000000" pitchFamily="1"/>
              </a:rPr>
              <a:t>Principali cambiamenti apportati d.Lgs. 626/94 e innovazioni </a:t>
            </a:r>
          </a:p>
        </p:txBody>
      </p:sp>
      <p:cxnSp>
        <p:nvCxnSpPr>
          <p:cNvPr id="63" name="Connettore 1 62"/>
          <p:cNvCxnSpPr/>
          <p:nvPr/>
        </p:nvCxnSpPr>
        <p:spPr>
          <a:xfrm>
            <a:off x="518162" y="207011"/>
            <a:ext cx="4340859" cy="0"/>
          </a:xfrm>
          <a:prstGeom prst="line">
            <a:avLst/>
          </a:prstGeom>
          <a:ln w="18415" cmpd="dbl">
            <a:solidFill>
              <a:srgbClr val="FEFE98"/>
            </a:solidFill>
          </a:ln>
        </p:spPr>
      </p:cxnSp>
      <p:cxnSp>
        <p:nvCxnSpPr>
          <p:cNvPr id="10" name="Connettore 1 9"/>
          <p:cNvCxnSpPr/>
          <p:nvPr/>
        </p:nvCxnSpPr>
        <p:spPr>
          <a:xfrm>
            <a:off x="539477" y="378941"/>
            <a:ext cx="4364990" cy="0"/>
          </a:xfrm>
          <a:prstGeom prst="line">
            <a:avLst/>
          </a:prstGeom>
          <a:ln w="18415" cmpd="dbl">
            <a:solidFill>
              <a:srgbClr val="FF6600"/>
            </a:solidFill>
          </a:ln>
        </p:spPr>
      </p:cxnSp>
    </p:spTree>
  </p:cSld>
  <p:clrMapOvr>
    <a:masterClrMapping/>
  </p:clrMapOvr>
  <p:transition advClick="0" advTm="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jpg"/>
          <p:cNvPicPr/>
          <p:nvPr/>
        </p:nvPicPr>
        <p:blipFill>
          <a:blip r:embed="rId2" cstate="print"/>
          <a:stretch>
            <a:fillRect/>
          </a:stretch>
        </p:blipFill>
        <p:spPr>
          <a:xfrm>
            <a:off x="2123654" y="2755209"/>
            <a:ext cx="3529330" cy="4227830"/>
          </a:xfrm>
          <a:prstGeom prst="rect">
            <a:avLst/>
          </a:prstGeom>
        </p:spPr>
      </p:pic>
      <p:sp>
        <p:nvSpPr>
          <p:cNvPr id="67" name="Segnaposto testo 66"/>
          <p:cNvSpPr>
            <a:spLocks noGrp="1"/>
          </p:cNvSpPr>
          <p:nvPr>
            <p:ph type="body" idx="10"/>
          </p:nvPr>
        </p:nvSpPr>
        <p:spPr>
          <a:xfrm>
            <a:off x="539750" y="355602"/>
            <a:ext cx="6480447" cy="2463800"/>
          </a:xfrm>
          <a:prstGeom prst="rect">
            <a:avLst/>
          </a:prstGeom>
          <a:noFill/>
          <a:ln w="0" cmpd="sng">
            <a:noFill/>
            <a:prstDash val="solid"/>
          </a:ln>
        </p:spPr>
        <p:txBody>
          <a:bodyPr vert="horz" lIns="0" tIns="1270" rIns="0" bIns="0" anchor="t"/>
          <a:lstStyle/>
          <a:p>
            <a:pPr marL="0" marR="45720" indent="0" algn="ctr">
              <a:lnSpc>
                <a:spcPts val="1300"/>
              </a:lnSpc>
              <a:spcAft>
                <a:spcPts val="0"/>
              </a:spcAft>
            </a:pPr>
            <a:r>
              <a:rPr lang="it-IT" sz="1100" spc="0" dirty="0">
                <a:solidFill>
                  <a:srgbClr val="000000"/>
                </a:solidFill>
                <a:latin typeface="Century Schoolbook" panose="22635452340000000000" pitchFamily="1"/>
              </a:rPr>
              <a:t>Come già evidenziato gli obbiettivi del decreto riguardano: </a:t>
            </a:r>
          </a:p>
          <a:p>
            <a:pPr marL="228600" marR="45720" indent="228600" algn="ctr">
              <a:lnSpc>
                <a:spcPts val="1300"/>
              </a:lnSpc>
              <a:spcBef>
                <a:spcPts val="95"/>
              </a:spcBef>
              <a:spcAft>
                <a:spcPts val="0"/>
              </a:spcAft>
              <a:buFont typeface="Century Schoolbook"/>
              <a:buAutoNum type="arabicPeriod"/>
            </a:pPr>
            <a:r>
              <a:rPr lang="it-IT" sz="1100" spc="0" dirty="0">
                <a:solidFill>
                  <a:srgbClr val="000000"/>
                </a:solidFill>
                <a:latin typeface="Century Schoolbook" panose="22635452340000000000" pitchFamily="1"/>
              </a:rPr>
              <a:t>la sistematica ricerca dei rischi lavorativi e non, (indicati nella “Relazione sulla valutazione dei rischi”) </a:t>
            </a:r>
          </a:p>
          <a:p>
            <a:pPr marL="228600" marR="45720" indent="228600" algn="ctr">
              <a:lnSpc>
                <a:spcPts val="1300"/>
              </a:lnSpc>
              <a:spcBef>
                <a:spcPts val="115"/>
              </a:spcBef>
              <a:spcAft>
                <a:spcPts val="0"/>
              </a:spcAft>
              <a:buFont typeface="Century Schoolbook"/>
              <a:buAutoNum type="arabicPeriod"/>
            </a:pPr>
            <a:r>
              <a:rPr lang="it-IT" sz="1100" spc="0" dirty="0">
                <a:solidFill>
                  <a:srgbClr val="000000"/>
                </a:solidFill>
                <a:latin typeface="Century Schoolbook" panose="22635452340000000000" pitchFamily="1"/>
              </a:rPr>
              <a:t>la loro eliminazione o contenimento prima che producano effetti indesiderati. </a:t>
            </a:r>
          </a:p>
          <a:p>
            <a:pPr marL="0" marR="45720" indent="91440" algn="ctr">
              <a:lnSpc>
                <a:spcPts val="1300"/>
              </a:lnSpc>
              <a:spcBef>
                <a:spcPts val="5"/>
              </a:spcBef>
              <a:spcAft>
                <a:spcPts val="0"/>
              </a:spcAft>
            </a:pPr>
            <a:r>
              <a:rPr lang="it-IT" sz="1100" spc="0" dirty="0">
                <a:solidFill>
                  <a:srgbClr val="000000"/>
                </a:solidFill>
                <a:latin typeface="Century Schoolbook" panose="22635452340000000000" pitchFamily="1"/>
              </a:rPr>
              <a:t>Una tale impostazione presuppone il coinvolgimento attivo di vari </a:t>
            </a:r>
            <a:r>
              <a:rPr lang="it-IT" sz="1100" i="1" spc="0" dirty="0">
                <a:solidFill>
                  <a:srgbClr val="000000"/>
                </a:solidFill>
                <a:latin typeface="Century Schoolbook" panose="22635452340000000000" pitchFamily="1"/>
              </a:rPr>
              <a:t>“soggetti”</a:t>
            </a:r>
            <a:r>
              <a:rPr lang="it-IT" sz="1100" spc="0" dirty="0">
                <a:solidFill>
                  <a:srgbClr val="000000"/>
                </a:solidFill>
                <a:latin typeface="Century Schoolbook" panose="22635452340000000000" pitchFamily="1"/>
              </a:rPr>
              <a:t>, per ognuno dei quali sono previsti obblighi e sanzioni, si ritiene pertanto necessaria un'adeguata </a:t>
            </a:r>
            <a:r>
              <a:rPr lang="it-IT" sz="1100" b="1" i="1" spc="0" dirty="0">
                <a:solidFill>
                  <a:srgbClr val="000000"/>
                </a:solidFill>
                <a:latin typeface="Century Schoolbook" panose="22635452340000000000" pitchFamily="1"/>
              </a:rPr>
              <a:t>“formazione” </a:t>
            </a:r>
            <a:r>
              <a:rPr lang="it-IT" sz="1100" spc="0" dirty="0">
                <a:solidFill>
                  <a:srgbClr val="000000"/>
                </a:solidFill>
                <a:latin typeface="Century Schoolbook" panose="22635452340000000000" pitchFamily="1"/>
              </a:rPr>
              <a:t>e </a:t>
            </a:r>
            <a:r>
              <a:rPr lang="it-IT" sz="1100" b="1" i="1" spc="0" dirty="0">
                <a:solidFill>
                  <a:srgbClr val="000000"/>
                </a:solidFill>
                <a:latin typeface="Century Schoolbook" panose="22635452340000000000" pitchFamily="1"/>
              </a:rPr>
              <a:t>“informazione” </a:t>
            </a:r>
            <a:r>
              <a:rPr lang="it-IT" sz="1100" spc="0" dirty="0">
                <a:solidFill>
                  <a:srgbClr val="000000"/>
                </a:solidFill>
                <a:latin typeface="Century Schoolbook" panose="22635452340000000000" pitchFamily="1"/>
              </a:rPr>
              <a:t>degli stessi. </a:t>
            </a:r>
          </a:p>
          <a:p>
            <a:pPr marL="0" marR="45720" indent="91440" algn="ctr">
              <a:lnSpc>
                <a:spcPts val="1300"/>
              </a:lnSpc>
              <a:spcBef>
                <a:spcPts val="25"/>
              </a:spcBef>
              <a:spcAft>
                <a:spcPts val="1965"/>
              </a:spcAft>
            </a:pPr>
            <a:r>
              <a:rPr lang="it-IT" sz="1100" spc="0" dirty="0">
                <a:solidFill>
                  <a:srgbClr val="000000"/>
                </a:solidFill>
                <a:latin typeface="Century Schoolbook" panose="22635452340000000000" pitchFamily="1"/>
              </a:rPr>
              <a:t>Il D.M.382/98 parla genericamente di “utenti”, termine comprensivo di tutti coloro che frequentano la scuola anche solo occasionalmente, come ad esempio i genitori durante i consigli di classe e i colloqui con i professori. </a:t>
            </a:r>
          </a:p>
        </p:txBody>
      </p:sp>
      <p:sp>
        <p:nvSpPr>
          <p:cNvPr id="70" name="Segnaposto testo 69"/>
          <p:cNvSpPr>
            <a:spLocks noGrp="1"/>
          </p:cNvSpPr>
          <p:nvPr>
            <p:ph type="body" idx="10"/>
          </p:nvPr>
        </p:nvSpPr>
        <p:spPr>
          <a:xfrm>
            <a:off x="2482216" y="7162801"/>
            <a:ext cx="183515" cy="153035"/>
          </a:xfrm>
          <a:prstGeom prst="rect">
            <a:avLst/>
          </a:prstGeom>
          <a:noFill/>
          <a:ln w="0" cmpd="sng">
            <a:noFill/>
            <a:prstDash val="solid"/>
          </a:ln>
        </p:spPr>
        <p:txBody>
          <a:bodyPr vert="horz" lIns="0" tIns="8255" rIns="0" bIns="0" anchor="t"/>
          <a:lstStyle/>
          <a:p>
            <a:pPr marL="0" marR="0" indent="0" algn="ctr">
              <a:lnSpc>
                <a:spcPts val="1100"/>
              </a:lnSpc>
              <a:spcAft>
                <a:spcPts val="0"/>
              </a:spcAft>
            </a:pPr>
            <a:r>
              <a:rPr lang="it-IT" sz="1000" spc="0">
                <a:solidFill>
                  <a:srgbClr val="000000"/>
                </a:solidFill>
                <a:latin typeface="Times New Roman" panose="22635452340000000000" pitchFamily="1"/>
              </a:rPr>
              <a:t>6 </a:t>
            </a:r>
          </a:p>
        </p:txBody>
      </p:sp>
    </p:spTree>
  </p:cSld>
  <p:clrMapOvr>
    <a:masterClrMapping/>
  </p:clrMapOvr>
  <p:transition advClick="0" advTm="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jpg"/>
          <p:cNvPicPr/>
          <p:nvPr/>
        </p:nvPicPr>
        <p:blipFill>
          <a:blip r:embed="rId2" cstate="print"/>
          <a:stretch>
            <a:fillRect/>
          </a:stretch>
        </p:blipFill>
        <p:spPr>
          <a:xfrm>
            <a:off x="1499870" y="1786256"/>
            <a:ext cx="78741" cy="691514"/>
          </a:xfrm>
          <a:prstGeom prst="rect">
            <a:avLst/>
          </a:prstGeom>
        </p:spPr>
      </p:pic>
      <p:pic>
        <p:nvPicPr>
          <p:cNvPr id="80" name="Image.jpg"/>
          <p:cNvPicPr/>
          <p:nvPr/>
        </p:nvPicPr>
        <p:blipFill>
          <a:blip r:embed="rId3" cstate="print"/>
          <a:stretch>
            <a:fillRect/>
          </a:stretch>
        </p:blipFill>
        <p:spPr>
          <a:xfrm>
            <a:off x="4395470" y="1947545"/>
            <a:ext cx="78741" cy="387351"/>
          </a:xfrm>
          <a:prstGeom prst="rect">
            <a:avLst/>
          </a:prstGeom>
        </p:spPr>
      </p:pic>
      <p:pic>
        <p:nvPicPr>
          <p:cNvPr id="84" name="Image.jpg"/>
          <p:cNvPicPr/>
          <p:nvPr/>
        </p:nvPicPr>
        <p:blipFill>
          <a:blip r:embed="rId4" cstate="print"/>
          <a:stretch>
            <a:fillRect/>
          </a:stretch>
        </p:blipFill>
        <p:spPr>
          <a:xfrm>
            <a:off x="2907666" y="2597153"/>
            <a:ext cx="73025" cy="76199"/>
          </a:xfrm>
          <a:prstGeom prst="rect">
            <a:avLst/>
          </a:prstGeom>
        </p:spPr>
      </p:pic>
      <p:pic>
        <p:nvPicPr>
          <p:cNvPr id="86" name="Image.jpg"/>
          <p:cNvPicPr/>
          <p:nvPr/>
        </p:nvPicPr>
        <p:blipFill>
          <a:blip r:embed="rId5" cstate="print"/>
          <a:stretch>
            <a:fillRect/>
          </a:stretch>
        </p:blipFill>
        <p:spPr>
          <a:xfrm>
            <a:off x="2947670" y="3996056"/>
            <a:ext cx="78741" cy="76199"/>
          </a:xfrm>
          <a:prstGeom prst="rect">
            <a:avLst/>
          </a:prstGeom>
        </p:spPr>
      </p:pic>
      <p:pic>
        <p:nvPicPr>
          <p:cNvPr id="89" name="Image.jpg"/>
          <p:cNvPicPr/>
          <p:nvPr/>
        </p:nvPicPr>
        <p:blipFill>
          <a:blip r:embed="rId6" cstate="print"/>
          <a:stretch>
            <a:fillRect/>
          </a:stretch>
        </p:blipFill>
        <p:spPr>
          <a:xfrm>
            <a:off x="2719070" y="5215258"/>
            <a:ext cx="78741" cy="73025"/>
          </a:xfrm>
          <a:prstGeom prst="rect">
            <a:avLst/>
          </a:prstGeom>
        </p:spPr>
      </p:pic>
      <p:pic>
        <p:nvPicPr>
          <p:cNvPr id="92" name="Image.jpg"/>
          <p:cNvPicPr/>
          <p:nvPr/>
        </p:nvPicPr>
        <p:blipFill>
          <a:blip r:embed="rId7" cstate="print"/>
          <a:stretch>
            <a:fillRect/>
          </a:stretch>
        </p:blipFill>
        <p:spPr>
          <a:xfrm>
            <a:off x="1042672" y="5589907"/>
            <a:ext cx="3431540" cy="460375"/>
          </a:xfrm>
          <a:prstGeom prst="rect">
            <a:avLst/>
          </a:prstGeom>
          <a:solidFill>
            <a:srgbClr val="00B0F0"/>
          </a:solidFill>
          <a:ln>
            <a:solidFill>
              <a:schemeClr val="accent1"/>
            </a:solidFill>
          </a:ln>
        </p:spPr>
      </p:pic>
      <p:sp>
        <p:nvSpPr>
          <p:cNvPr id="75" name="Segnaposto testo 74"/>
          <p:cNvSpPr>
            <a:spLocks noGrp="1"/>
          </p:cNvSpPr>
          <p:nvPr>
            <p:ph type="body" idx="10"/>
          </p:nvPr>
        </p:nvSpPr>
        <p:spPr>
          <a:xfrm>
            <a:off x="499746" y="355603"/>
            <a:ext cx="4343399" cy="327025"/>
          </a:xfrm>
          <a:prstGeom prst="rect">
            <a:avLst/>
          </a:prstGeom>
          <a:noFill/>
          <a:ln w="0" cmpd="sng">
            <a:noFill/>
            <a:prstDash val="solid"/>
          </a:ln>
        </p:spPr>
        <p:txBody>
          <a:bodyPr vert="horz" lIns="0" tIns="3175" rIns="0" bIns="0" anchor="t"/>
          <a:lstStyle/>
          <a:p>
            <a:pPr marL="45720" marR="0" indent="0" algn="l">
              <a:lnSpc>
                <a:spcPts val="1200"/>
              </a:lnSpc>
              <a:spcAft>
                <a:spcPts val="1230"/>
              </a:spcAft>
            </a:pPr>
            <a:r>
              <a:rPr lang="it-IT" sz="1100" spc="0" dirty="0">
                <a:solidFill>
                  <a:srgbClr val="000000"/>
                </a:solidFill>
                <a:latin typeface="Times New Roman" panose="22635452340000000000" pitchFamily="1"/>
              </a:rPr>
              <a:t>I “soggetti” individuati dalla normativa sono: </a:t>
            </a:r>
          </a:p>
        </p:txBody>
      </p:sp>
      <p:sp>
        <p:nvSpPr>
          <p:cNvPr id="76" name="Segnaposto testo 75"/>
          <p:cNvSpPr>
            <a:spLocks noGrp="1"/>
          </p:cNvSpPr>
          <p:nvPr>
            <p:ph type="body" idx="10"/>
          </p:nvPr>
        </p:nvSpPr>
        <p:spPr>
          <a:xfrm>
            <a:off x="621667" y="682628"/>
            <a:ext cx="954405" cy="131445"/>
          </a:xfrm>
          <a:prstGeom prst="rect">
            <a:avLst/>
          </a:prstGeom>
          <a:solidFill>
            <a:srgbClr val="FFFF00"/>
          </a:solidFill>
          <a:ln w="0" cmpd="sng">
            <a:noFill/>
            <a:prstDash val="solid"/>
          </a:ln>
        </p:spPr>
        <p:txBody>
          <a:bodyPr vert="horz" lIns="0" tIns="3175" rIns="0" bIns="0" anchor="t"/>
          <a:lstStyle/>
          <a:p>
            <a:pPr marL="0" marR="0" indent="0" algn="l">
              <a:lnSpc>
                <a:spcPts val="1000"/>
              </a:lnSpc>
              <a:spcAft>
                <a:spcPts val="0"/>
              </a:spcAft>
            </a:pPr>
            <a:r>
              <a:rPr lang="it-IT" sz="1100" b="1" i="1" spc="-20">
                <a:solidFill>
                  <a:srgbClr val="000000"/>
                </a:solidFill>
                <a:latin typeface="Times New Roman" panose="22635452340000000000" pitchFamily="1"/>
              </a:rPr>
              <a:t>Datore di lavoro </a:t>
            </a:r>
          </a:p>
        </p:txBody>
      </p:sp>
      <p:sp>
        <p:nvSpPr>
          <p:cNvPr id="77" name="Segnaposto testo 76"/>
          <p:cNvSpPr>
            <a:spLocks noGrp="1"/>
          </p:cNvSpPr>
          <p:nvPr>
            <p:ph type="body" idx="10"/>
          </p:nvPr>
        </p:nvSpPr>
        <p:spPr>
          <a:xfrm>
            <a:off x="499746" y="828042"/>
            <a:ext cx="4343399" cy="858520"/>
          </a:xfrm>
          <a:prstGeom prst="rect">
            <a:avLst/>
          </a:prstGeom>
          <a:noFill/>
          <a:ln w="0" cmpd="sng">
            <a:noFill/>
            <a:prstDash val="solid"/>
          </a:ln>
        </p:spPr>
        <p:txBody>
          <a:bodyPr vert="horz" lIns="0" tIns="86360" rIns="0" bIns="0" anchor="t"/>
          <a:lstStyle/>
          <a:p>
            <a:pPr marL="0" marR="0" indent="91440" algn="just">
              <a:lnSpc>
                <a:spcPts val="1200"/>
              </a:lnSpc>
              <a:spcAft>
                <a:spcPts val="0"/>
              </a:spcAft>
            </a:pPr>
            <a:r>
              <a:rPr lang="it-IT" sz="1100" i="1" spc="0">
                <a:solidFill>
                  <a:srgbClr val="000000"/>
                </a:solidFill>
                <a:latin typeface="Times New Roman" panose="22635452340000000000" pitchFamily="1"/>
              </a:rPr>
              <a:t>Il Datore di lavoro, per le istituzioni scolastiche ed educative, è il Dirigente Scolastico. </a:t>
            </a:r>
          </a:p>
          <a:p>
            <a:pPr marL="0" marR="0" indent="91440" algn="just">
              <a:lnSpc>
                <a:spcPts val="1200"/>
              </a:lnSpc>
              <a:spcBef>
                <a:spcPts val="600"/>
              </a:spcBef>
              <a:spcAft>
                <a:spcPts val="365"/>
              </a:spcAft>
            </a:pPr>
            <a:r>
              <a:rPr lang="it-IT" sz="1100" spc="0">
                <a:solidFill>
                  <a:srgbClr val="000000"/>
                </a:solidFill>
                <a:latin typeface="Times New Roman" panose="22635452340000000000" pitchFamily="1"/>
              </a:rPr>
              <a:t>Al Datore di lavoro è attribuito il compito di porre in essere i vari adempimenti di carattere generale concernenti essenzialmente: </a:t>
            </a:r>
          </a:p>
        </p:txBody>
      </p:sp>
      <p:sp>
        <p:nvSpPr>
          <p:cNvPr id="78" name="Segnaposto testo 77"/>
          <p:cNvSpPr>
            <a:spLocks noGrp="1"/>
          </p:cNvSpPr>
          <p:nvPr>
            <p:ph type="body" idx="10"/>
          </p:nvPr>
        </p:nvSpPr>
        <p:spPr>
          <a:xfrm>
            <a:off x="1542416" y="1795148"/>
            <a:ext cx="2490470" cy="368935"/>
          </a:xfrm>
          <a:prstGeom prst="rect">
            <a:avLst/>
          </a:prstGeom>
          <a:noFill/>
          <a:ln w="0" cmpd="sng">
            <a:noFill/>
            <a:prstDash val="solid"/>
          </a:ln>
        </p:spPr>
        <p:txBody>
          <a:bodyPr vert="horz" lIns="0" tIns="2540" rIns="0" bIns="0" anchor="t"/>
          <a:lstStyle/>
          <a:p>
            <a:pPr marL="0" marR="0" indent="0" algn="ctr">
              <a:lnSpc>
                <a:spcPts val="1200"/>
              </a:lnSpc>
              <a:spcAft>
                <a:spcPts val="1565"/>
              </a:spcAft>
            </a:pPr>
            <a:r>
              <a:rPr lang="it-IT" sz="1100" spc="0">
                <a:solidFill>
                  <a:srgbClr val="000000"/>
                </a:solidFill>
                <a:latin typeface="Times New Roman" panose="22635452340000000000" pitchFamily="1"/>
              </a:rPr>
              <a:t>DIRIGENTE SCLASTICO </a:t>
            </a:r>
          </a:p>
        </p:txBody>
      </p:sp>
      <p:sp>
        <p:nvSpPr>
          <p:cNvPr id="81" name="Segnaposto testo 80"/>
          <p:cNvSpPr>
            <a:spLocks noGrp="1"/>
          </p:cNvSpPr>
          <p:nvPr>
            <p:ph type="body" idx="10"/>
          </p:nvPr>
        </p:nvSpPr>
        <p:spPr>
          <a:xfrm>
            <a:off x="3139441" y="2405382"/>
            <a:ext cx="1895475" cy="755015"/>
          </a:xfrm>
          <a:prstGeom prst="rect">
            <a:avLst/>
          </a:prstGeom>
          <a:noFill/>
          <a:ln w="6350" cmpd="sng">
            <a:solidFill>
              <a:srgbClr val="000000"/>
            </a:solidFill>
            <a:prstDash val="solid"/>
          </a:ln>
        </p:spPr>
        <p:txBody>
          <a:bodyPr vert="horz" lIns="0" tIns="45085" rIns="0" bIns="0" anchor="t"/>
          <a:lstStyle/>
          <a:p>
            <a:pPr marL="91440" marR="91440" indent="0" algn="just">
              <a:lnSpc>
                <a:spcPts val="1200"/>
              </a:lnSpc>
              <a:spcAft>
                <a:spcPts val="465"/>
              </a:spcAft>
            </a:pPr>
            <a:r>
              <a:rPr lang="it-IT" sz="1100" spc="0" dirty="0">
                <a:solidFill>
                  <a:srgbClr val="000000"/>
                </a:solidFill>
                <a:latin typeface="Times New Roman" panose="22635452340000000000" pitchFamily="1"/>
              </a:rPr>
              <a:t>Si occupa delle attività di coordinamento con l’Ente proprietario dell’immobile e ditte di servizio esterne </a:t>
            </a:r>
          </a:p>
        </p:txBody>
      </p:sp>
      <p:sp>
        <p:nvSpPr>
          <p:cNvPr id="82" name="Segnaposto testo 81"/>
          <p:cNvSpPr>
            <a:spLocks noGrp="1"/>
          </p:cNvSpPr>
          <p:nvPr>
            <p:ph type="body" idx="10"/>
          </p:nvPr>
        </p:nvSpPr>
        <p:spPr>
          <a:xfrm>
            <a:off x="247017" y="2484121"/>
            <a:ext cx="2505710" cy="1432560"/>
          </a:xfrm>
          <a:prstGeom prst="rect">
            <a:avLst/>
          </a:prstGeom>
          <a:noFill/>
          <a:ln w="0" cmpd="sng">
            <a:noFill/>
            <a:prstDash val="solid"/>
          </a:ln>
        </p:spPr>
        <p:txBody>
          <a:bodyPr vert="horz" lIns="0" tIns="86360" rIns="0" bIns="0" anchor="t"/>
          <a:lstStyle/>
          <a:p>
            <a:pPr marL="91440" marR="91440" indent="-91440" algn="just">
              <a:lnSpc>
                <a:spcPts val="1200"/>
              </a:lnSpc>
              <a:spcAft>
                <a:spcPts val="0"/>
              </a:spcAft>
            </a:pPr>
            <a:r>
              <a:rPr lang="it-IT" sz="1100" spc="0" dirty="0">
                <a:solidFill>
                  <a:srgbClr val="000000"/>
                </a:solidFill>
                <a:latin typeface="Times New Roman" panose="22635452340000000000" pitchFamily="1"/>
              </a:rPr>
              <a:t>- Designazione del responsabile del servizio di prevenzione e protezione e degli addetti del Servizio di Prevenzione e Protezione (SPP) e delle cosiddette figure sensibili (primo soccorso, antincendio e evacuazione, gestione delle emergenze); </a:t>
            </a:r>
          </a:p>
          <a:p>
            <a:pPr marL="0" marR="0" indent="0" algn="just">
              <a:lnSpc>
                <a:spcPts val="1200"/>
              </a:lnSpc>
              <a:spcBef>
                <a:spcPts val="25"/>
              </a:spcBef>
              <a:spcAft>
                <a:spcPts val="390"/>
              </a:spcAft>
            </a:pPr>
            <a:r>
              <a:rPr lang="it-IT" sz="1100" spc="0" dirty="0">
                <a:solidFill>
                  <a:srgbClr val="000000"/>
                </a:solidFill>
                <a:latin typeface="Times New Roman" panose="22635452340000000000" pitchFamily="1"/>
              </a:rPr>
              <a:t>- Nomina il medico competente </a:t>
            </a:r>
          </a:p>
        </p:txBody>
      </p:sp>
      <p:sp>
        <p:nvSpPr>
          <p:cNvPr id="87" name="Segnaposto testo 86"/>
          <p:cNvSpPr>
            <a:spLocks noGrp="1"/>
          </p:cNvSpPr>
          <p:nvPr>
            <p:ph type="body" idx="10"/>
          </p:nvPr>
        </p:nvSpPr>
        <p:spPr>
          <a:xfrm>
            <a:off x="253367" y="4154806"/>
            <a:ext cx="4708524" cy="825500"/>
          </a:xfrm>
          <a:prstGeom prst="rect">
            <a:avLst/>
          </a:prstGeom>
          <a:noFill/>
          <a:ln w="6350" cmpd="sng">
            <a:solidFill>
              <a:srgbClr val="000000"/>
            </a:solidFill>
            <a:prstDash val="solid"/>
          </a:ln>
        </p:spPr>
        <p:txBody>
          <a:bodyPr vert="horz" lIns="0" tIns="43180" rIns="0" bIns="0" anchor="t"/>
          <a:lstStyle/>
          <a:p>
            <a:pPr marL="137160" marR="411480" indent="0" algn="l">
              <a:lnSpc>
                <a:spcPts val="1300"/>
              </a:lnSpc>
              <a:spcAft>
                <a:spcPts val="550"/>
              </a:spcAft>
            </a:pPr>
            <a:r>
              <a:rPr lang="it-IT" sz="1100" spc="65" dirty="0">
                <a:solidFill>
                  <a:srgbClr val="000000"/>
                </a:solidFill>
                <a:latin typeface="Times New Roman" panose="22635452340000000000" pitchFamily="1"/>
              </a:rPr>
              <a:t>- Valuta i rischi presenti nell’ambiente di lavoro - Individua le misure di prevenzione e protezione. - Programma le misure per garantire il miglioramento nel tempo dei livelli di sicurezza </a:t>
            </a:r>
          </a:p>
        </p:txBody>
      </p:sp>
      <p:sp>
        <p:nvSpPr>
          <p:cNvPr id="90" name="Segnaposto testo 89"/>
          <p:cNvSpPr>
            <a:spLocks noGrp="1"/>
          </p:cNvSpPr>
          <p:nvPr>
            <p:ph type="body" idx="10"/>
          </p:nvPr>
        </p:nvSpPr>
        <p:spPr>
          <a:xfrm>
            <a:off x="1161416" y="5297806"/>
            <a:ext cx="3343276" cy="285750"/>
          </a:xfrm>
          <a:prstGeom prst="rect">
            <a:avLst/>
          </a:prstGeom>
          <a:noFill/>
          <a:ln w="6350" cmpd="sng">
            <a:solidFill>
              <a:srgbClr val="000000"/>
            </a:solidFill>
            <a:prstDash val="solid"/>
          </a:ln>
        </p:spPr>
        <p:txBody>
          <a:bodyPr vert="horz" lIns="0" tIns="45720" rIns="0" bIns="0" anchor="t"/>
          <a:lstStyle/>
          <a:p>
            <a:pPr marL="91440" marR="0" indent="0" algn="l">
              <a:lnSpc>
                <a:spcPts val="1300"/>
              </a:lnSpc>
              <a:spcAft>
                <a:spcPts val="455"/>
              </a:spcAft>
            </a:pPr>
            <a:r>
              <a:rPr lang="it-IT" sz="1200" spc="0">
                <a:solidFill>
                  <a:srgbClr val="000000"/>
                </a:solidFill>
                <a:latin typeface="Times New Roman" panose="22635452340000000000" pitchFamily="1"/>
              </a:rPr>
              <a:t>Elabora un documento sulla valutazione dei rischi </a:t>
            </a:r>
          </a:p>
        </p:txBody>
      </p:sp>
      <p:sp>
        <p:nvSpPr>
          <p:cNvPr id="93" name="Segnaposto testo 92"/>
          <p:cNvSpPr>
            <a:spLocks noGrp="1"/>
          </p:cNvSpPr>
          <p:nvPr>
            <p:ph type="body" idx="10"/>
          </p:nvPr>
        </p:nvSpPr>
        <p:spPr>
          <a:xfrm>
            <a:off x="560706" y="6062983"/>
            <a:ext cx="1039495" cy="742950"/>
          </a:xfrm>
          <a:prstGeom prst="rect">
            <a:avLst/>
          </a:prstGeom>
          <a:noFill/>
          <a:ln w="8890" cmpd="sng">
            <a:solidFill>
              <a:srgbClr val="000000"/>
            </a:solidFill>
            <a:prstDash val="solid"/>
          </a:ln>
        </p:spPr>
        <p:txBody>
          <a:bodyPr vert="horz" lIns="0" tIns="36830" rIns="0" bIns="0" anchor="t"/>
          <a:lstStyle/>
          <a:p>
            <a:pPr marL="91440" marR="0" indent="0" algn="l">
              <a:lnSpc>
                <a:spcPts val="1300"/>
              </a:lnSpc>
              <a:spcAft>
                <a:spcPts val="0"/>
              </a:spcAft>
            </a:pPr>
            <a:r>
              <a:rPr lang="it-IT" sz="1200" spc="0">
                <a:solidFill>
                  <a:srgbClr val="000000"/>
                </a:solidFill>
                <a:latin typeface="Times New Roman" panose="22635452340000000000" pitchFamily="1"/>
              </a:rPr>
              <a:t>Organizza il servizio di prevenzione e protezione </a:t>
            </a:r>
          </a:p>
        </p:txBody>
      </p:sp>
      <p:sp>
        <p:nvSpPr>
          <p:cNvPr id="94" name="Segnaposto testo 93"/>
          <p:cNvSpPr>
            <a:spLocks noGrp="1"/>
          </p:cNvSpPr>
          <p:nvPr>
            <p:ph type="body" idx="10"/>
          </p:nvPr>
        </p:nvSpPr>
        <p:spPr>
          <a:xfrm>
            <a:off x="1856107" y="6062980"/>
            <a:ext cx="1801494" cy="825500"/>
          </a:xfrm>
          <a:prstGeom prst="rect">
            <a:avLst/>
          </a:prstGeom>
          <a:noFill/>
          <a:ln w="0" cmpd="sng">
            <a:noFill/>
            <a:prstDash val="solid"/>
          </a:ln>
        </p:spPr>
        <p:txBody>
          <a:bodyPr vert="horz" lIns="0" tIns="36830" rIns="0" bIns="0" anchor="t"/>
          <a:lstStyle/>
          <a:p>
            <a:pPr marL="91440" marR="91440" indent="0" algn="l">
              <a:lnSpc>
                <a:spcPts val="1300"/>
              </a:lnSpc>
              <a:spcAft>
                <a:spcPts val="2015"/>
              </a:spcAft>
            </a:pPr>
            <a:r>
              <a:rPr lang="it-IT" sz="1200" spc="-10">
                <a:solidFill>
                  <a:srgbClr val="000000"/>
                </a:solidFill>
                <a:latin typeface="Times New Roman" panose="22635452340000000000" pitchFamily="1"/>
              </a:rPr>
              <a:t>Adotta le necessarie misure organizzative e gestionali per l’emergenza </a:t>
            </a:r>
          </a:p>
        </p:txBody>
      </p:sp>
      <p:sp>
        <p:nvSpPr>
          <p:cNvPr id="95" name="Segnaposto testo 94"/>
          <p:cNvSpPr>
            <a:spLocks noGrp="1"/>
          </p:cNvSpPr>
          <p:nvPr>
            <p:ph type="body" idx="10"/>
          </p:nvPr>
        </p:nvSpPr>
        <p:spPr>
          <a:xfrm>
            <a:off x="3913506" y="6062983"/>
            <a:ext cx="1191895" cy="666749"/>
          </a:xfrm>
          <a:prstGeom prst="rect">
            <a:avLst/>
          </a:prstGeom>
          <a:noFill/>
          <a:ln w="8890" cmpd="sng">
            <a:solidFill>
              <a:srgbClr val="000000"/>
            </a:solidFill>
            <a:prstDash val="solid"/>
          </a:ln>
        </p:spPr>
        <p:txBody>
          <a:bodyPr vert="horz" lIns="0" tIns="39370" rIns="0" bIns="0" anchor="t"/>
          <a:lstStyle/>
          <a:p>
            <a:pPr marL="91440" marR="0" indent="0" algn="l">
              <a:lnSpc>
                <a:spcPts val="1300"/>
              </a:lnSpc>
              <a:spcAft>
                <a:spcPts val="0"/>
              </a:spcAft>
            </a:pPr>
            <a:r>
              <a:rPr lang="it-IT" sz="1200" spc="-10">
                <a:solidFill>
                  <a:srgbClr val="000000"/>
                </a:solidFill>
                <a:latin typeface="Times New Roman" panose="22635452340000000000" pitchFamily="1"/>
              </a:rPr>
              <a:t>Assicura </a:t>
            </a:r>
          </a:p>
          <a:p>
            <a:pPr marL="91440" marR="91440" indent="0" algn="l">
              <a:lnSpc>
                <a:spcPts val="1300"/>
              </a:lnSpc>
              <a:spcBef>
                <a:spcPts val="5"/>
              </a:spcBef>
              <a:spcAft>
                <a:spcPts val="695"/>
              </a:spcAft>
            </a:pPr>
            <a:r>
              <a:rPr lang="it-IT" sz="1200" spc="0">
                <a:solidFill>
                  <a:srgbClr val="000000"/>
                </a:solidFill>
                <a:latin typeface="Times New Roman" panose="22635452340000000000" pitchFamily="1"/>
              </a:rPr>
              <a:t>l’informazione e la formazione </a:t>
            </a:r>
          </a:p>
        </p:txBody>
      </p:sp>
      <p:sp>
        <p:nvSpPr>
          <p:cNvPr id="96" name="Segnaposto testo 95"/>
          <p:cNvSpPr>
            <a:spLocks noGrp="1"/>
          </p:cNvSpPr>
          <p:nvPr>
            <p:ph type="body" idx="10"/>
          </p:nvPr>
        </p:nvSpPr>
        <p:spPr>
          <a:xfrm>
            <a:off x="2558416" y="7092315"/>
            <a:ext cx="18351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7 </a:t>
            </a:r>
          </a:p>
        </p:txBody>
      </p:sp>
      <p:cxnSp>
        <p:nvCxnSpPr>
          <p:cNvPr id="97" name="Connettore 1 96"/>
          <p:cNvCxnSpPr/>
          <p:nvPr/>
        </p:nvCxnSpPr>
        <p:spPr>
          <a:xfrm>
            <a:off x="631190" y="835024"/>
            <a:ext cx="945515" cy="0"/>
          </a:xfrm>
          <a:prstGeom prst="line">
            <a:avLst/>
          </a:prstGeom>
          <a:ln w="12065" cmpd="dbl">
            <a:solidFill>
              <a:srgbClr val="000000"/>
            </a:solidFill>
          </a:ln>
        </p:spPr>
      </p:cxnSp>
      <p:cxnSp>
        <p:nvCxnSpPr>
          <p:cNvPr id="98" name="Connettore 1 97"/>
          <p:cNvCxnSpPr/>
          <p:nvPr/>
        </p:nvCxnSpPr>
        <p:spPr>
          <a:xfrm>
            <a:off x="1536067" y="1779905"/>
            <a:ext cx="2506345" cy="0"/>
          </a:xfrm>
          <a:prstGeom prst="line">
            <a:avLst/>
          </a:prstGeom>
          <a:ln w="6350" cmpd="sng">
            <a:solidFill>
              <a:srgbClr val="000000"/>
            </a:solidFill>
          </a:ln>
        </p:spPr>
      </p:cxnSp>
      <p:cxnSp>
        <p:nvCxnSpPr>
          <p:cNvPr id="99" name="Connettore 1 98"/>
          <p:cNvCxnSpPr/>
          <p:nvPr/>
        </p:nvCxnSpPr>
        <p:spPr>
          <a:xfrm>
            <a:off x="4041776" y="1941831"/>
            <a:ext cx="387350" cy="0"/>
          </a:xfrm>
          <a:prstGeom prst="line">
            <a:avLst/>
          </a:prstGeom>
          <a:ln w="6350" cmpd="sng">
            <a:solidFill>
              <a:srgbClr val="000000"/>
            </a:solidFill>
          </a:ln>
        </p:spPr>
      </p:cxnSp>
      <p:cxnSp>
        <p:nvCxnSpPr>
          <p:cNvPr id="100" name="Connettore 1 99"/>
          <p:cNvCxnSpPr/>
          <p:nvPr/>
        </p:nvCxnSpPr>
        <p:spPr>
          <a:xfrm>
            <a:off x="2983865" y="2172974"/>
            <a:ext cx="0" cy="424814"/>
          </a:xfrm>
          <a:prstGeom prst="line">
            <a:avLst/>
          </a:prstGeom>
          <a:ln w="12065" cmpd="sng">
            <a:solidFill>
              <a:srgbClr val="000000"/>
            </a:solidFill>
          </a:ln>
        </p:spPr>
      </p:cxnSp>
      <p:cxnSp>
        <p:nvCxnSpPr>
          <p:cNvPr id="101" name="Connettore 1 100"/>
          <p:cNvCxnSpPr/>
          <p:nvPr/>
        </p:nvCxnSpPr>
        <p:spPr>
          <a:xfrm>
            <a:off x="2983865" y="2673350"/>
            <a:ext cx="0" cy="1323340"/>
          </a:xfrm>
          <a:prstGeom prst="line">
            <a:avLst/>
          </a:prstGeom>
          <a:ln w="12065" cmpd="sng">
            <a:solidFill>
              <a:srgbClr val="000000"/>
            </a:solidFill>
          </a:ln>
        </p:spPr>
      </p:cxnSp>
      <p:cxnSp>
        <p:nvCxnSpPr>
          <p:cNvPr id="102" name="Connettore 1 101"/>
          <p:cNvCxnSpPr/>
          <p:nvPr/>
        </p:nvCxnSpPr>
        <p:spPr>
          <a:xfrm>
            <a:off x="621667" y="814069"/>
            <a:ext cx="954405" cy="0"/>
          </a:xfrm>
          <a:prstGeom prst="line">
            <a:avLst/>
          </a:prstGeom>
          <a:ln w="12065" cmpd="dbl">
            <a:solidFill>
              <a:srgbClr val="000000"/>
            </a:solidFill>
          </a:ln>
        </p:spPr>
      </p:cxnSp>
      <p:cxnSp>
        <p:nvCxnSpPr>
          <p:cNvPr id="103" name="Connettore 1 102"/>
          <p:cNvCxnSpPr/>
          <p:nvPr/>
        </p:nvCxnSpPr>
        <p:spPr>
          <a:xfrm>
            <a:off x="1542416" y="2164080"/>
            <a:ext cx="2490470" cy="0"/>
          </a:xfrm>
          <a:prstGeom prst="line">
            <a:avLst/>
          </a:prstGeom>
          <a:ln w="6350" cmpd="sng">
            <a:solidFill>
              <a:srgbClr val="000000"/>
            </a:solidFill>
          </a:ln>
        </p:spPr>
      </p:cxnSp>
      <p:cxnSp>
        <p:nvCxnSpPr>
          <p:cNvPr id="104" name="Connettore 1 103"/>
          <p:cNvCxnSpPr/>
          <p:nvPr/>
        </p:nvCxnSpPr>
        <p:spPr>
          <a:xfrm>
            <a:off x="4032885" y="1795148"/>
            <a:ext cx="0" cy="368935"/>
          </a:xfrm>
          <a:prstGeom prst="line">
            <a:avLst/>
          </a:prstGeom>
          <a:ln w="8890" cmpd="sng">
            <a:solidFill>
              <a:srgbClr val="000000"/>
            </a:solidFill>
          </a:ln>
        </p:spPr>
      </p:cxnSp>
      <p:cxnSp>
        <p:nvCxnSpPr>
          <p:cNvPr id="105" name="Connettore 1 104"/>
          <p:cNvCxnSpPr/>
          <p:nvPr/>
        </p:nvCxnSpPr>
        <p:spPr>
          <a:xfrm>
            <a:off x="247017" y="2484120"/>
            <a:ext cx="2505710" cy="0"/>
          </a:xfrm>
          <a:prstGeom prst="line">
            <a:avLst/>
          </a:prstGeom>
          <a:ln w="6350" cmpd="sng">
            <a:solidFill>
              <a:srgbClr val="000000"/>
            </a:solidFill>
          </a:ln>
        </p:spPr>
      </p:cxnSp>
      <p:cxnSp>
        <p:nvCxnSpPr>
          <p:cNvPr id="106" name="Connettore 1 105"/>
          <p:cNvCxnSpPr/>
          <p:nvPr/>
        </p:nvCxnSpPr>
        <p:spPr>
          <a:xfrm>
            <a:off x="2752725" y="2484121"/>
            <a:ext cx="0" cy="1432560"/>
          </a:xfrm>
          <a:prstGeom prst="line">
            <a:avLst/>
          </a:prstGeom>
          <a:ln w="8890" cmpd="sng">
            <a:solidFill>
              <a:srgbClr val="000000"/>
            </a:solidFill>
          </a:ln>
        </p:spPr>
      </p:cxnSp>
      <p:cxnSp>
        <p:nvCxnSpPr>
          <p:cNvPr id="107" name="Connettore 1 106"/>
          <p:cNvCxnSpPr/>
          <p:nvPr/>
        </p:nvCxnSpPr>
        <p:spPr>
          <a:xfrm>
            <a:off x="1856107" y="6062981"/>
            <a:ext cx="1801494" cy="0"/>
          </a:xfrm>
          <a:prstGeom prst="line">
            <a:avLst/>
          </a:prstGeom>
          <a:ln w="6350" cmpd="sng">
            <a:solidFill>
              <a:srgbClr val="000000"/>
            </a:solidFill>
          </a:ln>
        </p:spPr>
      </p:cxnSp>
      <p:cxnSp>
        <p:nvCxnSpPr>
          <p:cNvPr id="108" name="Connettore 1 107"/>
          <p:cNvCxnSpPr/>
          <p:nvPr/>
        </p:nvCxnSpPr>
        <p:spPr>
          <a:xfrm>
            <a:off x="1856106" y="6062980"/>
            <a:ext cx="0" cy="825500"/>
          </a:xfrm>
          <a:prstGeom prst="line">
            <a:avLst/>
          </a:prstGeom>
          <a:ln w="8890" cmpd="sng">
            <a:solidFill>
              <a:srgbClr val="000000"/>
            </a:solidFill>
          </a:ln>
        </p:spPr>
      </p:cxnSp>
      <p:cxnSp>
        <p:nvCxnSpPr>
          <p:cNvPr id="109" name="Connettore 1 108"/>
          <p:cNvCxnSpPr/>
          <p:nvPr/>
        </p:nvCxnSpPr>
        <p:spPr>
          <a:xfrm>
            <a:off x="3657601" y="6062980"/>
            <a:ext cx="0" cy="825500"/>
          </a:xfrm>
          <a:prstGeom prst="line">
            <a:avLst/>
          </a:prstGeom>
          <a:ln w="8890" cmpd="sng">
            <a:solidFill>
              <a:srgbClr val="000000"/>
            </a:solidFill>
          </a:ln>
        </p:spPr>
      </p:cxnSp>
      <p:cxnSp>
        <p:nvCxnSpPr>
          <p:cNvPr id="34" name="Connettore 1 33"/>
          <p:cNvCxnSpPr/>
          <p:nvPr/>
        </p:nvCxnSpPr>
        <p:spPr>
          <a:xfrm>
            <a:off x="1907630" y="6859663"/>
            <a:ext cx="1728192" cy="0"/>
          </a:xfrm>
          <a:prstGeom prst="line">
            <a:avLst/>
          </a:prstGeom>
          <a:ln w="6350" cmpd="sng">
            <a:solidFill>
              <a:srgbClr val="000000"/>
            </a:solidFill>
          </a:ln>
        </p:spPr>
      </p:cxnSp>
    </p:spTree>
  </p:cSld>
  <p:clrMapOvr>
    <a:masterClrMapping/>
  </p:clrMapOvr>
  <p:transition advClick="0" advTm="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egnaposto testo 111"/>
          <p:cNvSpPr>
            <a:spLocks noGrp="1"/>
          </p:cNvSpPr>
          <p:nvPr>
            <p:ph type="body" idx="10"/>
          </p:nvPr>
        </p:nvSpPr>
        <p:spPr>
          <a:xfrm>
            <a:off x="501652" y="355601"/>
            <a:ext cx="842645" cy="144145"/>
          </a:xfrm>
          <a:prstGeom prst="rect">
            <a:avLst/>
          </a:prstGeom>
          <a:solidFill>
            <a:srgbClr val="FFFF00"/>
          </a:solidFill>
          <a:ln w="0" cmpd="sng">
            <a:noFill/>
            <a:prstDash val="solid"/>
          </a:ln>
        </p:spPr>
        <p:txBody>
          <a:bodyPr vert="horz" lIns="0" tIns="3175" rIns="0" bIns="0" anchor="t"/>
          <a:lstStyle/>
          <a:p>
            <a:pPr marL="0" marR="0" indent="0" algn="r">
              <a:lnSpc>
                <a:spcPts val="1000"/>
              </a:lnSpc>
              <a:spcAft>
                <a:spcPts val="0"/>
              </a:spcAft>
            </a:pPr>
            <a:r>
              <a:rPr lang="it-IT" sz="1100" b="1" i="1" spc="-15">
                <a:solidFill>
                  <a:srgbClr val="000000"/>
                </a:solidFill>
                <a:latin typeface="Century Schoolbook" panose="22635452340000000000" pitchFamily="1"/>
              </a:rPr>
              <a:t>Lavoratore </a:t>
            </a:r>
          </a:p>
        </p:txBody>
      </p:sp>
      <p:sp>
        <p:nvSpPr>
          <p:cNvPr id="113" name="Segnaposto testo 112"/>
          <p:cNvSpPr>
            <a:spLocks noGrp="1"/>
          </p:cNvSpPr>
          <p:nvPr>
            <p:ph type="body" idx="10"/>
          </p:nvPr>
        </p:nvSpPr>
        <p:spPr>
          <a:xfrm>
            <a:off x="501651" y="511810"/>
            <a:ext cx="4343399" cy="6757670"/>
          </a:xfrm>
          <a:prstGeom prst="rect">
            <a:avLst/>
          </a:prstGeom>
          <a:noFill/>
          <a:ln w="0" cmpd="sng">
            <a:noFill/>
            <a:prstDash val="solid"/>
          </a:ln>
        </p:spPr>
        <p:txBody>
          <a:bodyPr vert="horz" lIns="0" tIns="12700" rIns="0" bIns="0" anchor="t"/>
          <a:lstStyle/>
          <a:p>
            <a:pPr marL="45720" marR="45720" indent="91440" algn="just">
              <a:lnSpc>
                <a:spcPts val="1300"/>
              </a:lnSpc>
              <a:spcAft>
                <a:spcPts val="0"/>
              </a:spcAft>
            </a:pPr>
            <a:r>
              <a:rPr lang="it-IT" sz="1100" i="1" spc="0">
                <a:solidFill>
                  <a:srgbClr val="000000"/>
                </a:solidFill>
                <a:latin typeface="Century Schoolbook" panose="22635452340000000000" pitchFamily="1"/>
              </a:rPr>
              <a:t>“Persona che presta il proprio lavoro alle dipendenze di un Datore di lavoro”. </a:t>
            </a:r>
          </a:p>
          <a:p>
            <a:pPr marL="45720" marR="45720" indent="91440" algn="just">
              <a:lnSpc>
                <a:spcPts val="1300"/>
              </a:lnSpc>
              <a:spcBef>
                <a:spcPts val="620"/>
              </a:spcBef>
              <a:spcAft>
                <a:spcPts val="0"/>
              </a:spcAft>
            </a:pPr>
            <a:r>
              <a:rPr lang="it-IT" sz="1100" spc="0">
                <a:solidFill>
                  <a:srgbClr val="000000"/>
                </a:solidFill>
                <a:latin typeface="Century Schoolbook" panose="22635452340000000000" pitchFamily="1"/>
              </a:rPr>
              <a:t>La norma vigente equipara ai lavoratori gli allievi delle istituzioni scolastiche ed educative nelle quali i programmi e le attività di insegnamento prevedano espressamente la frequenza e l'uso di laboratori appositamente attrezzati, con possibile esposizione ad agenti, fisici e biologici, l'uso di macchine, apparecchi e strumenti di lavoro in genere. </a:t>
            </a:r>
          </a:p>
          <a:p>
            <a:pPr marL="45720" marR="45720" indent="91440" algn="just">
              <a:lnSpc>
                <a:spcPts val="1300"/>
              </a:lnSpc>
              <a:spcBef>
                <a:spcPts val="0"/>
              </a:spcBef>
              <a:spcAft>
                <a:spcPts val="0"/>
              </a:spcAft>
            </a:pPr>
            <a:r>
              <a:rPr lang="it-IT" sz="1100" spc="5">
                <a:solidFill>
                  <a:srgbClr val="000000"/>
                </a:solidFill>
                <a:latin typeface="Century Schoolbook" panose="22635452340000000000" pitchFamily="1"/>
              </a:rPr>
              <a:t>Lo studente è, dunque, equiparato al lavoratore solo nelle attività di laboratorio, per il resto è da considerarsi quale “utente”. </a:t>
            </a:r>
          </a:p>
          <a:p>
            <a:pPr marL="137160" marR="45720" indent="0" algn="just">
              <a:lnSpc>
                <a:spcPts val="1300"/>
              </a:lnSpc>
              <a:spcBef>
                <a:spcPts val="10"/>
              </a:spcBef>
              <a:spcAft>
                <a:spcPts val="0"/>
              </a:spcAft>
            </a:pPr>
            <a:r>
              <a:rPr lang="it-IT" sz="1100" spc="0">
                <a:solidFill>
                  <a:srgbClr val="000000"/>
                </a:solidFill>
                <a:latin typeface="Century Schoolbook" panose="22635452340000000000" pitchFamily="1"/>
              </a:rPr>
              <a:t>I lavoratori hanno i seguenti “Obblighi ” : </a:t>
            </a:r>
          </a:p>
          <a:p>
            <a:pPr marL="228600" marR="45720" indent="182880" algn="just">
              <a:lnSpc>
                <a:spcPts val="1300"/>
              </a:lnSpc>
              <a:spcBef>
                <a:spcPts val="110"/>
              </a:spcBef>
              <a:spcAft>
                <a:spcPts val="0"/>
              </a:spcAft>
              <a:buFont typeface="Century Schoolbook"/>
              <a:buAutoNum type="arabicPeriod"/>
            </a:pPr>
            <a:r>
              <a:rPr lang="it-IT" sz="1100" spc="0">
                <a:solidFill>
                  <a:srgbClr val="000000"/>
                </a:solidFill>
                <a:latin typeface="Century Schoolbook" panose="22635452340000000000" pitchFamily="1"/>
              </a:rPr>
              <a:t>Ciascun lavoratore deve prendersi cura della propria sicurezza e della propria salute e di quella delle altre persone presenti sul luogo di lavoro, su cui possono ricadere gli effetti delle sue azioni o omissioni, conformemente alla sua formazione e alle istruzioni e ai mezzi forniti dal datore di lavoro. </a:t>
            </a:r>
          </a:p>
          <a:p>
            <a:pPr marL="228600" marR="45720" indent="182880" algn="just">
              <a:lnSpc>
                <a:spcPts val="1300"/>
              </a:lnSpc>
              <a:spcBef>
                <a:spcPts val="110"/>
              </a:spcBef>
              <a:spcAft>
                <a:spcPts val="0"/>
              </a:spcAft>
              <a:buFont typeface="Century Schoolbook"/>
              <a:buAutoNum type="arabicPeriod"/>
            </a:pPr>
            <a:r>
              <a:rPr lang="it-IT" sz="1100" spc="0">
                <a:solidFill>
                  <a:srgbClr val="000000"/>
                </a:solidFill>
                <a:latin typeface="Century Schoolbook" panose="22635452340000000000" pitchFamily="1"/>
              </a:rPr>
              <a:t>In particolare i lavoratori: </a:t>
            </a:r>
          </a:p>
          <a:p>
            <a:pPr marL="320040" marR="45720" indent="182880" algn="just">
              <a:lnSpc>
                <a:spcPts val="1300"/>
              </a:lnSpc>
              <a:spcBef>
                <a:spcPts val="0"/>
              </a:spcBef>
              <a:spcAft>
                <a:spcPts val="0"/>
              </a:spcAft>
              <a:buFont typeface="Century Schoolbook"/>
              <a:buAutoNum type="alphaLcPeriod"/>
            </a:pPr>
            <a:r>
              <a:rPr lang="it-IT" sz="1100" spc="0">
                <a:solidFill>
                  <a:srgbClr val="000000"/>
                </a:solidFill>
                <a:latin typeface="Century Schoolbook" panose="22635452340000000000" pitchFamily="1"/>
              </a:rPr>
              <a:t>osservano le disposizioni e le istruzioni impartite dal datore di lavoro, dai dirigenti e dai preposti, ai fini della protezione collettiva ed individuale; </a:t>
            </a:r>
          </a:p>
          <a:p>
            <a:pPr marL="320040" marR="45720" indent="182880" algn="just">
              <a:lnSpc>
                <a:spcPts val="1300"/>
              </a:lnSpc>
              <a:spcBef>
                <a:spcPts val="20"/>
              </a:spcBef>
              <a:spcAft>
                <a:spcPts val="0"/>
              </a:spcAft>
              <a:buFont typeface="Century Schoolbook"/>
              <a:buAutoNum type="alphaLcPeriod"/>
            </a:pPr>
            <a:r>
              <a:rPr lang="it-IT" sz="1100" spc="0">
                <a:solidFill>
                  <a:srgbClr val="000000"/>
                </a:solidFill>
                <a:latin typeface="Century Schoolbook" panose="22635452340000000000" pitchFamily="1"/>
              </a:rPr>
              <a:t>utilizzano correttamente i macchinari, le apparecchiature, gli utensili, le sostanze e i preparati pericolosi, i mezzi di trasporto e le altre attrezzature di lavoro, nonché i dispositivi di sicurezza; </a:t>
            </a:r>
          </a:p>
          <a:p>
            <a:pPr marL="320040" marR="45720" indent="182880" algn="just">
              <a:lnSpc>
                <a:spcPts val="1300"/>
              </a:lnSpc>
              <a:spcBef>
                <a:spcPts val="10"/>
              </a:spcBef>
              <a:spcAft>
                <a:spcPts val="0"/>
              </a:spcAft>
              <a:buFont typeface="Century Schoolbook"/>
              <a:buAutoNum type="alphaLcPeriod"/>
            </a:pPr>
            <a:r>
              <a:rPr lang="it-IT" sz="1100" spc="0">
                <a:solidFill>
                  <a:srgbClr val="000000"/>
                </a:solidFill>
                <a:latin typeface="Century Schoolbook" panose="22635452340000000000" pitchFamily="1"/>
              </a:rPr>
              <a:t>utilizzano in modo appropriato i dispositivi di protezione messi a loro disposizione; </a:t>
            </a:r>
          </a:p>
          <a:p>
            <a:pPr marL="320040" marR="45720" indent="182880" algn="just">
              <a:lnSpc>
                <a:spcPts val="1300"/>
              </a:lnSpc>
              <a:spcBef>
                <a:spcPts val="25"/>
              </a:spcBef>
              <a:spcAft>
                <a:spcPts val="0"/>
              </a:spcAft>
              <a:buFont typeface="Century Schoolbook"/>
              <a:buAutoNum type="alphaLcPeriod"/>
            </a:pPr>
            <a:r>
              <a:rPr lang="it-IT" sz="1100" spc="0">
                <a:solidFill>
                  <a:srgbClr val="000000"/>
                </a:solidFill>
                <a:latin typeface="Century Schoolbook" panose="22635452340000000000" pitchFamily="1"/>
              </a:rPr>
              <a:t>segnalano immediatamente al datore di lavoro, al dirigente o al preposto le deficienze dei mezzi e dispositivi, nonché le altre eventuali condizioni di pericolo di cui vengono a conoscenza, adoperandosi direttamente, in caso di urgenza, nell'ambito delle loro competenze e possibilità, per eliminare o ridurre tali deficienze o pericoli, dandone notizia al rappresentante dei lavoratori per la sicurezza; </a:t>
            </a:r>
          </a:p>
          <a:p>
            <a:pPr marL="320040" marR="45720" indent="182880" algn="just">
              <a:lnSpc>
                <a:spcPts val="1300"/>
              </a:lnSpc>
              <a:spcBef>
                <a:spcPts val="0"/>
              </a:spcBef>
              <a:spcAft>
                <a:spcPts val="0"/>
              </a:spcAft>
              <a:buFont typeface="Century Schoolbook"/>
              <a:buAutoNum type="alphaLcPeriod"/>
            </a:pPr>
            <a:r>
              <a:rPr lang="it-IT" sz="1100" spc="0">
                <a:solidFill>
                  <a:srgbClr val="000000"/>
                </a:solidFill>
                <a:latin typeface="Century Schoolbook" panose="22635452340000000000" pitchFamily="1"/>
              </a:rPr>
              <a:t>non rimuovono o modificano senza autorizzazione i dispositivi di sicurezza o di segnalazione o di controllo; </a:t>
            </a:r>
          </a:p>
          <a:p>
            <a:pPr marL="320040" marR="45720" indent="182880" algn="just">
              <a:lnSpc>
                <a:spcPts val="1300"/>
              </a:lnSpc>
              <a:spcBef>
                <a:spcPts val="0"/>
              </a:spcBef>
              <a:spcAft>
                <a:spcPts val="745"/>
              </a:spcAft>
              <a:buFont typeface="Century Schoolbook"/>
              <a:buAutoNum type="alphaLcPeriod"/>
            </a:pPr>
            <a:r>
              <a:rPr lang="it-IT" sz="1100" spc="0">
                <a:solidFill>
                  <a:srgbClr val="000000"/>
                </a:solidFill>
                <a:latin typeface="Century Schoolbook" panose="22635452340000000000" pitchFamily="1"/>
              </a:rPr>
              <a:t>non compiono di propria iniziativa operazioni o manovre che non sono di loro competenza ovvero che possono compromettere la sicurezza propria o di altri lavoratori; </a:t>
            </a:r>
          </a:p>
        </p:txBody>
      </p:sp>
      <p:sp>
        <p:nvSpPr>
          <p:cNvPr id="114" name="Segnaposto testo 113"/>
          <p:cNvSpPr>
            <a:spLocks noGrp="1"/>
          </p:cNvSpPr>
          <p:nvPr>
            <p:ph type="body" idx="10"/>
          </p:nvPr>
        </p:nvSpPr>
        <p:spPr>
          <a:xfrm>
            <a:off x="2713992" y="7269481"/>
            <a:ext cx="17716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8 </a:t>
            </a:r>
          </a:p>
        </p:txBody>
      </p:sp>
      <p:cxnSp>
        <p:nvCxnSpPr>
          <p:cNvPr id="115" name="Connettore 1 114"/>
          <p:cNvCxnSpPr/>
          <p:nvPr/>
        </p:nvCxnSpPr>
        <p:spPr>
          <a:xfrm>
            <a:off x="501652" y="499745"/>
            <a:ext cx="842645" cy="0"/>
          </a:xfrm>
          <a:prstGeom prst="line">
            <a:avLst/>
          </a:prstGeom>
          <a:ln w="12065" cmpd="dbl">
            <a:solidFill>
              <a:srgbClr val="000000"/>
            </a:solidFill>
          </a:ln>
        </p:spPr>
      </p:cxnSp>
    </p:spTree>
  </p:cSld>
  <p:clrMapOvr>
    <a:masterClrMapping/>
  </p:clrMapOvr>
  <p:transition advClick="0" advTm="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jpg"/>
          <p:cNvPicPr/>
          <p:nvPr/>
        </p:nvPicPr>
        <p:blipFill>
          <a:blip r:embed="rId2" cstate="print"/>
          <a:stretch>
            <a:fillRect/>
          </a:stretch>
        </p:blipFill>
        <p:spPr>
          <a:xfrm>
            <a:off x="631190" y="1563373"/>
            <a:ext cx="118746" cy="780415"/>
          </a:xfrm>
          <a:prstGeom prst="rect">
            <a:avLst/>
          </a:prstGeom>
        </p:spPr>
      </p:pic>
      <p:pic>
        <p:nvPicPr>
          <p:cNvPr id="126" name="Image.jpg"/>
          <p:cNvPicPr/>
          <p:nvPr/>
        </p:nvPicPr>
        <p:blipFill>
          <a:blip r:embed="rId3" cstate="print"/>
          <a:stretch>
            <a:fillRect/>
          </a:stretch>
        </p:blipFill>
        <p:spPr>
          <a:xfrm>
            <a:off x="631190" y="2907667"/>
            <a:ext cx="118746" cy="780415"/>
          </a:xfrm>
          <a:prstGeom prst="rect">
            <a:avLst/>
          </a:prstGeom>
        </p:spPr>
      </p:pic>
      <p:sp>
        <p:nvSpPr>
          <p:cNvPr id="118" name="Segnaposto testo 117"/>
          <p:cNvSpPr>
            <a:spLocks noGrp="1"/>
          </p:cNvSpPr>
          <p:nvPr>
            <p:ph type="body" idx="10"/>
          </p:nvPr>
        </p:nvSpPr>
        <p:spPr>
          <a:xfrm>
            <a:off x="499746" y="520704"/>
            <a:ext cx="4343399" cy="1015364"/>
          </a:xfrm>
          <a:prstGeom prst="rect">
            <a:avLst/>
          </a:prstGeom>
          <a:noFill/>
          <a:ln w="0" cmpd="sng">
            <a:noFill/>
            <a:prstDash val="solid"/>
          </a:ln>
        </p:spPr>
        <p:txBody>
          <a:bodyPr vert="horz" lIns="0" tIns="5715" rIns="0" bIns="0" anchor="t"/>
          <a:lstStyle/>
          <a:p>
            <a:pPr marL="274320" marR="0" indent="-137160" algn="just">
              <a:lnSpc>
                <a:spcPts val="1300"/>
              </a:lnSpc>
              <a:spcAft>
                <a:spcPts val="0"/>
              </a:spcAft>
            </a:pPr>
            <a:r>
              <a:rPr lang="it-IT" sz="1100" spc="0">
                <a:solidFill>
                  <a:srgbClr val="000000"/>
                </a:solidFill>
                <a:latin typeface="Century Schoolbook" panose="22635452340000000000" pitchFamily="1"/>
              </a:rPr>
              <a:t>g. contribuiscono, insieme al datore di lavoro, ai dirigenti e ai preposti, all'adempimento di tutti gli obblighi imposti dall'autorità competente o comunque necessari per tutelare la sicurezza e la salute dei lavoratori durante il lavoro. </a:t>
            </a:r>
          </a:p>
          <a:p>
            <a:pPr marL="0" marR="0" indent="137160" algn="l">
              <a:lnSpc>
                <a:spcPts val="1300"/>
              </a:lnSpc>
              <a:spcBef>
                <a:spcPts val="1325"/>
              </a:spcBef>
              <a:spcAft>
                <a:spcPts val="0"/>
              </a:spcAft>
            </a:pPr>
            <a:r>
              <a:rPr lang="it-IT" sz="1100" b="1" i="1" spc="0">
                <a:solidFill>
                  <a:srgbClr val="000000"/>
                </a:solidFill>
                <a:latin typeface="Century Schoolbook" panose="22635452340000000000" pitchFamily="1"/>
              </a:rPr>
              <a:t>Gli studenti </a:t>
            </a:r>
            <a:r>
              <a:rPr lang="it-IT" sz="1100" spc="0">
                <a:solidFill>
                  <a:srgbClr val="000000"/>
                </a:solidFill>
                <a:latin typeface="Century Schoolbook" panose="22635452340000000000" pitchFamily="1"/>
              </a:rPr>
              <a:t>(equiparati ai lavoratori dipendenti) devono: </a:t>
            </a:r>
          </a:p>
        </p:txBody>
      </p:sp>
      <p:sp>
        <p:nvSpPr>
          <p:cNvPr id="119" name="Segnaposto testo 118"/>
          <p:cNvSpPr>
            <a:spLocks noGrp="1"/>
          </p:cNvSpPr>
          <p:nvPr>
            <p:ph type="body" idx="10"/>
          </p:nvPr>
        </p:nvSpPr>
        <p:spPr>
          <a:xfrm>
            <a:off x="814071" y="1536066"/>
            <a:ext cx="4029075" cy="117284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it-IT" sz="1100" spc="0" dirty="0">
                <a:solidFill>
                  <a:srgbClr val="000000"/>
                </a:solidFill>
                <a:latin typeface="Century Schoolbook" panose="22635452340000000000" pitchFamily="1"/>
              </a:rPr>
              <a:t>Prendersi cura della propria sicurezza osservando le disposizioni impartite dal datore di lavoro </a:t>
            </a:r>
            <a:endParaRPr lang="it-IT" sz="1100" spc="0" dirty="0" smtClean="0">
              <a:solidFill>
                <a:srgbClr val="000000"/>
              </a:solidFill>
              <a:latin typeface="Century Schoolbook" panose="22635452340000000000" pitchFamily="1"/>
            </a:endParaRPr>
          </a:p>
          <a:p>
            <a:pPr marL="0" marR="0" indent="0" algn="l">
              <a:lnSpc>
                <a:spcPts val="1300"/>
              </a:lnSpc>
              <a:spcAft>
                <a:spcPts val="0"/>
              </a:spcAft>
            </a:pPr>
            <a:r>
              <a:rPr lang="it-IT" sz="1100" spc="0" dirty="0" smtClean="0">
                <a:solidFill>
                  <a:srgbClr val="000000"/>
                </a:solidFill>
                <a:latin typeface="Century Schoolbook" panose="22635452340000000000" pitchFamily="1"/>
              </a:rPr>
              <a:t>(</a:t>
            </a:r>
            <a:r>
              <a:rPr lang="it-IT" sz="1100" spc="0" dirty="0">
                <a:solidFill>
                  <a:srgbClr val="000000"/>
                </a:solidFill>
                <a:latin typeface="Century Schoolbook" panose="22635452340000000000" pitchFamily="1"/>
              </a:rPr>
              <a:t>Dirigente Scolastico). </a:t>
            </a:r>
          </a:p>
          <a:p>
            <a:pPr marL="0" marR="0" indent="0" algn="l">
              <a:lnSpc>
                <a:spcPts val="1300"/>
              </a:lnSpc>
              <a:spcBef>
                <a:spcPts val="0"/>
              </a:spcBef>
              <a:spcAft>
                <a:spcPts val="0"/>
              </a:spcAft>
            </a:pPr>
            <a:r>
              <a:rPr lang="it-IT" sz="1100" spc="0" dirty="0">
                <a:solidFill>
                  <a:srgbClr val="000000"/>
                </a:solidFill>
                <a:latin typeface="Century Schoolbook" panose="22635452340000000000" pitchFamily="1"/>
              </a:rPr>
              <a:t>Utilizzare </a:t>
            </a:r>
            <a:r>
              <a:rPr lang="it-IT" sz="1100" spc="0" dirty="0" smtClean="0">
                <a:solidFill>
                  <a:srgbClr val="000000"/>
                </a:solidFill>
                <a:latin typeface="Century Schoolbook" panose="22635452340000000000" pitchFamily="1"/>
              </a:rPr>
              <a:t>correttamente le attrezzature di </a:t>
            </a:r>
            <a:r>
              <a:rPr lang="it-IT" sz="1100" spc="0" dirty="0">
                <a:solidFill>
                  <a:srgbClr val="000000"/>
                </a:solidFill>
                <a:latin typeface="Century Schoolbook" panose="22635452340000000000" pitchFamily="1"/>
              </a:rPr>
              <a:t>lavoro.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Segnalare prontamente le situazioni a rischio di cui vengono a conoscenza. </a:t>
            </a:r>
          </a:p>
        </p:txBody>
      </p:sp>
      <p:sp>
        <p:nvSpPr>
          <p:cNvPr id="120" name="Segnaposto testo 119"/>
          <p:cNvSpPr>
            <a:spLocks noGrp="1"/>
          </p:cNvSpPr>
          <p:nvPr>
            <p:ph type="body" idx="10"/>
          </p:nvPr>
        </p:nvSpPr>
        <p:spPr>
          <a:xfrm>
            <a:off x="499746" y="2708911"/>
            <a:ext cx="4343399" cy="147320"/>
          </a:xfrm>
          <a:prstGeom prst="rect">
            <a:avLst/>
          </a:prstGeom>
          <a:noFill/>
          <a:ln w="0" cmpd="sng">
            <a:noFill/>
            <a:prstDash val="solid"/>
          </a:ln>
        </p:spPr>
        <p:txBody>
          <a:bodyPr vert="horz" lIns="0" tIns="34290" rIns="0" bIns="0" anchor="t"/>
          <a:lstStyle/>
          <a:p>
            <a:pPr marL="137160" marR="0" indent="0" algn="l">
              <a:lnSpc>
                <a:spcPts val="1300"/>
              </a:lnSpc>
              <a:spcAft>
                <a:spcPts val="0"/>
              </a:spcAft>
            </a:pPr>
            <a:r>
              <a:rPr lang="it-IT" sz="1100" b="1" i="1" spc="0">
                <a:solidFill>
                  <a:srgbClr val="000000"/>
                </a:solidFill>
                <a:latin typeface="Century Schoolbook" panose="22635452340000000000" pitchFamily="1"/>
              </a:rPr>
              <a:t>Personale docente </a:t>
            </a:r>
            <a:r>
              <a:rPr lang="it-IT" sz="1100" spc="0">
                <a:solidFill>
                  <a:srgbClr val="000000"/>
                </a:solidFill>
                <a:latin typeface="Century Schoolbook" panose="22635452340000000000" pitchFamily="1"/>
              </a:rPr>
              <a:t>e non docente devono: </a:t>
            </a:r>
          </a:p>
        </p:txBody>
      </p:sp>
      <p:sp>
        <p:nvSpPr>
          <p:cNvPr id="121" name="Segnaposto testo 120"/>
          <p:cNvSpPr>
            <a:spLocks noGrp="1"/>
          </p:cNvSpPr>
          <p:nvPr>
            <p:ph type="body" idx="10"/>
          </p:nvPr>
        </p:nvSpPr>
        <p:spPr>
          <a:xfrm>
            <a:off x="814071" y="2856231"/>
            <a:ext cx="4029075" cy="1355724"/>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it-IT" sz="1100" spc="0" dirty="0">
                <a:solidFill>
                  <a:srgbClr val="000000"/>
                </a:solidFill>
                <a:latin typeface="Century Schoolbook" panose="22635452340000000000" pitchFamily="1"/>
              </a:rPr>
              <a:t>Osservare scrupolosamente tutte le disposizioni riguardanti la sicurezza. </a:t>
            </a:r>
          </a:p>
          <a:p>
            <a:pPr marL="0" marR="0" indent="0" algn="just">
              <a:lnSpc>
                <a:spcPts val="1300"/>
              </a:lnSpc>
              <a:spcBef>
                <a:spcPts val="0"/>
              </a:spcBef>
              <a:spcAft>
                <a:spcPts val="0"/>
              </a:spcAft>
            </a:pPr>
            <a:r>
              <a:rPr lang="it-IT" sz="1100" spc="0" dirty="0">
                <a:solidFill>
                  <a:srgbClr val="000000"/>
                </a:solidFill>
                <a:latin typeface="Century Schoolbook" panose="22635452340000000000" pitchFamily="1"/>
              </a:rPr>
              <a:t>Osservare il principio per cui tutti i dipendenti offrono un servizio. </a:t>
            </a:r>
          </a:p>
          <a:p>
            <a:pPr marL="0" marR="0" indent="0" algn="just">
              <a:lnSpc>
                <a:spcPts val="1300"/>
              </a:lnSpc>
              <a:spcBef>
                <a:spcPts val="5"/>
              </a:spcBef>
              <a:spcAft>
                <a:spcPts val="0"/>
              </a:spcAft>
            </a:pPr>
            <a:r>
              <a:rPr lang="it-IT" sz="1100" spc="10" dirty="0">
                <a:solidFill>
                  <a:srgbClr val="000000"/>
                </a:solidFill>
                <a:latin typeface="Century Schoolbook" panose="22635452340000000000" pitchFamily="1"/>
              </a:rPr>
              <a:t>Segnalare prontamente le situazioni a rischio di cui vengono a conoscenza ed evidenziare eventuali </a:t>
            </a:r>
            <a:r>
              <a:rPr lang="it-IT" sz="1100" spc="10" dirty="0" smtClean="0">
                <a:solidFill>
                  <a:srgbClr val="000000"/>
                </a:solidFill>
                <a:latin typeface="Century Schoolbook" panose="22635452340000000000" pitchFamily="1"/>
              </a:rPr>
              <a:t>anomalie delle attrezzature di lavoro e ambienti.</a:t>
            </a:r>
            <a:endParaRPr lang="it-IT" sz="1100" spc="10" dirty="0">
              <a:solidFill>
                <a:srgbClr val="000000"/>
              </a:solidFill>
              <a:latin typeface="Century Schoolbook" panose="22635452340000000000" pitchFamily="1"/>
            </a:endParaRPr>
          </a:p>
        </p:txBody>
      </p:sp>
      <p:sp>
        <p:nvSpPr>
          <p:cNvPr id="122" name="Segnaposto testo 121"/>
          <p:cNvSpPr>
            <a:spLocks noGrp="1"/>
          </p:cNvSpPr>
          <p:nvPr>
            <p:ph type="body" idx="10"/>
          </p:nvPr>
        </p:nvSpPr>
        <p:spPr>
          <a:xfrm>
            <a:off x="499746" y="4211955"/>
            <a:ext cx="4343399" cy="2880360"/>
          </a:xfrm>
          <a:prstGeom prst="rect">
            <a:avLst/>
          </a:prstGeom>
          <a:noFill/>
          <a:ln w="0" cmpd="sng">
            <a:noFill/>
            <a:prstDash val="solid"/>
          </a:ln>
        </p:spPr>
        <p:txBody>
          <a:bodyPr vert="horz" lIns="0" tIns="36830" rIns="0" bIns="0" anchor="t"/>
          <a:lstStyle/>
          <a:p>
            <a:pPr marL="137160" marR="0" indent="0" algn="l">
              <a:lnSpc>
                <a:spcPts val="1200"/>
              </a:lnSpc>
              <a:spcAft>
                <a:spcPts val="0"/>
              </a:spcAft>
            </a:pPr>
            <a:r>
              <a:rPr lang="it-IT" sz="1100" b="1" i="1" u="sng" spc="0">
                <a:solidFill>
                  <a:srgbClr val="000000"/>
                </a:solidFill>
                <a:latin typeface="Century Schoolbook" panose="22635452340000000000" pitchFamily="1"/>
              </a:rPr>
              <a:t>Preposto </a:t>
            </a:r>
            <a:r>
              <a:rPr lang="it-IT" sz="100" b="1" i="1" spc="0">
                <a:solidFill>
                  <a:srgbClr val="000000"/>
                </a:solidFill>
                <a:latin typeface="Century Schoolbook" panose="22635452340000000000" pitchFamily="1"/>
              </a:rPr>
              <a:t> </a:t>
            </a:r>
          </a:p>
          <a:p>
            <a:pPr marL="0" marR="0" indent="137160" algn="just">
              <a:lnSpc>
                <a:spcPts val="1300"/>
              </a:lnSpc>
              <a:spcBef>
                <a:spcPts val="620"/>
              </a:spcBef>
              <a:spcAft>
                <a:spcPts val="0"/>
              </a:spcAft>
            </a:pPr>
            <a:r>
              <a:rPr lang="it-IT" sz="1100" i="1" spc="0">
                <a:solidFill>
                  <a:srgbClr val="000000"/>
                </a:solidFill>
                <a:latin typeface="Century Schoolbook" panose="22635452340000000000" pitchFamily="1"/>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iniziativa”</a:t>
            </a:r>
            <a:r>
              <a:rPr lang="it-IT" sz="1100" spc="0">
                <a:solidFill>
                  <a:srgbClr val="000000"/>
                </a:solidFill>
                <a:latin typeface="Century Schoolbook" panose="22635452340000000000" pitchFamily="1"/>
              </a:rPr>
              <a:t>. </a:t>
            </a:r>
          </a:p>
          <a:p>
            <a:pPr marL="137160" marR="0" indent="0" algn="l">
              <a:lnSpc>
                <a:spcPts val="1300"/>
              </a:lnSpc>
              <a:spcBef>
                <a:spcPts val="600"/>
              </a:spcBef>
              <a:spcAft>
                <a:spcPts val="0"/>
              </a:spcAft>
            </a:pPr>
            <a:r>
              <a:rPr lang="it-IT" sz="1100" spc="0">
                <a:solidFill>
                  <a:srgbClr val="000000"/>
                </a:solidFill>
                <a:latin typeface="Century Schoolbook" panose="22635452340000000000" pitchFamily="1"/>
              </a:rPr>
              <a:t>I compiti del preposto: </a:t>
            </a:r>
          </a:p>
          <a:p>
            <a:pPr marL="137160" marR="0" indent="-91440" algn="l">
              <a:lnSpc>
                <a:spcPts val="1300"/>
              </a:lnSpc>
              <a:spcBef>
                <a:spcPts val="0"/>
              </a:spcBef>
              <a:spcAft>
                <a:spcPts val="2930"/>
              </a:spcAft>
            </a:pPr>
            <a:r>
              <a:rPr lang="it-IT" sz="1100" spc="0">
                <a:solidFill>
                  <a:srgbClr val="000000"/>
                </a:solidFill>
                <a:latin typeface="Century Schoolbook" panose="22635452340000000000" pitchFamily="1"/>
              </a:rPr>
              <a:t>1. Sovrintendere e vigilare sulla osservanza da parte dei singoli lavoratori dei loro obblighi di legge, nonché delle disposizioni aziendali in materia di salute e sicurezza sul lavoro e di uso dei mezzi di protezione collettivi e dei dispositivi di protezione individuale messi a loro disposizione e, in caso di persistenza della inosservanza, informare i loro superiori diretti. </a:t>
            </a:r>
          </a:p>
        </p:txBody>
      </p:sp>
      <p:sp>
        <p:nvSpPr>
          <p:cNvPr id="127" name="Segnaposto testo 126"/>
          <p:cNvSpPr>
            <a:spLocks noGrp="1"/>
          </p:cNvSpPr>
          <p:nvPr>
            <p:ph type="body" idx="10"/>
          </p:nvPr>
        </p:nvSpPr>
        <p:spPr>
          <a:xfrm>
            <a:off x="2406016" y="7092315"/>
            <a:ext cx="183515" cy="145416"/>
          </a:xfrm>
          <a:prstGeom prst="rect">
            <a:avLst/>
          </a:prstGeom>
          <a:noFill/>
          <a:ln w="0" cmpd="sng">
            <a:noFill/>
            <a:prstDash val="solid"/>
          </a:ln>
        </p:spPr>
        <p:txBody>
          <a:bodyPr vert="horz" lIns="0" tIns="2540" rIns="0" bIns="0" anchor="t"/>
          <a:lstStyle/>
          <a:p>
            <a:pPr marL="0" marR="0" indent="0" algn="l">
              <a:lnSpc>
                <a:spcPts val="1000"/>
              </a:lnSpc>
              <a:spcAft>
                <a:spcPts val="0"/>
              </a:spcAft>
            </a:pPr>
            <a:r>
              <a:rPr lang="it-IT" sz="1000" spc="0">
                <a:solidFill>
                  <a:srgbClr val="000000"/>
                </a:solidFill>
                <a:latin typeface="Times New Roman" panose="22635452340000000000" pitchFamily="1"/>
              </a:rPr>
              <a:t>9 </a:t>
            </a:r>
          </a:p>
        </p:txBody>
      </p:sp>
    </p:spTree>
  </p:cSld>
  <p:clrMapOvr>
    <a:masterClrMapping/>
  </p:clrMapOvr>
  <p:transition advClick="0" advTm="5000">
    <p:dissolve/>
  </p:transition>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218</TotalTime>
  <Words>7545</Words>
  <Application>Microsoft Office PowerPoint</Application>
  <PresentationFormat>Personalizzato</PresentationFormat>
  <Paragraphs>536</Paragraphs>
  <Slides>38</Slides>
  <Notes>2</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isis newton varese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vincenzo clarà</dc:creator>
  <cp:lastModifiedBy>clarà</cp:lastModifiedBy>
  <cp:revision>35</cp:revision>
  <dcterms:modified xsi:type="dcterms:W3CDTF">2019-10-09T14:49:03Z</dcterms:modified>
</cp:coreProperties>
</file>